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564F-764F-B5AC-DA23-80C8330FF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85BCC-8115-4153-B8AE-9477486A3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32C4A-7DDA-D168-9E53-41E293B7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3909D-1C4C-7C66-C757-5B710B4B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B0EE-4071-CE25-8F44-A03609C3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73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95AA-54D5-FFE6-C334-85243E90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402FF-AD8D-595B-3435-6DD4C071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BBD84-AAE7-AB08-CF7B-DB991324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955D-635C-45D0-76E5-956EFD38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C649-E134-7118-6CD5-2AC8A4C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03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F9AAC-9727-77EC-3F55-523EA6BBB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8DF39-7253-DB26-41F5-C048C2D5F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1C13-19EF-90C2-9125-297A4FD3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05B7-2B75-3D26-6819-B7DFC81F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5E20-CA88-AF7C-B43C-262EFDF1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57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2AAF-383C-4C90-31FD-A98F62E2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7D8F-731C-A78E-0B96-FD6F6F72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1167-8F15-051F-EF04-EE14FDFC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6070-C84D-4395-CA0F-EADE293A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56C9-CA63-1757-2349-3948CBDA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81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720F-B475-4769-C059-244E51E5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9FD00-9229-3684-5CEE-2D67E0BA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F028-F7E0-71CE-2EA3-F78A07BC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5B66-91EC-DD1C-7B2D-320AD27C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0CF3-3E1F-DD56-46D5-54CB4B1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3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5D07-1318-4D45-78C1-3BC726E1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91F9-1067-B54D-D2C8-0C3104D19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E1A4F-D545-4D71-B570-0F946B7E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FDE4-A3C5-F4B6-6F51-82FDDA3F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4F712-5544-4CCC-0B29-4F01A193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E4B9F-8D1E-581B-0B83-31EF7000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4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650B-FD35-E6D6-4516-955D05C6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3964-FB8C-C183-4D9A-D8D7256C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58CB2-0ADA-E416-AE6C-0930543DC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7AD9D-A23B-28EC-D57A-173B3BC9B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0A18-D094-0D9E-64EE-9F7B94447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2BE47-2FDD-C668-96E5-4ED5E728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EB337-3020-5742-296B-955086C3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E10EC-4DAB-30AF-261C-4F357D9F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1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299A-1727-E34D-230B-E0B97A40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47BDF-B702-35B8-9419-5BBE4A2A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266EF-18DE-4EA7-3DB0-91D5229D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6A60C-4851-BBB9-D014-BFD25856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9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E6988-EB97-2138-4F6B-975311BF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FA159-14BA-950A-199E-EABD9754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B7110-E880-6006-DE5C-D7EB80D8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30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BD18-0794-25B6-7EB6-FF36829E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4C6C-06CF-EB04-39F8-888721E77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49B07-617A-AEE4-CFA1-BCA64014D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D1F76-FA65-B181-3F37-AEA8B9E6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62669-6905-CDCC-AC03-0BB26E84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58D4E-76A0-CF87-08DB-9861F8E3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0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2417-B49E-B217-F216-6AB5AF72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CC95A-4F49-9E37-C49E-8CD9A91B7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FCA6B-B1B1-AD3D-75EF-0563A479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84A02-18C8-DD77-CF51-FEE49FDF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ADB1C-8C9E-7EA3-A6AA-A64D9F44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B29E6-371D-C1AC-292E-43A996EB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35904-01AA-CEE6-17D1-F541C5B7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C619-CBC9-B73F-6A0F-10C0428D7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FB41-420C-5878-39C0-7DA89498C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0E73E-9DDD-43E6-9983-729C626805EF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F1C4-7824-0F65-D6A1-15281541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772E-B66B-2516-60A1-0D69596D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C92EA-A489-4F08-9328-EC898CC73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47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tandards.sedris.org/18026/text/ISOIEC_18026E_SRF/image02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docs.unity3d.com/uploads/Main/BumpMapHeightMapNormalMapComparison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url=https%3A%2F%2Flink.springer.com%2Fchapter%2F10.1007%2F978-1-4842-4457-9_10&amp;psig=AOvVaw27-wQjU2tjhYiAtazOvG8o&amp;ust=1743514013587000&amp;source=images&amp;cd=vfe&amp;opi=89978449&amp;ved=0CBQQjRxqFwoTCOC714C2tIwDFQAAAAAdAAAAABAJ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google.com/url?sa=i&amp;url=https%3A%2F%2Fwww.researchgate.net%2Ffigure%2FNormal-blue-tangent-red-and-binormal-green-are-computed-per-vertex-Thus-every_fig8_47861427&amp;psig=AOvVaw27-wQjU2tjhYiAtazOvG8o&amp;ust=1743514013587000&amp;source=images&amp;cd=vfe&amp;opi=89978449&amp;ved=0CBQQjRxqFwoTCOC714C2tIwDFQAAAAAdAAAAABA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url=https%3A%2F%2Flink.springer.com%2Fchapter%2F10.1007%2F978-1-4842-4457-9_10&amp;psig=AOvVaw27-wQjU2tjhYiAtazOvG8o&amp;ust=1743514013587000&amp;source=images&amp;cd=vfe&amp;opi=89978449&amp;ved=0CBQQjRxqFwoTCOC714C2tIwDFQAAAAAdAAAAABAJ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google.com/url?sa=i&amp;url=https%3A%2F%2Fwww.researchgate.net%2Ffigure%2FNormal-blue-tangent-red-and-binormal-green-are-computed-per-vertex-Thus-every_fig8_47861427&amp;psig=AOvVaw27-wQjU2tjhYiAtazOvG8o&amp;ust=1743514013587000&amp;source=images&amp;cd=vfe&amp;opi=89978449&amp;ved=0CBQQjRxqFwoTCOC714C2tIwDFQAAAAAdAAAAABA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i&amp;url=https%3A%2F%2Fwww.researchgate.net%2Ffigure%2FNormal-blue-tangent-red-and-binormal-green-are-computed-per-vertex-Thus-every_fig8_47861427&amp;psig=AOvVaw27-wQjU2tjhYiAtazOvG8o&amp;ust=1743514013587000&amp;source=images&amp;cd=vfe&amp;opi=89978449&amp;ved=0CBQQjRxqFwoTCOC714C2tIwDFQAAAAAdAAAAABA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l-tutorial.org/intermediate-tutorials/tutorial-13-normal-mapping/" TargetMode="External"/><Relationship Id="rId2" Type="http://schemas.openxmlformats.org/officeDocument/2006/relationships/hyperlink" Target="https://learnopengl.com/Advanced-Lighting/Normal-Mapp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gl-tutorial.org/intermediate-tutorials/tutorial-13-normal-mapping/" TargetMode="External"/><Relationship Id="rId3" Type="http://schemas.openxmlformats.org/officeDocument/2006/relationships/hyperlink" Target="https://www.cis.upenn.edu/~cis6100/cis61005sl7.pdf" TargetMode="External"/><Relationship Id="rId7" Type="http://schemas.openxmlformats.org/officeDocument/2006/relationships/hyperlink" Target="https://io7m.github.io/r2/documentation/p2s23.xhtml" TargetMode="External"/><Relationship Id="rId2" Type="http://schemas.openxmlformats.org/officeDocument/2006/relationships/hyperlink" Target="https://en.wikipedia.org/wiki/Tangent_sp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opengl.com/Advanced-Lighting/Normal-Mapping" TargetMode="External"/><Relationship Id="rId5" Type="http://schemas.openxmlformats.org/officeDocument/2006/relationships/hyperlink" Target="https://www.math.utoronto.ca/mgualt/courses/18-367/docs/DiffGeomNotes-8.pdf" TargetMode="External"/><Relationship Id="rId4" Type="http://schemas.openxmlformats.org/officeDocument/2006/relationships/hyperlink" Target="https://math.mit.edu/classes/18.101/fa07/pub/manifolds-3.pdf" TargetMode="External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io7m.github.io/r2/documentation/p2s23.x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io7m.github.io/r2/documentation/p2s23.x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l-tutorial.org/intermediate-tutorials/tutorial-13-normal-mapp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cs.unity3d.com/uploads/Main/BumpMapHeightMapNormalMapComparison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cs.unity3d.com/uploads/Main/BumpMapHeightMapNormalMapComparison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cs.unity3d.com/uploads/Main/BumpMapHeightMapNormalMapComparison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tandards.sedris.org/18026/text/ISOIEC_18026E_SRF/image02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docs.unity3d.com/uploads/Main/BumpMapHeightMapNormalMapComparison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tandards.sedris.org/18026/text/ISOIEC_18026E_SRF/image02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docs.unity3d.com/uploads/Main/BumpMapHeightMapNormalMapComparison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tandards.sedris.org/18026/text/ISOIEC_18026E_SRF/image02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docs.unity3d.com/uploads/Main/BumpMapHeightMapNormalMapComparison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tandards.sedris.org/18026/text/ISOIEC_18026E_SRF/image02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docs.unity3d.com/uploads/Main/BumpMapHeightMapNormalMapComparison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FF9A-6630-ACBE-0B00-75DF1FE9A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Normal (“bump”)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920CE-6975-051F-7096-1E06858A9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INFO-6020 “Graphics 2”</a:t>
            </a:r>
          </a:p>
        </p:txBody>
      </p:sp>
    </p:spTree>
    <p:extLst>
      <p:ext uri="{BB962C8B-B14F-4D97-AF65-F5344CB8AC3E}">
        <p14:creationId xmlns:p14="http://schemas.microsoft.com/office/powerpoint/2010/main" val="307757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293842"/>
            <a:ext cx="6547362" cy="905693"/>
          </a:xfrm>
        </p:spPr>
        <p:txBody>
          <a:bodyPr/>
          <a:lstStyle/>
          <a:p>
            <a:r>
              <a:rPr lang="en-CA" dirty="0"/>
              <a:t>Tangent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288026"/>
            <a:ext cx="6547362" cy="5276132"/>
          </a:xfrm>
        </p:spPr>
        <p:txBody>
          <a:bodyPr>
            <a:noAutofit/>
          </a:bodyPr>
          <a:lstStyle/>
          <a:p>
            <a:r>
              <a:rPr lang="en-CA" sz="3200" dirty="0"/>
              <a:t>So, a convention is to assume that this plane is aligned to the UV coordinates of the mesh. </a:t>
            </a:r>
          </a:p>
          <a:p>
            <a:r>
              <a:rPr lang="en-CA" sz="3200" dirty="0"/>
              <a:t>The U being the “x” axis and the “V” being the “y” axis of this imaginary tangential plane. </a:t>
            </a:r>
          </a:p>
          <a:p>
            <a:r>
              <a:rPr lang="en-CA" sz="3200" dirty="0"/>
              <a:t>This allows is to match the X, Y, and Z axis from the mesh’s normal with the X, Y, and Z axis in the normal map</a:t>
            </a:r>
          </a:p>
        </p:txBody>
      </p:sp>
      <p:pic>
        <p:nvPicPr>
          <p:cNvPr id="2050" name="Picture 2" descr="differential geometry - Difference between tangent space and tangent plane  - Mathematics Stack Exchange">
            <a:hlinkClick r:id="rId2"/>
            <a:extLst>
              <a:ext uri="{FF2B5EF4-FFF2-40B4-BE49-F238E27FC236}">
                <a16:creationId xmlns:a16="http://schemas.microsoft.com/office/drawing/2014/main" id="{CCD80BED-6BF1-CE1E-C9F9-DECF964E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83" y="2801068"/>
            <a:ext cx="3657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ty - Manual: Introduction to normal maps (bump mapping)">
            <a:hlinkClick r:id="rId4"/>
            <a:extLst>
              <a:ext uri="{FF2B5EF4-FFF2-40B4-BE49-F238E27FC236}">
                <a16:creationId xmlns:a16="http://schemas.microsoft.com/office/drawing/2014/main" id="{BC8D2CB0-0611-4D4A-2D13-514DA3C4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91" y="292510"/>
            <a:ext cx="4972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9F33B0-3FD7-CB2C-2D2D-D6D685E0BF30}"/>
              </a:ext>
            </a:extLst>
          </p:cNvPr>
          <p:cNvCxnSpPr>
            <a:cxnSpLocks/>
          </p:cNvCxnSpPr>
          <p:nvPr/>
        </p:nvCxnSpPr>
        <p:spPr>
          <a:xfrm>
            <a:off x="6881659" y="3429000"/>
            <a:ext cx="2439322" cy="602226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42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8" y="293842"/>
            <a:ext cx="10164097" cy="905693"/>
          </a:xfrm>
        </p:spPr>
        <p:txBody>
          <a:bodyPr/>
          <a:lstStyle/>
          <a:p>
            <a:r>
              <a:rPr lang="en-CA" dirty="0"/>
              <a:t>Normal, Bi-normal, and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288026"/>
            <a:ext cx="7118554" cy="5276132"/>
          </a:xfrm>
        </p:spPr>
        <p:txBody>
          <a:bodyPr>
            <a:noAutofit/>
          </a:bodyPr>
          <a:lstStyle/>
          <a:p>
            <a:r>
              <a:rPr lang="en-CA" dirty="0"/>
              <a:t>The “bi-normal” (or “bi-tangent”) is at right angles to </a:t>
            </a:r>
            <a:r>
              <a:rPr lang="en-CA" i="1" dirty="0"/>
              <a:t>both </a:t>
            </a:r>
            <a:r>
              <a:rPr lang="en-CA" dirty="0"/>
              <a:t>the normal and the tangent directions</a:t>
            </a:r>
          </a:p>
          <a:p>
            <a:r>
              <a:rPr lang="en-CA" dirty="0"/>
              <a:t>Here’s two different images to help visualize this. Note the convention difference: </a:t>
            </a:r>
          </a:p>
          <a:p>
            <a:r>
              <a:rPr lang="en-CA" dirty="0"/>
              <a:t>In the top, the “tangent” is along the Y/V axis</a:t>
            </a:r>
          </a:p>
          <a:p>
            <a:r>
              <a:rPr lang="en-CA" dirty="0"/>
              <a:t>In the bottom, it’s not labelled, but the tangent could be the red (along the X/U axis)</a:t>
            </a:r>
          </a:p>
          <a:p>
            <a:pPr lvl="1"/>
            <a:r>
              <a:rPr lang="en-CA" dirty="0"/>
              <a:t>This is the more common convention, so it’s what we’ll use</a:t>
            </a:r>
          </a:p>
        </p:txBody>
      </p:sp>
      <p:pic>
        <p:nvPicPr>
          <p:cNvPr id="5122" name="Picture 2" descr="Normal Mapping | SpringerLink">
            <a:hlinkClick r:id="rId2"/>
            <a:extLst>
              <a:ext uri="{FF2B5EF4-FFF2-40B4-BE49-F238E27FC236}">
                <a16:creationId xmlns:a16="http://schemas.microsoft.com/office/drawing/2014/main" id="{ADECEC6A-4E60-5642-57A5-2DEE4C71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02" y="918087"/>
            <a:ext cx="4267017" cy="26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rmal (blue), tangent (red) and binormal (green) are computed per... |  Download Scientific Diagram">
            <a:hlinkClick r:id="rId4"/>
            <a:extLst>
              <a:ext uri="{FF2B5EF4-FFF2-40B4-BE49-F238E27FC236}">
                <a16:creationId xmlns:a16="http://schemas.microsoft.com/office/drawing/2014/main" id="{93C90794-9758-5803-A008-CB1B29E6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93" y="4386116"/>
            <a:ext cx="5181907" cy="181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5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8" y="293842"/>
            <a:ext cx="10164097" cy="905693"/>
          </a:xfrm>
        </p:spPr>
        <p:txBody>
          <a:bodyPr/>
          <a:lstStyle/>
          <a:p>
            <a:r>
              <a:rPr lang="en-CA" dirty="0"/>
              <a:t>Normal, Bi-normal, and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288026"/>
            <a:ext cx="6547362" cy="5276132"/>
          </a:xfrm>
        </p:spPr>
        <p:txBody>
          <a:bodyPr>
            <a:noAutofit/>
          </a:bodyPr>
          <a:lstStyle/>
          <a:p>
            <a:r>
              <a:rPr lang="en-CA" sz="3200" dirty="0"/>
              <a:t>We are also going to assume that the normal is along the z axis.</a:t>
            </a:r>
          </a:p>
          <a:p>
            <a:r>
              <a:rPr lang="en-CA" sz="3200" dirty="0"/>
              <a:t>(remember the normal map that’s “blue-</a:t>
            </a:r>
            <a:r>
              <a:rPr lang="en-CA" sz="3200" dirty="0" err="1"/>
              <a:t>ish</a:t>
            </a:r>
            <a:r>
              <a:rPr lang="en-CA" sz="3200" dirty="0"/>
              <a:t>” colour because the general direction of the normal is along the z axis?)</a:t>
            </a:r>
          </a:p>
          <a:p>
            <a:r>
              <a:rPr lang="en-CA" sz="3200" dirty="0"/>
              <a:t>This means these three directions:</a:t>
            </a:r>
          </a:p>
          <a:p>
            <a:pPr lvl="1"/>
            <a:r>
              <a:rPr lang="en-CA" sz="2800" dirty="0"/>
              <a:t>Normal: 0, 0, 1.0 (+</a:t>
            </a:r>
            <a:r>
              <a:rPr lang="en-CA" sz="2800" dirty="0" err="1"/>
              <a:t>ve</a:t>
            </a:r>
            <a:r>
              <a:rPr lang="en-CA" sz="2800" dirty="0"/>
              <a:t> along z)</a:t>
            </a:r>
          </a:p>
          <a:p>
            <a:pPr lvl="1"/>
            <a:r>
              <a:rPr lang="en-CA" sz="2800" dirty="0"/>
              <a:t>Tangent: 1.0, 0, 0 (+</a:t>
            </a:r>
            <a:r>
              <a:rPr lang="en-CA" sz="2800" dirty="0" err="1"/>
              <a:t>ve</a:t>
            </a:r>
            <a:r>
              <a:rPr lang="en-CA" sz="2800" dirty="0"/>
              <a:t> along x)</a:t>
            </a:r>
          </a:p>
          <a:p>
            <a:pPr lvl="1"/>
            <a:r>
              <a:rPr lang="en-CA" sz="2800" dirty="0"/>
              <a:t>Bi-tangent: 0, 1.0, 0 (+</a:t>
            </a:r>
            <a:r>
              <a:rPr lang="en-CA" sz="2800" dirty="0" err="1"/>
              <a:t>ve</a:t>
            </a:r>
            <a:r>
              <a:rPr lang="en-CA" sz="2800" dirty="0"/>
              <a:t> along y)</a:t>
            </a:r>
          </a:p>
          <a:p>
            <a:pPr lvl="1"/>
            <a:endParaRPr lang="en-CA" sz="2800" dirty="0"/>
          </a:p>
        </p:txBody>
      </p:sp>
      <p:pic>
        <p:nvPicPr>
          <p:cNvPr id="5122" name="Picture 2" descr="Normal Mapping | SpringerLink">
            <a:hlinkClick r:id="rId2"/>
            <a:extLst>
              <a:ext uri="{FF2B5EF4-FFF2-40B4-BE49-F238E27FC236}">
                <a16:creationId xmlns:a16="http://schemas.microsoft.com/office/drawing/2014/main" id="{ADECEC6A-4E60-5642-57A5-2DEE4C71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02" y="918087"/>
            <a:ext cx="4267017" cy="26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rmal (blue), tangent (red) and binormal (green) are computed per... |  Download Scientific Diagram">
            <a:hlinkClick r:id="rId4"/>
            <a:extLst>
              <a:ext uri="{FF2B5EF4-FFF2-40B4-BE49-F238E27FC236}">
                <a16:creationId xmlns:a16="http://schemas.microsoft.com/office/drawing/2014/main" id="{93C90794-9758-5803-A008-CB1B29E6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93" y="4386116"/>
            <a:ext cx="5181907" cy="181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0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8" y="293842"/>
            <a:ext cx="10164097" cy="905693"/>
          </a:xfrm>
        </p:spPr>
        <p:txBody>
          <a:bodyPr/>
          <a:lstStyle/>
          <a:p>
            <a:r>
              <a:rPr lang="en-CA" dirty="0"/>
              <a:t>Normal, Bi-normal, and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sz="3200" dirty="0"/>
              <a:t>To figure out where the adjusted normal is,</a:t>
            </a:r>
            <a:br>
              <a:rPr lang="en-CA" sz="3200" dirty="0"/>
            </a:br>
            <a:r>
              <a:rPr lang="en-CA" sz="3200" dirty="0"/>
              <a:t>we have to transform this normal map </a:t>
            </a:r>
            <a:br>
              <a:rPr lang="en-CA" sz="3200" dirty="0"/>
            </a:br>
            <a:r>
              <a:rPr lang="en-CA" sz="3200" dirty="0"/>
              <a:t>values into tangent space, make adjustments, then transform back.</a:t>
            </a:r>
          </a:p>
          <a:p>
            <a:r>
              <a:rPr lang="en-CA" sz="3200" dirty="0"/>
              <a:t>We do this with a “Tangent, Bi-normal, Normal” matrix, or TBN matrix.</a:t>
            </a:r>
          </a:p>
          <a:p>
            <a:r>
              <a:rPr lang="en-CA" sz="3200" dirty="0"/>
              <a:t>Also, remember we had to rotate the normal of the surface with the model matrix? We have to do this with the tangent and bi-normal, too. </a:t>
            </a:r>
            <a:endParaRPr lang="en-CA" sz="2800" dirty="0"/>
          </a:p>
          <a:p>
            <a:pPr lvl="1"/>
            <a:endParaRPr lang="en-CA" sz="2800" dirty="0"/>
          </a:p>
        </p:txBody>
      </p:sp>
      <p:pic>
        <p:nvPicPr>
          <p:cNvPr id="5124" name="Picture 4" descr="Normal (blue), tangent (red) and binormal (green) are computed per... |  Download Scientific Diagram">
            <a:hlinkClick r:id="rId2"/>
            <a:extLst>
              <a:ext uri="{FF2B5EF4-FFF2-40B4-BE49-F238E27FC236}">
                <a16:creationId xmlns:a16="http://schemas.microsoft.com/office/drawing/2014/main" id="{93C90794-9758-5803-A008-CB1B29E6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12" y="148413"/>
            <a:ext cx="5181907" cy="181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3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8" y="293842"/>
            <a:ext cx="10164097" cy="905693"/>
          </a:xfrm>
        </p:spPr>
        <p:txBody>
          <a:bodyPr/>
          <a:lstStyle/>
          <a:p>
            <a:r>
              <a:rPr lang="en-CA" dirty="0"/>
              <a:t>Generating the tangent/bi-normal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sz="3200" dirty="0"/>
              <a:t>In this image, the normal is the blue arrow</a:t>
            </a:r>
          </a:p>
          <a:p>
            <a:r>
              <a:rPr lang="en-CA" sz="3200" dirty="0"/>
              <a:t>The red is the “tangent” arrow</a:t>
            </a:r>
            <a:br>
              <a:rPr lang="en-CA" sz="3200" dirty="0"/>
            </a:br>
            <a:r>
              <a:rPr lang="en-CA" sz="3200" dirty="0"/>
              <a:t>(or you could use the green)</a:t>
            </a:r>
          </a:p>
          <a:p>
            <a:r>
              <a:rPr lang="en-CA" sz="3200" dirty="0"/>
              <a:t>Note that these green and red arrows follow the direction of the textures that are applied. </a:t>
            </a:r>
          </a:p>
          <a:p>
            <a:r>
              <a:rPr lang="en-CA" sz="3200" dirty="0"/>
              <a:t>Conventionally, the tangent goes “positive” along the U texture coordinate and the bi-tangent/bi-normal goes “positive” along the V texture coordinate. </a:t>
            </a:r>
          </a:p>
          <a:p>
            <a:r>
              <a:rPr lang="en-CA" sz="3200" dirty="0"/>
              <a:t>We can assume that the texture coordinates are present as we’ll need them to do the normal map lookup, right?</a:t>
            </a:r>
            <a:endParaRPr lang="en-CA" sz="2800" dirty="0"/>
          </a:p>
          <a:p>
            <a:pPr lvl="1"/>
            <a:endParaRPr lang="en-CA" sz="2800" dirty="0"/>
          </a:p>
        </p:txBody>
      </p:sp>
      <p:pic>
        <p:nvPicPr>
          <p:cNvPr id="10242" name="Picture 2">
            <a:hlinkClick r:id="rId2"/>
            <a:extLst>
              <a:ext uri="{FF2B5EF4-FFF2-40B4-BE49-F238E27FC236}">
                <a16:creationId xmlns:a16="http://schemas.microsoft.com/office/drawing/2014/main" id="{50679681-E90C-2C5D-43B3-35A105D3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56" y="-8634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6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8" y="293842"/>
            <a:ext cx="10164097" cy="905693"/>
          </a:xfrm>
        </p:spPr>
        <p:txBody>
          <a:bodyPr/>
          <a:lstStyle/>
          <a:p>
            <a:r>
              <a:rPr lang="en-CA" dirty="0"/>
              <a:t>Generating the tangent/bi-normal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sz="3200" dirty="0"/>
              <a:t>We can manually calculate this…</a:t>
            </a:r>
            <a:br>
              <a:rPr lang="en-CA" sz="3200" dirty="0"/>
            </a:br>
            <a:r>
              <a:rPr lang="en-CA" sz="3200" dirty="0"/>
              <a:t>(see: </a:t>
            </a:r>
            <a:r>
              <a:rPr lang="en-CA" sz="3200" dirty="0">
                <a:hlinkClick r:id="rId2"/>
              </a:rPr>
              <a:t>https://learnopengl.com/Advanced-Lighting/Normal-Mapping</a:t>
            </a:r>
            <a:r>
              <a:rPr lang="en-CA" sz="3200" dirty="0"/>
              <a:t> or </a:t>
            </a:r>
            <a:r>
              <a:rPr lang="en-CA" sz="3200" dirty="0">
                <a:hlinkClick r:id="rId3"/>
              </a:rPr>
              <a:t>https://www.opengl-tutorial.org/intermediate-tutorials/tutorial-13-normal-mapping/</a:t>
            </a:r>
            <a:r>
              <a:rPr lang="en-CA" sz="3200" dirty="0"/>
              <a:t>, etc.)</a:t>
            </a:r>
          </a:p>
          <a:p>
            <a:r>
              <a:rPr lang="en-CA" sz="3200" dirty="0"/>
              <a:t>Or we can use </a:t>
            </a:r>
            <a:r>
              <a:rPr lang="en-CA" sz="3200" dirty="0" err="1"/>
              <a:t>assimp</a:t>
            </a:r>
            <a:r>
              <a:rPr lang="en-CA" sz="3200" dirty="0"/>
              <a:t> or blender (or whatever tool) to calculate this for us (sort of like the normal calculation)</a:t>
            </a:r>
          </a:p>
          <a:p>
            <a:pPr lvl="1"/>
            <a:r>
              <a:rPr lang="en-CA" sz="1800" dirty="0" err="1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aiProcess_CalcTangentSpace</a:t>
            </a:r>
            <a:r>
              <a:rPr lang="en-CA" sz="18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  <a:sym typeface="Wingdings" panose="05000000000000000000" pitchFamily="2" charset="2"/>
              </a:rPr>
              <a:t> Generates tangent and bi-tangent/bi-normal</a:t>
            </a:r>
            <a:endParaRPr lang="en-CA" sz="1800" dirty="0">
              <a:solidFill>
                <a:srgbClr val="2F4F4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1"/>
            <a:r>
              <a:rPr lang="en-CA" sz="1800" dirty="0" err="1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aiProcess_Triangulate</a:t>
            </a:r>
            <a:r>
              <a:rPr lang="en-CA" sz="18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  <a:sym typeface="Wingdings" panose="05000000000000000000" pitchFamily="2" charset="2"/>
              </a:rPr>
              <a:t> Generally a good idea (models often quads/n-</a:t>
            </a:r>
            <a:r>
              <a:rPr lang="en-CA" sz="1800" dirty="0" err="1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  <a:sym typeface="Wingdings" panose="05000000000000000000" pitchFamily="2" charset="2"/>
              </a:rPr>
              <a:t>gons</a:t>
            </a:r>
            <a:r>
              <a:rPr lang="en-CA" sz="18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  <a:sym typeface="Wingdings" panose="05000000000000000000" pitchFamily="2" charset="2"/>
              </a:rPr>
              <a:t>)</a:t>
            </a:r>
            <a:endParaRPr lang="en-CA" sz="1800" dirty="0">
              <a:solidFill>
                <a:srgbClr val="2F4F4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1"/>
            <a:r>
              <a:rPr lang="en-CA" sz="1800" dirty="0" err="1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aiProcess_FlipUVs</a:t>
            </a:r>
            <a:r>
              <a:rPr lang="en-CA" sz="18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  <a:sym typeface="Wingdings" panose="05000000000000000000" pitchFamily="2" charset="2"/>
              </a:rPr>
              <a:t> For OpenGL (v/t axis starts at top in OpenGL)</a:t>
            </a:r>
            <a:r>
              <a:rPr lang="en-CA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CA" dirty="0"/>
          </a:p>
          <a:p>
            <a:pPr lvl="1"/>
            <a:endParaRPr lang="en-CA" sz="2800" dirty="0"/>
          </a:p>
        </p:txBody>
      </p:sp>
      <p:pic>
        <p:nvPicPr>
          <p:cNvPr id="10242" name="Picture 2">
            <a:hlinkClick r:id="rId3"/>
            <a:extLst>
              <a:ext uri="{FF2B5EF4-FFF2-40B4-BE49-F238E27FC236}">
                <a16:creationId xmlns:a16="http://schemas.microsoft.com/office/drawing/2014/main" id="{50679681-E90C-2C5D-43B3-35A105D3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56" y="-8634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1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8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sz="3200" dirty="0"/>
              <a:t>We often talk of different “spaces”:</a:t>
            </a:r>
          </a:p>
          <a:p>
            <a:pPr lvl="1"/>
            <a:r>
              <a:rPr lang="en-CA" dirty="0"/>
              <a:t>Model space</a:t>
            </a:r>
          </a:p>
          <a:p>
            <a:pPr lvl="1"/>
            <a:r>
              <a:rPr lang="en-CA" dirty="0"/>
              <a:t>World space</a:t>
            </a:r>
          </a:p>
          <a:p>
            <a:pPr lvl="1"/>
            <a:r>
              <a:rPr lang="en-CA" dirty="0"/>
              <a:t>Screen space</a:t>
            </a:r>
          </a:p>
          <a:p>
            <a:pPr lvl="1"/>
            <a:r>
              <a:rPr lang="en-CA" dirty="0"/>
              <a:t>Camera space</a:t>
            </a:r>
          </a:p>
          <a:p>
            <a:r>
              <a:rPr lang="en-CA" dirty="0"/>
              <a:t>You can think of this as “where’s the origin?” and “what direction is up?”, etc.</a:t>
            </a:r>
          </a:p>
          <a:p>
            <a:r>
              <a:rPr lang="en-CA" dirty="0"/>
              <a:t>For example: This Viper model has the +</a:t>
            </a:r>
            <a:r>
              <a:rPr lang="en-CA" dirty="0" err="1"/>
              <a:t>ve</a:t>
            </a:r>
            <a:r>
              <a:rPr lang="en-CA" dirty="0"/>
              <a:t> Z axis “forward”, the +</a:t>
            </a:r>
            <a:r>
              <a:rPr lang="en-CA" dirty="0" err="1"/>
              <a:t>ve</a:t>
            </a:r>
            <a:r>
              <a:rPr lang="en-CA" dirty="0"/>
              <a:t> Y axis as “up” (and the +vs X axis as “to the left).</a:t>
            </a:r>
          </a:p>
          <a:p>
            <a:r>
              <a:rPr lang="en-CA" dirty="0"/>
              <a:t>Also, the “origin” is somewhere in the middle of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339EB-8B55-AA8D-962D-3C723400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65" y="0"/>
            <a:ext cx="3942735" cy="33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6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8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dirty="0"/>
              <a:t>HOWEVER, this is only according to </a:t>
            </a:r>
            <a:r>
              <a:rPr lang="en-CA" i="1" dirty="0"/>
              <a:t>the model, </a:t>
            </a:r>
            <a:br>
              <a:rPr lang="en-CA" i="1" dirty="0"/>
            </a:br>
            <a:r>
              <a:rPr lang="en-CA" dirty="0"/>
              <a:t>like if you were sitting inside the ship, the front </a:t>
            </a:r>
            <a:br>
              <a:rPr lang="en-CA" dirty="0"/>
            </a:br>
            <a:r>
              <a:rPr lang="en-CA" dirty="0"/>
              <a:t>of the ship would always be pointing “forward” </a:t>
            </a:r>
            <a:br>
              <a:rPr lang="en-CA" dirty="0"/>
            </a:br>
            <a:r>
              <a:rPr lang="en-CA" i="1" dirty="0"/>
              <a:t>according to you.</a:t>
            </a:r>
          </a:p>
          <a:p>
            <a:r>
              <a:rPr lang="en-CA" dirty="0"/>
              <a:t>This is like when you’re driving in your car going</a:t>
            </a:r>
            <a:br>
              <a:rPr lang="en-CA" dirty="0"/>
            </a:br>
            <a:r>
              <a:rPr lang="en-CA" dirty="0"/>
              <a:t>“forward” along the road… but this is independent of the </a:t>
            </a:r>
            <a:r>
              <a:rPr lang="en-CA" i="1" dirty="0"/>
              <a:t>actual </a:t>
            </a:r>
            <a:r>
              <a:rPr lang="en-CA" dirty="0"/>
              <a:t>map direction you are going: like North, South-East, whatever. </a:t>
            </a:r>
          </a:p>
          <a:p>
            <a:r>
              <a:rPr lang="en-CA" i="1" dirty="0"/>
              <a:t>You </a:t>
            </a:r>
            <a:r>
              <a:rPr lang="en-CA" dirty="0"/>
              <a:t>are going “forward” or “turning left” or whatever…</a:t>
            </a:r>
          </a:p>
          <a:p>
            <a:r>
              <a:rPr lang="en-CA" i="1" dirty="0"/>
              <a:t>…</a:t>
            </a:r>
            <a:r>
              <a:rPr lang="en-CA" dirty="0"/>
              <a:t>but your car is going “36 degrees South-West” </a:t>
            </a:r>
            <a:r>
              <a:rPr lang="en-CA" i="1" dirty="0"/>
              <a:t>in the world</a:t>
            </a:r>
            <a:r>
              <a:rPr lang="en-CA" dirty="0"/>
              <a:t>.</a:t>
            </a:r>
          </a:p>
          <a:p>
            <a:r>
              <a:rPr lang="en-CA" dirty="0"/>
              <a:t>It’s the same when we transform the model in the computer:</a:t>
            </a:r>
          </a:p>
          <a:p>
            <a:pPr lvl="1"/>
            <a:r>
              <a:rPr lang="en-CA" dirty="0"/>
              <a:t>The locations on the model are “transformed” into “world space”</a:t>
            </a:r>
          </a:p>
          <a:p>
            <a:pPr lvl="1"/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2F0D8-17C5-DB09-412E-801A8205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65" y="0"/>
            <a:ext cx="3942735" cy="33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8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dirty="0"/>
              <a:t>More technically:</a:t>
            </a:r>
          </a:p>
          <a:p>
            <a:pPr lvl="1"/>
            <a:r>
              <a:rPr lang="en-CA" dirty="0"/>
              <a:t>The “model” (or “world”) matrix transforms the </a:t>
            </a:r>
            <a:br>
              <a:rPr lang="en-CA" dirty="0"/>
            </a:br>
            <a:r>
              <a:rPr lang="en-CA" dirty="0"/>
              <a:t>locations of the model into “world space”</a:t>
            </a:r>
            <a:br>
              <a:rPr lang="en-CA" dirty="0"/>
            </a:br>
            <a:r>
              <a:rPr lang="en-CA" dirty="0"/>
              <a:t>(They are placed “in the world”)</a:t>
            </a:r>
          </a:p>
          <a:p>
            <a:pPr lvl="1"/>
            <a:r>
              <a:rPr lang="en-CA" dirty="0"/>
              <a:t>The “view” (or camera) matrix transforms them into </a:t>
            </a:r>
            <a:br>
              <a:rPr lang="en-CA" dirty="0"/>
            </a:br>
            <a:r>
              <a:rPr lang="en-CA" dirty="0"/>
              <a:t>“camera” (or “eye”) space – where they are </a:t>
            </a:r>
            <a:r>
              <a:rPr lang="en-CA" i="1" dirty="0"/>
              <a:t>relative</a:t>
            </a:r>
            <a:br>
              <a:rPr lang="en-CA" i="1" dirty="0"/>
            </a:br>
            <a:r>
              <a:rPr lang="en-CA" i="1" dirty="0"/>
              <a:t>to the camera</a:t>
            </a:r>
            <a:endParaRPr lang="en-CA" dirty="0"/>
          </a:p>
          <a:p>
            <a:pPr lvl="1"/>
            <a:r>
              <a:rPr lang="en-CA" dirty="0"/>
              <a:t>The “projection” matrix transforms that to where those positions are on the screen, so “screen space”</a:t>
            </a:r>
          </a:p>
          <a:p>
            <a:r>
              <a:rPr lang="en-CA" dirty="0"/>
              <a:t>We have to do the same sort of thing to make any sense of the normal maps because they are in “tangent” space, which is </a:t>
            </a:r>
            <a:r>
              <a:rPr lang="en-CA" i="1" dirty="0"/>
              <a:t>specific to each vertex. </a:t>
            </a:r>
            <a:endParaRPr lang="en-CA" dirty="0"/>
          </a:p>
          <a:p>
            <a:pPr lvl="1"/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2F0D8-17C5-DB09-412E-801A8205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65" y="0"/>
            <a:ext cx="3942735" cy="33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8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dirty="0"/>
              <a:t>Normal maps are also flat. </a:t>
            </a:r>
          </a:p>
          <a:p>
            <a:r>
              <a:rPr lang="en-CA" dirty="0"/>
              <a:t>Imagine this spere (top-right) was flattened out to a plane…</a:t>
            </a:r>
          </a:p>
          <a:p>
            <a:r>
              <a:rPr lang="en-CA" dirty="0"/>
              <a:t>In that case, all the normal would face the same way: up</a:t>
            </a:r>
          </a:p>
          <a:p>
            <a:r>
              <a:rPr lang="en-CA" dirty="0"/>
              <a:t>In fact, </a:t>
            </a:r>
            <a:r>
              <a:rPr lang="en-CA" i="1" dirty="0"/>
              <a:t>any </a:t>
            </a:r>
            <a:r>
              <a:rPr lang="en-CA" dirty="0"/>
              <a:t>mesh that’s been flattened to a plane would do this. </a:t>
            </a:r>
          </a:p>
          <a:p>
            <a:pPr lvl="1"/>
            <a:r>
              <a:rPr lang="en-CA" dirty="0"/>
              <a:t>Because the normal are, </a:t>
            </a:r>
            <a:r>
              <a:rPr lang="en-CA" i="1" u="sng" dirty="0"/>
              <a:t>by definition</a:t>
            </a:r>
            <a:r>
              <a:rPr lang="en-CA" dirty="0"/>
              <a:t>, perpendicular to the surface. </a:t>
            </a:r>
          </a:p>
          <a:p>
            <a:r>
              <a:rPr lang="en-CA" dirty="0"/>
              <a:t>We need to calculate the transformation (matrix) that takes </a:t>
            </a:r>
            <a:r>
              <a:rPr lang="en-CA" i="1" u="sng" dirty="0"/>
              <a:t>any </a:t>
            </a:r>
            <a:r>
              <a:rPr lang="en-CA" u="sng" dirty="0"/>
              <a:t>model mesh</a:t>
            </a:r>
            <a:r>
              <a:rPr lang="en-CA" dirty="0"/>
              <a:t> of </a:t>
            </a:r>
            <a:r>
              <a:rPr lang="en-CA" i="1" u="sng" dirty="0"/>
              <a:t>any </a:t>
            </a:r>
            <a:r>
              <a:rPr lang="en-CA" u="sng" dirty="0"/>
              <a:t>shape</a:t>
            </a:r>
            <a:r>
              <a:rPr lang="en-CA" dirty="0"/>
              <a:t> into a </a:t>
            </a:r>
            <a:r>
              <a:rPr lang="en-CA" b="1" i="1" u="sng" dirty="0"/>
              <a:t>flat plane</a:t>
            </a:r>
            <a:r>
              <a:rPr lang="en-CA" i="1" dirty="0"/>
              <a:t>. </a:t>
            </a:r>
          </a:p>
          <a:p>
            <a:r>
              <a:rPr lang="en-CA" dirty="0"/>
              <a:t>Yikes. </a:t>
            </a:r>
          </a:p>
          <a:p>
            <a:r>
              <a:rPr lang="en-CA" dirty="0"/>
              <a:t>Yeah, yikes. That sounds almost impossible, right?</a:t>
            </a:r>
          </a:p>
          <a:p>
            <a:r>
              <a:rPr lang="en-CA" sz="3200" b="1" dirty="0"/>
              <a:t>Luckily the math nerds have come to our rescue (again)!</a:t>
            </a:r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56" y="-208260"/>
            <a:ext cx="3007163" cy="16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TLDR: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Instead of drawing all the tiny geometry we:</a:t>
            </a:r>
          </a:p>
          <a:p>
            <a:pPr lvl="1"/>
            <a:r>
              <a:rPr lang="en-CA" dirty="0"/>
              <a:t>Save a lower resolution model</a:t>
            </a:r>
          </a:p>
          <a:p>
            <a:pPr lvl="1"/>
            <a:r>
              <a:rPr lang="en-CA" dirty="0"/>
              <a:t>A texture that shows the </a:t>
            </a:r>
            <a:r>
              <a:rPr lang="en-CA" i="1" u="sng" dirty="0"/>
              <a:t>difference</a:t>
            </a:r>
            <a:r>
              <a:rPr lang="en-CA" i="1" dirty="0"/>
              <a:t> </a:t>
            </a:r>
            <a:r>
              <a:rPr lang="en-CA" dirty="0"/>
              <a:t>between the </a:t>
            </a:r>
            <a:r>
              <a:rPr lang="en-CA" i="1" u="sng" dirty="0"/>
              <a:t>normal</a:t>
            </a:r>
            <a:r>
              <a:rPr lang="en-CA" dirty="0"/>
              <a:t> of the high-resolution model and the low-resolution model</a:t>
            </a:r>
          </a:p>
          <a:p>
            <a:pPr lvl="1"/>
            <a:r>
              <a:rPr lang="en-CA" dirty="0"/>
              <a:t>Making this texture is often called “baking”</a:t>
            </a:r>
          </a:p>
          <a:p>
            <a:r>
              <a:rPr lang="en-CA" dirty="0"/>
              <a:t>Sort of like vertex displacements with height maps: low resolution model + tessellation + texture = high resolution model</a:t>
            </a:r>
          </a:p>
          <a:p>
            <a:r>
              <a:rPr lang="en-CA" dirty="0"/>
              <a:t>Reduces the “polygon” or “triangle” count</a:t>
            </a:r>
          </a:p>
          <a:p>
            <a:r>
              <a:rPr lang="en-CA" dirty="0"/>
              <a:t>Texture look-ups are vastly less expensive than rendering the high-resolution geometry and look indistinguishable </a:t>
            </a:r>
          </a:p>
        </p:txBody>
      </p:sp>
    </p:spTree>
    <p:extLst>
      <p:ext uri="{BB962C8B-B14F-4D97-AF65-F5344CB8AC3E}">
        <p14:creationId xmlns:p14="http://schemas.microsoft.com/office/powerpoint/2010/main" val="207141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dirty="0"/>
              <a:t>Remember, long ago in ancient times, when matrix math was new and strange and terrifying? 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Yeah, well it </a:t>
            </a:r>
            <a:r>
              <a:rPr lang="en-CA" u="sng" dirty="0"/>
              <a:t>still is all of those things </a:t>
            </a:r>
            <a:r>
              <a:rPr lang="en-CA" dirty="0"/>
              <a:t>(😱😭) - we are just used to it!</a:t>
            </a:r>
          </a:p>
          <a:p>
            <a:r>
              <a:rPr lang="en-CA" dirty="0"/>
              <a:t>You also remember thinking: how did someone come up with all of this crazy stuff?? How can I understand it??</a:t>
            </a:r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761" y="-232055"/>
            <a:ext cx="2545048" cy="14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CC0BD1DA-8E31-E16F-9CAA-568BD9CB2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2" y="2390775"/>
            <a:ext cx="110109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38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also remember thinking: how did someone come up with all of this crazy stuff?? How can I understand it??</a:t>
            </a:r>
          </a:p>
          <a:p>
            <a:r>
              <a:rPr lang="en-CA" dirty="0"/>
              <a:t>Both excellent questions. </a:t>
            </a:r>
          </a:p>
          <a:p>
            <a:r>
              <a:rPr lang="en-CA" dirty="0"/>
              <a:t>But this isn’t a “math” program, right? </a:t>
            </a:r>
          </a:p>
          <a:p>
            <a:r>
              <a:rPr lang="en-CA" dirty="0"/>
              <a:t>We just have to trust the process…</a:t>
            </a:r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761" y="-232055"/>
            <a:ext cx="2545048" cy="14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CC0BD1DA-8E31-E16F-9CAA-568BD9CB2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185709"/>
            <a:ext cx="110109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dirty="0"/>
              <a:t>Some resources about “tangent space”):</a:t>
            </a:r>
          </a:p>
          <a:p>
            <a:pPr lvl="1"/>
            <a:r>
              <a:rPr lang="en-CA" dirty="0">
                <a:hlinkClick r:id="rId2"/>
              </a:rPr>
              <a:t>https://en.wikipedia.org/wiki/Tangent_space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https://www.cis.upenn.edu/~cis6100/cis61005sl7.pdf</a:t>
            </a:r>
            <a:r>
              <a:rPr lang="en-CA" dirty="0"/>
              <a:t> </a:t>
            </a:r>
          </a:p>
          <a:p>
            <a:pPr lvl="1"/>
            <a:r>
              <a:rPr lang="en-CA" dirty="0">
                <a:hlinkClick r:id="rId4"/>
              </a:rPr>
              <a:t>https://math.mit.edu/classes/18.101/fa07/pub/manifolds-3.pdf</a:t>
            </a:r>
            <a:r>
              <a:rPr lang="en-CA" dirty="0"/>
              <a:t> </a:t>
            </a:r>
          </a:p>
          <a:p>
            <a:pPr lvl="1"/>
            <a:r>
              <a:rPr lang="en-CA" dirty="0">
                <a:hlinkClick r:id="rId5"/>
              </a:rPr>
              <a:t>https://www.math.utoronto.ca/mgualt/courses/18-367/docs/DiffGeomNotes-8.pdf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OpenGL </a:t>
            </a:r>
            <a:r>
              <a:rPr lang="en-CA" dirty="0" err="1"/>
              <a:t>SuperBible</a:t>
            </a:r>
            <a:r>
              <a:rPr lang="en-CA" dirty="0"/>
              <a:t> book, “normal mapping”</a:t>
            </a:r>
          </a:p>
          <a:p>
            <a:pPr lvl="1"/>
            <a:r>
              <a:rPr lang="en-CA" dirty="0">
                <a:hlinkClick r:id="rId6"/>
              </a:rPr>
              <a:t>https://learnopengl.com/Advanced-Lighting/Normal-Mapping</a:t>
            </a:r>
            <a:r>
              <a:rPr lang="en-CA" dirty="0"/>
              <a:t> </a:t>
            </a:r>
          </a:p>
          <a:p>
            <a:pPr lvl="1"/>
            <a:r>
              <a:rPr lang="en-CA" dirty="0">
                <a:hlinkClick r:id="rId7"/>
              </a:rPr>
              <a:t>https://io7m.github.io/r2/documentation/p2s23.xhtml</a:t>
            </a:r>
            <a:r>
              <a:rPr lang="en-CA" dirty="0"/>
              <a:t>  (very good)</a:t>
            </a:r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8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761" y="-232055"/>
            <a:ext cx="2545048" cy="14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12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dirty="0"/>
              <a:t>Basically “because math” we can transform any point on the surface of a mesh (in object/world space) into that plane where the normal/bump map is (“tangent space”) using a “Tangent-</a:t>
            </a:r>
            <a:r>
              <a:rPr lang="en-CA" dirty="0" err="1"/>
              <a:t>BiTangent</a:t>
            </a:r>
            <a:r>
              <a:rPr lang="en-CA" dirty="0"/>
              <a:t>-Normal” (or TBN) matrix. </a:t>
            </a:r>
          </a:p>
          <a:p>
            <a:r>
              <a:rPr lang="en-CA" dirty="0"/>
              <a:t>Each column of the matrix is represented by the Tangent, Bi-Tangent, and Normal:  </a:t>
            </a:r>
          </a:p>
          <a:p>
            <a:endParaRPr lang="en-CA" sz="3200" b="1" dirty="0"/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57" y="-208260"/>
            <a:ext cx="2643370" cy="14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Tangent → Object matrix">
            <a:hlinkClick r:id="rId4"/>
            <a:extLst>
              <a:ext uri="{FF2B5EF4-FFF2-40B4-BE49-F238E27FC236}">
                <a16:creationId xmlns:a16="http://schemas.microsoft.com/office/drawing/2014/main" id="{699F5463-4D92-97E1-3DDC-DFAA6CC24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t="2300" r="21129" b="59421"/>
          <a:stretch/>
        </p:blipFill>
        <p:spPr bwMode="auto">
          <a:xfrm>
            <a:off x="422787" y="4021394"/>
            <a:ext cx="4708421" cy="175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Tangent → Object matrix">
            <a:hlinkClick r:id="rId4"/>
            <a:extLst>
              <a:ext uri="{FF2B5EF4-FFF2-40B4-BE49-F238E27FC236}">
                <a16:creationId xmlns:a16="http://schemas.microsoft.com/office/drawing/2014/main" id="{D0404875-F9FA-E9C0-45E8-549D52F9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40591" r="9999" b="13387"/>
          <a:stretch/>
        </p:blipFill>
        <p:spPr bwMode="auto">
          <a:xfrm>
            <a:off x="5569998" y="3844413"/>
            <a:ext cx="5338916" cy="21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F1A5-7056-9BFA-7005-7D06292C30AC}"/>
              </a:ext>
            </a:extLst>
          </p:cNvPr>
          <p:cNvSpPr txBox="1"/>
          <p:nvPr/>
        </p:nvSpPr>
        <p:spPr>
          <a:xfrm>
            <a:off x="1966452" y="6135329"/>
            <a:ext cx="69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From: </a:t>
            </a:r>
            <a:r>
              <a:rPr lang="en-CA" dirty="0">
                <a:hlinkClick r:id="rId4"/>
              </a:rPr>
              <a:t>https://io7m.github.io/r2/documentation/p2s23.xhtml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811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013408" cy="5276132"/>
          </a:xfrm>
        </p:spPr>
        <p:txBody>
          <a:bodyPr>
            <a:noAutofit/>
          </a:bodyPr>
          <a:lstStyle/>
          <a:p>
            <a:r>
              <a:rPr lang="en-CA" dirty="0"/>
              <a:t>The values we place in there are the Tangent, Bi-Normal, and Normal </a:t>
            </a:r>
            <a:r>
              <a:rPr lang="en-CA" i="1" u="sng" dirty="0"/>
              <a:t>at each vertex</a:t>
            </a:r>
            <a:r>
              <a:rPr lang="en-CA" dirty="0"/>
              <a:t>. </a:t>
            </a:r>
          </a:p>
          <a:p>
            <a:r>
              <a:rPr lang="en-CA" dirty="0"/>
              <a:t>vec3 T = normalize(</a:t>
            </a:r>
            <a:r>
              <a:rPr lang="en-CA" dirty="0" err="1"/>
              <a:t>matModel</a:t>
            </a:r>
            <a:r>
              <a:rPr lang="en-CA" dirty="0"/>
              <a:t> * </a:t>
            </a:r>
            <a:r>
              <a:rPr lang="en-CA" dirty="0" err="1"/>
              <a:t>vTangent</a:t>
            </a:r>
            <a:r>
              <a:rPr lang="en-CA" dirty="0"/>
              <a:t>);</a:t>
            </a:r>
          </a:p>
          <a:p>
            <a:r>
              <a:rPr lang="en-CA" dirty="0"/>
              <a:t>vec3 B = normalize(</a:t>
            </a:r>
            <a:r>
              <a:rPr lang="en-CA" dirty="0" err="1"/>
              <a:t>matModel</a:t>
            </a:r>
            <a:r>
              <a:rPr lang="en-CA" dirty="0"/>
              <a:t> * </a:t>
            </a:r>
            <a:r>
              <a:rPr lang="en-CA" dirty="0" err="1"/>
              <a:t>vBitangent</a:t>
            </a:r>
            <a:r>
              <a:rPr lang="en-CA" dirty="0"/>
              <a:t>);</a:t>
            </a:r>
          </a:p>
          <a:p>
            <a:r>
              <a:rPr lang="en-CA" dirty="0"/>
              <a:t>vec3 N = normalize(</a:t>
            </a:r>
            <a:r>
              <a:rPr lang="en-CA" dirty="0" err="1"/>
              <a:t>matModel</a:t>
            </a:r>
            <a:r>
              <a:rPr lang="en-CA" dirty="0"/>
              <a:t> * </a:t>
            </a:r>
            <a:r>
              <a:rPr lang="en-CA" dirty="0" err="1"/>
              <a:t>vNormal</a:t>
            </a:r>
            <a:r>
              <a:rPr lang="en-CA" dirty="0"/>
              <a:t>);</a:t>
            </a:r>
          </a:p>
          <a:p>
            <a:r>
              <a:rPr lang="en-CA" dirty="0"/>
              <a:t>mat3 TBN = mat3(T, B, N); </a:t>
            </a:r>
          </a:p>
          <a:p>
            <a:endParaRPr lang="en-CA" sz="3200" b="1" dirty="0"/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57" y="-208260"/>
            <a:ext cx="2643370" cy="14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Tangent → Object matrix">
            <a:hlinkClick r:id="rId4"/>
            <a:extLst>
              <a:ext uri="{FF2B5EF4-FFF2-40B4-BE49-F238E27FC236}">
                <a16:creationId xmlns:a16="http://schemas.microsoft.com/office/drawing/2014/main" id="{699F5463-4D92-97E1-3DDC-DFAA6CC24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t="2300" r="21129" b="59421"/>
          <a:stretch/>
        </p:blipFill>
        <p:spPr bwMode="auto">
          <a:xfrm>
            <a:off x="422786" y="4442979"/>
            <a:ext cx="4708421" cy="175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Tangent → Object matrix">
            <a:hlinkClick r:id="rId4"/>
            <a:extLst>
              <a:ext uri="{FF2B5EF4-FFF2-40B4-BE49-F238E27FC236}">
                <a16:creationId xmlns:a16="http://schemas.microsoft.com/office/drawing/2014/main" id="{D0404875-F9FA-E9C0-45E8-549D52F9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40591" r="9999" b="13387"/>
          <a:stretch/>
        </p:blipFill>
        <p:spPr bwMode="auto">
          <a:xfrm>
            <a:off x="5569997" y="4265998"/>
            <a:ext cx="5338916" cy="21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F1A5-7056-9BFA-7005-7D06292C30AC}"/>
              </a:ext>
            </a:extLst>
          </p:cNvPr>
          <p:cNvSpPr txBox="1"/>
          <p:nvPr/>
        </p:nvSpPr>
        <p:spPr>
          <a:xfrm>
            <a:off x="2084462" y="6379492"/>
            <a:ext cx="69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From: </a:t>
            </a:r>
            <a:r>
              <a:rPr lang="en-CA" dirty="0">
                <a:hlinkClick r:id="rId4"/>
              </a:rPr>
              <a:t>https://io7m.github.io/r2/documentation/p2s23.xhtml</a:t>
            </a:r>
            <a:r>
              <a:rPr lang="en-CA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F5136-97B7-0662-A6DB-585360A5E65F}"/>
              </a:ext>
            </a:extLst>
          </p:cNvPr>
          <p:cNvCxnSpPr>
            <a:cxnSpLocks/>
          </p:cNvCxnSpPr>
          <p:nvPr/>
        </p:nvCxnSpPr>
        <p:spPr>
          <a:xfrm flipH="1">
            <a:off x="2281084" y="4148232"/>
            <a:ext cx="609600" cy="60074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E4AEFF-5C24-4B10-3A28-1FB11A582DDE}"/>
              </a:ext>
            </a:extLst>
          </p:cNvPr>
          <p:cNvSpPr/>
          <p:nvPr/>
        </p:nvSpPr>
        <p:spPr>
          <a:xfrm>
            <a:off x="8190272" y="2111710"/>
            <a:ext cx="4001728" cy="14868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Note: here the </a:t>
            </a:r>
            <a:r>
              <a:rPr lang="en-CA" dirty="0" err="1"/>
              <a:t>matModel</a:t>
            </a:r>
            <a:r>
              <a:rPr lang="en-CA" dirty="0"/>
              <a:t> is a 3x3, so just the </a:t>
            </a:r>
            <a:r>
              <a:rPr lang="en-CA" i="1" u="sng" dirty="0"/>
              <a:t>rotation</a:t>
            </a:r>
            <a:r>
              <a:rPr lang="en-CA" i="1" dirty="0"/>
              <a:t> </a:t>
            </a:r>
            <a:r>
              <a:rPr lang="en-CA" dirty="0"/>
              <a:t>part of the matrix.</a:t>
            </a:r>
          </a:p>
          <a:p>
            <a:pPr algn="ctr"/>
            <a:r>
              <a:rPr lang="en-CA" dirty="0"/>
              <a:t>You can get this by using the inverse-transpose of the model matrix </a:t>
            </a:r>
          </a:p>
        </p:txBody>
      </p:sp>
    </p:spTree>
    <p:extLst>
      <p:ext uri="{BB962C8B-B14F-4D97-AF65-F5344CB8AC3E}">
        <p14:creationId xmlns:p14="http://schemas.microsoft.com/office/powerpoint/2010/main" val="426792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700388" cy="5276132"/>
          </a:xfrm>
        </p:spPr>
        <p:txBody>
          <a:bodyPr>
            <a:noAutofit/>
          </a:bodyPr>
          <a:lstStyle/>
          <a:p>
            <a:r>
              <a:rPr lang="en-CA" dirty="0"/>
              <a:t>Two ways to use this:</a:t>
            </a:r>
          </a:p>
          <a:p>
            <a:pPr lvl="1"/>
            <a:r>
              <a:rPr lang="en-CA" b="1" u="sng" dirty="0"/>
              <a:t>Transform the vertex values into tangent space</a:t>
            </a:r>
            <a:r>
              <a:rPr lang="en-CA" dirty="0"/>
              <a:t>, then do all the lighting there.</a:t>
            </a:r>
            <a:br>
              <a:rPr lang="en-CA" dirty="0"/>
            </a:br>
            <a:r>
              <a:rPr lang="en-CA" dirty="0"/>
              <a:t>This means we have to ALSO transform all the other things from world space to tangent space, too: camera (eye), lighting, etc. </a:t>
            </a:r>
          </a:p>
          <a:p>
            <a:pPr lvl="2"/>
            <a:r>
              <a:rPr lang="en-CA" dirty="0"/>
              <a:t>Advantage: we only do the transformation in the vertex shader (faster) and use the interpolation part (between the vertex and fragment shader) to “fill in” the rest (which it’s doing anyway, right?)</a:t>
            </a:r>
          </a:p>
          <a:p>
            <a:pPr lvl="2"/>
            <a:r>
              <a:rPr lang="en-CA" dirty="0"/>
              <a:t>Disadvantage: All the lighting (and everything else) is in </a:t>
            </a:r>
            <a:r>
              <a:rPr lang="en-CA" i="1" dirty="0"/>
              <a:t>tangent </a:t>
            </a:r>
            <a:r>
              <a:rPr lang="en-CA" dirty="0"/>
              <a:t>space instead of </a:t>
            </a:r>
            <a:r>
              <a:rPr lang="en-CA" i="1" dirty="0"/>
              <a:t>world </a:t>
            </a:r>
            <a:r>
              <a:rPr lang="en-CA" dirty="0"/>
              <a:t>(or screen) space, so it’s way more confusing. </a:t>
            </a:r>
          </a:p>
          <a:p>
            <a:pPr lvl="1"/>
            <a:r>
              <a:rPr lang="en-CA" b="1" u="sng" dirty="0"/>
              <a:t>Transform the normal map values into world space</a:t>
            </a:r>
          </a:p>
          <a:p>
            <a:pPr lvl="2"/>
            <a:r>
              <a:rPr lang="en-CA" dirty="0"/>
              <a:t>Advantage: Everything is likely already in world space in the shader, so easier to understand. </a:t>
            </a:r>
          </a:p>
          <a:p>
            <a:pPr lvl="2"/>
            <a:r>
              <a:rPr lang="en-CA" dirty="0"/>
              <a:t>Disadvantage: We are doing this matrix transformation for </a:t>
            </a:r>
            <a:r>
              <a:rPr lang="en-CA" i="1" dirty="0"/>
              <a:t>every </a:t>
            </a:r>
            <a:r>
              <a:rPr lang="en-CA" dirty="0"/>
              <a:t>vertex </a:t>
            </a:r>
            <a:r>
              <a:rPr lang="en-CA" i="1" dirty="0"/>
              <a:t>on the surface</a:t>
            </a:r>
            <a:r>
              <a:rPr lang="en-CA" dirty="0"/>
              <a:t> individually, so it’s more expensive. </a:t>
            </a:r>
          </a:p>
          <a:p>
            <a:endParaRPr lang="en-CA" sz="3200" b="1" dirty="0"/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57" y="-208260"/>
            <a:ext cx="2643370" cy="14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1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“Tangent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700388" cy="5276132"/>
          </a:xfrm>
        </p:spPr>
        <p:txBody>
          <a:bodyPr>
            <a:noAutofit/>
          </a:bodyPr>
          <a:lstStyle/>
          <a:p>
            <a:r>
              <a:rPr lang="en-CA" dirty="0"/>
              <a:t>Two ways to use this:</a:t>
            </a:r>
          </a:p>
          <a:p>
            <a:pPr lvl="1"/>
            <a:r>
              <a:rPr lang="en-CA" b="1" u="sng" dirty="0"/>
              <a:t>Transform the vertex values into tangent space</a:t>
            </a:r>
            <a:r>
              <a:rPr lang="en-CA" dirty="0"/>
              <a:t>, then do all the lighting there.</a:t>
            </a:r>
            <a:br>
              <a:rPr lang="en-CA" dirty="0"/>
            </a:br>
            <a:r>
              <a:rPr lang="en-CA" dirty="0"/>
              <a:t>This means we have to ALSO transform all the other things from world space to tangent space, too: camera (eye), lighting, etc. </a:t>
            </a:r>
          </a:p>
          <a:p>
            <a:pPr lvl="2"/>
            <a:r>
              <a:rPr lang="en-CA" dirty="0"/>
              <a:t>Advantage: we only do the transformation in the vertex shader (faster) and use the interpolation part (between the vertex and fragment shader) to “fill in” the rest (which it’s doing anyway, right?)</a:t>
            </a:r>
          </a:p>
          <a:p>
            <a:pPr lvl="2"/>
            <a:r>
              <a:rPr lang="en-CA" dirty="0"/>
              <a:t>Disadvantage: All the lighting (and everything else) is in </a:t>
            </a:r>
            <a:r>
              <a:rPr lang="en-CA" i="1" dirty="0"/>
              <a:t>tangent </a:t>
            </a:r>
            <a:r>
              <a:rPr lang="en-CA" dirty="0"/>
              <a:t>space instead of </a:t>
            </a:r>
            <a:r>
              <a:rPr lang="en-CA" i="1" dirty="0"/>
              <a:t>world </a:t>
            </a:r>
            <a:r>
              <a:rPr lang="en-CA" dirty="0"/>
              <a:t>(or screen) space, so it’s way more confusing. </a:t>
            </a:r>
          </a:p>
          <a:p>
            <a:pPr lvl="1"/>
            <a:r>
              <a:rPr lang="en-CA" b="1" u="sng" dirty="0"/>
              <a:t>Transform the normal map values into world space</a:t>
            </a:r>
          </a:p>
          <a:p>
            <a:pPr lvl="2"/>
            <a:r>
              <a:rPr lang="en-CA" dirty="0"/>
              <a:t>Advantage: Everything is likely already in world space in the shader, so easier to understand. </a:t>
            </a:r>
          </a:p>
          <a:p>
            <a:pPr lvl="2"/>
            <a:r>
              <a:rPr lang="en-CA" dirty="0"/>
              <a:t>Disadvantage: We are doing this matrix transformation for </a:t>
            </a:r>
            <a:r>
              <a:rPr lang="en-CA" i="1" dirty="0"/>
              <a:t>every </a:t>
            </a:r>
            <a:r>
              <a:rPr lang="en-CA" dirty="0"/>
              <a:t>vertex </a:t>
            </a:r>
            <a:r>
              <a:rPr lang="en-CA" i="1" dirty="0"/>
              <a:t>on the surface</a:t>
            </a:r>
            <a:r>
              <a:rPr lang="en-CA" dirty="0"/>
              <a:t> individually, so it’s more expensive. </a:t>
            </a:r>
            <a:br>
              <a:rPr lang="en-CA" dirty="0"/>
            </a:br>
            <a:r>
              <a:rPr lang="en-CA" dirty="0"/>
              <a:t>	</a:t>
            </a:r>
          </a:p>
          <a:p>
            <a:pPr marL="457200" lvl="1" indent="0">
              <a:buNone/>
            </a:pPr>
            <a:r>
              <a:rPr lang="en-CA" dirty="0"/>
              <a:t>We’re going to do it the 2</a:t>
            </a:r>
            <a:r>
              <a:rPr lang="en-CA" baseline="30000" dirty="0"/>
              <a:t>nd</a:t>
            </a:r>
            <a:r>
              <a:rPr lang="en-CA" dirty="0"/>
              <a:t> way.</a:t>
            </a:r>
          </a:p>
          <a:p>
            <a:endParaRPr lang="en-CA" sz="3200" b="1" dirty="0"/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57" y="-208260"/>
            <a:ext cx="2643370" cy="14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3AEE67-05BD-A9AA-1785-16F4E6EDCDE1}"/>
              </a:ext>
            </a:extLst>
          </p:cNvPr>
          <p:cNvSpPr/>
          <p:nvPr/>
        </p:nvSpPr>
        <p:spPr>
          <a:xfrm>
            <a:off x="373625" y="4296697"/>
            <a:ext cx="11484079" cy="1474838"/>
          </a:xfrm>
          <a:prstGeom prst="roundRect">
            <a:avLst>
              <a:gd name="adj" fmla="val 555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529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In the 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700388" cy="5276132"/>
          </a:xfrm>
        </p:spPr>
        <p:txBody>
          <a:bodyPr>
            <a:noAutofit/>
          </a:bodyPr>
          <a:lstStyle/>
          <a:p>
            <a:r>
              <a:rPr lang="en-CA" dirty="0"/>
              <a:t>We calculate the TBN matrix in the vertex shader:</a:t>
            </a:r>
          </a:p>
          <a:p>
            <a:pPr lvl="1"/>
            <a:endParaRPr lang="en-CA" dirty="0"/>
          </a:p>
          <a:p>
            <a:endParaRPr lang="en-CA" sz="3200" b="1" dirty="0"/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57" y="-208260"/>
            <a:ext cx="2643370" cy="14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968814-CFB3-2716-31C4-8FADEA6B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3" y="1924060"/>
            <a:ext cx="998359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33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(in the geometry shader…)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700388" cy="5276132"/>
          </a:xfrm>
        </p:spPr>
        <p:txBody>
          <a:bodyPr>
            <a:noAutofit/>
          </a:bodyPr>
          <a:lstStyle/>
          <a:p>
            <a:r>
              <a:rPr lang="en-CA" dirty="0"/>
              <a:t>Our code has a geometry shader, so we have to handle that, too</a:t>
            </a:r>
          </a:p>
          <a:p>
            <a:r>
              <a:rPr lang="en-CA" sz="2400" dirty="0"/>
              <a:t>(This is just a pass-through, </a:t>
            </a:r>
            <a:br>
              <a:rPr lang="en-CA" sz="2400" dirty="0"/>
            </a:br>
            <a:r>
              <a:rPr lang="en-CA" sz="2400" dirty="0"/>
              <a:t>unless we’re doing </a:t>
            </a:r>
            <a:br>
              <a:rPr lang="en-CA" sz="2400" dirty="0"/>
            </a:br>
            <a:r>
              <a:rPr lang="en-CA" sz="2400" dirty="0"/>
              <a:t>something else…)</a:t>
            </a:r>
          </a:p>
          <a:p>
            <a:r>
              <a:rPr lang="en-CA" sz="2400" dirty="0"/>
              <a:t>We’d to this for vertex #1</a:t>
            </a:r>
            <a:br>
              <a:rPr lang="en-CA" sz="2400" dirty="0"/>
            </a:br>
            <a:r>
              <a:rPr lang="en-CA" sz="2400" dirty="0"/>
              <a:t>and #2 as well…</a:t>
            </a:r>
          </a:p>
          <a:p>
            <a:pPr lvl="1"/>
            <a:endParaRPr lang="en-CA" dirty="0"/>
          </a:p>
          <a:p>
            <a:endParaRPr lang="en-CA" sz="3200" b="1" dirty="0"/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57" y="-208260"/>
            <a:ext cx="2643370" cy="14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06067-B87E-9EC9-EEF0-854394BF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431" y="1903678"/>
            <a:ext cx="7767466" cy="466048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60604B-CFAC-07A6-DA02-13912BB008E0}"/>
              </a:ext>
            </a:extLst>
          </p:cNvPr>
          <p:cNvSpPr/>
          <p:nvPr/>
        </p:nvSpPr>
        <p:spPr>
          <a:xfrm>
            <a:off x="4601497" y="4463845"/>
            <a:ext cx="3539614" cy="334297"/>
          </a:xfrm>
          <a:prstGeom prst="roundRect">
            <a:avLst>
              <a:gd name="adj" fmla="val 555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991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293842"/>
            <a:ext cx="10164097" cy="905693"/>
          </a:xfrm>
        </p:spPr>
        <p:txBody>
          <a:bodyPr/>
          <a:lstStyle/>
          <a:p>
            <a:r>
              <a:rPr lang="en-CA" dirty="0"/>
              <a:t>In the fragment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199535"/>
            <a:ext cx="11700388" cy="5276132"/>
          </a:xfrm>
        </p:spPr>
        <p:txBody>
          <a:bodyPr>
            <a:noAutofit/>
          </a:bodyPr>
          <a:lstStyle/>
          <a:p>
            <a:r>
              <a:rPr lang="en-CA" dirty="0"/>
              <a:t>Now we do the “bumping”, adjusting the vertex normal with the normal/bump </a:t>
            </a:r>
            <a:br>
              <a:rPr lang="en-CA" dirty="0"/>
            </a:br>
            <a:r>
              <a:rPr lang="en-CA" dirty="0"/>
              <a:t>map sample:</a:t>
            </a:r>
          </a:p>
          <a:p>
            <a:pPr lvl="1"/>
            <a:endParaRPr lang="en-CA" dirty="0"/>
          </a:p>
          <a:p>
            <a:endParaRPr lang="en-CA" sz="3200" b="1" dirty="0"/>
          </a:p>
          <a:p>
            <a:pPr lvl="1"/>
            <a:endParaRPr lang="en-CA" sz="2800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E9D5FEE-D8AA-989A-43A6-9F437C9E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57" y="-208260"/>
            <a:ext cx="2643370" cy="148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039EE-6922-25BF-9690-76BF500A4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878" y="1780738"/>
            <a:ext cx="8733122" cy="50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293842"/>
            <a:ext cx="6547362" cy="1217868"/>
          </a:xfrm>
        </p:spPr>
        <p:txBody>
          <a:bodyPr/>
          <a:lstStyle/>
          <a:p>
            <a:r>
              <a:rPr lang="en-CA" dirty="0"/>
              <a:t>Normal/bump map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28" y="2969342"/>
            <a:ext cx="11284975" cy="3087328"/>
          </a:xfrm>
        </p:spPr>
        <p:txBody>
          <a:bodyPr/>
          <a:lstStyle/>
          <a:p>
            <a:r>
              <a:rPr lang="en-CA" dirty="0"/>
              <a:t>The normal map texture is stored in like a regular colour texture, but instead of colours, it stores the normal direction. Often we can just use an 8 bit RGB texture as we are just storing the slight differences in the surface normal (i.e. the 8 bit range is only -128 to 128, so 7 bits rather than a full floating point). </a:t>
            </a:r>
          </a:p>
          <a:p>
            <a:r>
              <a:rPr lang="en-CA" dirty="0"/>
              <a:t>The “blue-</a:t>
            </a:r>
            <a:r>
              <a:rPr lang="en-CA" dirty="0" err="1"/>
              <a:t>ish</a:t>
            </a:r>
            <a:r>
              <a:rPr lang="en-CA" dirty="0"/>
              <a:t>” colour is because most of the </a:t>
            </a:r>
            <a:r>
              <a:rPr lang="en-CA" dirty="0" err="1"/>
              <a:t>normals</a:t>
            </a:r>
            <a:r>
              <a:rPr lang="en-CA" dirty="0"/>
              <a:t> point in generally in the z direction, 3</a:t>
            </a:r>
            <a:r>
              <a:rPr lang="en-CA" baseline="30000" dirty="0"/>
              <a:t>rd</a:t>
            </a:r>
            <a:r>
              <a:rPr lang="en-CA" dirty="0"/>
              <a:t> value being blue. </a:t>
            </a:r>
          </a:p>
          <a:p>
            <a:r>
              <a:rPr lang="en-CA" dirty="0"/>
              <a:t>Knowing this we can store it in a different format like GL_RGB10_A2 or GL_R11F_G11F_B10F or a compressed format</a:t>
            </a:r>
          </a:p>
        </p:txBody>
      </p:sp>
      <p:pic>
        <p:nvPicPr>
          <p:cNvPr id="1026" name="Picture 2" descr="Unity - Manual: Introduction to normal maps (bump mapping)">
            <a:hlinkClick r:id="rId2"/>
            <a:extLst>
              <a:ext uri="{FF2B5EF4-FFF2-40B4-BE49-F238E27FC236}">
                <a16:creationId xmlns:a16="http://schemas.microsoft.com/office/drawing/2014/main" id="{923EA4B9-3CF5-9D6A-63F9-8E0C74E5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91" y="292510"/>
            <a:ext cx="4972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8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293842"/>
            <a:ext cx="6547362" cy="1217868"/>
          </a:xfrm>
        </p:spPr>
        <p:txBody>
          <a:bodyPr/>
          <a:lstStyle/>
          <a:p>
            <a:r>
              <a:rPr lang="en-CA" dirty="0"/>
              <a:t>Normal/bump map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28" y="1288026"/>
            <a:ext cx="11284975" cy="5276132"/>
          </a:xfrm>
        </p:spPr>
        <p:txBody>
          <a:bodyPr>
            <a:noAutofit/>
          </a:bodyPr>
          <a:lstStyle/>
          <a:p>
            <a:r>
              <a:rPr lang="en-CA" sz="2400" dirty="0"/>
              <a:t>The normal map texture is stored in like a </a:t>
            </a:r>
            <a:br>
              <a:rPr lang="en-CA" sz="2400" dirty="0"/>
            </a:br>
            <a:r>
              <a:rPr lang="en-CA" sz="2400" dirty="0"/>
              <a:t>regular colour texture, but instead of colours, </a:t>
            </a:r>
            <a:br>
              <a:rPr lang="en-CA" sz="2400" dirty="0"/>
            </a:br>
            <a:r>
              <a:rPr lang="en-CA" sz="2400" dirty="0"/>
              <a:t>it stores the normal direction. Often we can</a:t>
            </a:r>
            <a:br>
              <a:rPr lang="en-CA" sz="2400" dirty="0"/>
            </a:br>
            <a:r>
              <a:rPr lang="en-CA" sz="2400" dirty="0"/>
              <a:t>just use an 8 bit RGB texture as we are just </a:t>
            </a:r>
            <a:br>
              <a:rPr lang="en-CA" sz="2400" dirty="0"/>
            </a:br>
            <a:r>
              <a:rPr lang="en-CA" sz="2400" dirty="0"/>
              <a:t>storing the slight differences in the surface </a:t>
            </a:r>
            <a:br>
              <a:rPr lang="en-CA" sz="2400" dirty="0"/>
            </a:br>
            <a:r>
              <a:rPr lang="en-CA" sz="2400" dirty="0"/>
              <a:t>normal (i.e. the 8 bit range is only -128 to 128, so 7 bits per axis rather than full 32bit floating point value). </a:t>
            </a:r>
          </a:p>
          <a:p>
            <a:r>
              <a:rPr lang="en-CA" sz="2400" dirty="0"/>
              <a:t>The “blue-</a:t>
            </a:r>
            <a:r>
              <a:rPr lang="en-CA" sz="2400" dirty="0" err="1"/>
              <a:t>ish</a:t>
            </a:r>
            <a:r>
              <a:rPr lang="en-CA" sz="2400" dirty="0"/>
              <a:t>” colour is because most of the </a:t>
            </a:r>
            <a:r>
              <a:rPr lang="en-CA" sz="2400" dirty="0" err="1"/>
              <a:t>normals</a:t>
            </a:r>
            <a:r>
              <a:rPr lang="en-CA" sz="2400" dirty="0"/>
              <a:t> point in generally in the z direction, 3</a:t>
            </a:r>
            <a:r>
              <a:rPr lang="en-CA" sz="2400" baseline="30000" dirty="0"/>
              <a:t>rd</a:t>
            </a:r>
            <a:r>
              <a:rPr lang="en-CA" sz="2400" dirty="0"/>
              <a:t> value being blue. </a:t>
            </a:r>
          </a:p>
          <a:p>
            <a:r>
              <a:rPr lang="en-CA" sz="2400" dirty="0"/>
              <a:t>Knowing this we can store it in a different format like GL_RGB10_A2 or GL_R11F_G11F_B10F or a compressed format, but this is relatively rare. </a:t>
            </a:r>
          </a:p>
          <a:p>
            <a:r>
              <a:rPr lang="en-CA" sz="2400" dirty="0"/>
              <a:t>Another option is one texture per axis, so 3 greyscale images. Again, pretty rare.</a:t>
            </a:r>
          </a:p>
          <a:p>
            <a:r>
              <a:rPr lang="en-CA" sz="2400" dirty="0"/>
              <a:t>Also note that many of the UV values are stored with the Y (V) going the “other” way: 0 being the bottom, rather than OpenGL which starts at the top. </a:t>
            </a:r>
          </a:p>
        </p:txBody>
      </p:sp>
      <p:pic>
        <p:nvPicPr>
          <p:cNvPr id="1026" name="Picture 2" descr="Unity - Manual: Introduction to normal maps (bump mapping)">
            <a:hlinkClick r:id="rId2"/>
            <a:extLst>
              <a:ext uri="{FF2B5EF4-FFF2-40B4-BE49-F238E27FC236}">
                <a16:creationId xmlns:a16="http://schemas.microsoft.com/office/drawing/2014/main" id="{923EA4B9-3CF5-9D6A-63F9-8E0C74E5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91" y="292510"/>
            <a:ext cx="4972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8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293842"/>
            <a:ext cx="6547362" cy="905693"/>
          </a:xfrm>
        </p:spPr>
        <p:txBody>
          <a:bodyPr/>
          <a:lstStyle/>
          <a:p>
            <a:r>
              <a:rPr lang="en-CA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1288026"/>
            <a:ext cx="11284975" cy="5276132"/>
          </a:xfrm>
        </p:spPr>
        <p:txBody>
          <a:bodyPr>
            <a:noAutofit/>
          </a:bodyPr>
          <a:lstStyle/>
          <a:p>
            <a:r>
              <a:rPr lang="en-CA" sz="3200" dirty="0"/>
              <a:t>Note that the values stored in the texture are only </a:t>
            </a:r>
            <a:br>
              <a:rPr lang="en-CA" sz="3200" dirty="0"/>
            </a:br>
            <a:r>
              <a:rPr lang="en-CA" sz="3200" dirty="0"/>
              <a:t>positive (0.0 to 1.0), whereas the </a:t>
            </a:r>
            <a:r>
              <a:rPr lang="en-CA" sz="3200" i="1" dirty="0"/>
              <a:t>actual </a:t>
            </a:r>
            <a:r>
              <a:rPr lang="en-CA" sz="3200" dirty="0"/>
              <a:t>normal </a:t>
            </a:r>
            <a:br>
              <a:rPr lang="en-CA" sz="3200" dirty="0"/>
            </a:br>
            <a:r>
              <a:rPr lang="en-CA" sz="3200" dirty="0"/>
              <a:t>values range from -1.0 to 1.0.</a:t>
            </a:r>
          </a:p>
          <a:p>
            <a:r>
              <a:rPr lang="en-CA" sz="3200" dirty="0"/>
              <a:t>To adjust this, we alter the sampled values:</a:t>
            </a:r>
          </a:p>
          <a:p>
            <a:pPr lvl="1"/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bumpNormalXYZ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normalSampledXYZ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2.0) – 1.0;</a:t>
            </a:r>
          </a:p>
          <a:p>
            <a:r>
              <a:rPr lang="en-CA" sz="3200" dirty="0"/>
              <a:t>“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* 2.0</a:t>
            </a:r>
            <a:r>
              <a:rPr lang="en-CA" sz="3200" dirty="0"/>
              <a:t>” scales the 0.0 to 1.0 value to 0.0 to 2.0</a:t>
            </a:r>
          </a:p>
          <a:p>
            <a:r>
              <a:rPr lang="en-CA" sz="3200" dirty="0"/>
              <a:t>“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- 0.1</a:t>
            </a:r>
            <a:r>
              <a:rPr lang="en-CA" sz="3200" dirty="0"/>
              <a:t>” shifts this down to -1.0 to 1.0</a:t>
            </a:r>
          </a:p>
        </p:txBody>
      </p:sp>
      <p:pic>
        <p:nvPicPr>
          <p:cNvPr id="4" name="Picture 2" descr="Unity - Manual: Introduction to normal maps (bump mapping)">
            <a:hlinkClick r:id="rId2"/>
            <a:extLst>
              <a:ext uri="{FF2B5EF4-FFF2-40B4-BE49-F238E27FC236}">
                <a16:creationId xmlns:a16="http://schemas.microsoft.com/office/drawing/2014/main" id="{7803B6B3-F637-0B35-88C9-514D2CB97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5"/>
          <a:stretch/>
        </p:blipFill>
        <p:spPr bwMode="auto">
          <a:xfrm>
            <a:off x="9625781" y="292510"/>
            <a:ext cx="24663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4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293842"/>
            <a:ext cx="6547362" cy="905693"/>
          </a:xfrm>
        </p:spPr>
        <p:txBody>
          <a:bodyPr/>
          <a:lstStyle/>
          <a:p>
            <a:r>
              <a:rPr lang="en-CA" dirty="0"/>
              <a:t>Tangent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288026"/>
            <a:ext cx="6547362" cy="5276132"/>
          </a:xfrm>
        </p:spPr>
        <p:txBody>
          <a:bodyPr>
            <a:noAutofit/>
          </a:bodyPr>
          <a:lstStyle/>
          <a:p>
            <a:r>
              <a:rPr lang="en-CA" sz="3200" dirty="0"/>
              <a:t>We have another issue as well.</a:t>
            </a:r>
          </a:p>
          <a:p>
            <a:r>
              <a:rPr lang="en-CA" sz="3200" dirty="0"/>
              <a:t>With a flat surface, like this wall map, we can just assume/guess the overall direction of the normal. </a:t>
            </a:r>
          </a:p>
          <a:p>
            <a:r>
              <a:rPr lang="en-CA" sz="3200" dirty="0"/>
              <a:t>Say the wall is along the x-axis with y being “up”, and it’s facing you, say along the +</a:t>
            </a:r>
            <a:r>
              <a:rPr lang="en-CA" sz="3200" dirty="0" err="1"/>
              <a:t>ve</a:t>
            </a:r>
            <a:r>
              <a:rPr lang="en-CA" sz="3200" dirty="0"/>
              <a:t> z axis.</a:t>
            </a:r>
          </a:p>
          <a:p>
            <a:r>
              <a:rPr lang="en-CA" sz="3200" dirty="0"/>
              <a:t>In that case, the normal values read from the normal map face in the “correct” direction </a:t>
            </a:r>
          </a:p>
        </p:txBody>
      </p:sp>
      <p:pic>
        <p:nvPicPr>
          <p:cNvPr id="2050" name="Picture 2" descr="differential geometry - Difference between tangent space and tangent plane  - Mathematics Stack Exchange">
            <a:hlinkClick r:id="rId2"/>
            <a:extLst>
              <a:ext uri="{FF2B5EF4-FFF2-40B4-BE49-F238E27FC236}">
                <a16:creationId xmlns:a16="http://schemas.microsoft.com/office/drawing/2014/main" id="{CCD80BED-6BF1-CE1E-C9F9-DECF964E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83" y="2801068"/>
            <a:ext cx="3657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ty - Manual: Introduction to normal maps (bump mapping)">
            <a:hlinkClick r:id="rId4"/>
            <a:extLst>
              <a:ext uri="{FF2B5EF4-FFF2-40B4-BE49-F238E27FC236}">
                <a16:creationId xmlns:a16="http://schemas.microsoft.com/office/drawing/2014/main" id="{BC8D2CB0-0611-4D4A-2D13-514DA3C4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91" y="292510"/>
            <a:ext cx="4972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6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293842"/>
            <a:ext cx="6547362" cy="905693"/>
          </a:xfrm>
        </p:spPr>
        <p:txBody>
          <a:bodyPr/>
          <a:lstStyle/>
          <a:p>
            <a:r>
              <a:rPr lang="en-CA" dirty="0"/>
              <a:t>Tangent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288026"/>
            <a:ext cx="6547362" cy="5276132"/>
          </a:xfrm>
        </p:spPr>
        <p:txBody>
          <a:bodyPr>
            <a:noAutofit/>
          </a:bodyPr>
          <a:lstStyle/>
          <a:p>
            <a:r>
              <a:rPr lang="en-CA" sz="3200" dirty="0"/>
              <a:t>But what if we rotate the wall?</a:t>
            </a:r>
          </a:p>
          <a:p>
            <a:r>
              <a:rPr lang="en-CA" sz="3200" dirty="0"/>
              <a:t>Now the normal values are </a:t>
            </a:r>
            <a:r>
              <a:rPr lang="en-CA" sz="3200" i="1" dirty="0"/>
              <a:t>not </a:t>
            </a:r>
            <a:r>
              <a:rPr lang="en-CA" sz="3200" dirty="0"/>
              <a:t>facing along the +</a:t>
            </a:r>
            <a:r>
              <a:rPr lang="en-CA" sz="3200" dirty="0" err="1"/>
              <a:t>ve</a:t>
            </a:r>
            <a:r>
              <a:rPr lang="en-CA" sz="3200" dirty="0"/>
              <a:t> z axis.</a:t>
            </a:r>
          </a:p>
          <a:p>
            <a:r>
              <a:rPr lang="en-CA" sz="3200" dirty="0"/>
              <a:t>We </a:t>
            </a:r>
            <a:r>
              <a:rPr lang="en-CA" sz="3200" i="1" dirty="0"/>
              <a:t>could </a:t>
            </a:r>
            <a:r>
              <a:rPr lang="en-CA" sz="3200" dirty="0"/>
              <a:t>just rotate the normal values from the normal map…</a:t>
            </a:r>
          </a:p>
          <a:p>
            <a:r>
              <a:rPr lang="en-CA" sz="3200" dirty="0"/>
              <a:t>…but that wouldn’t work on models that are simple and flat.</a:t>
            </a:r>
          </a:p>
          <a:p>
            <a:r>
              <a:rPr lang="en-CA" sz="3200" dirty="0"/>
              <a:t>Instead, we say that the normal are stored in “tangent” space</a:t>
            </a:r>
          </a:p>
        </p:txBody>
      </p:sp>
      <p:pic>
        <p:nvPicPr>
          <p:cNvPr id="2050" name="Picture 2" descr="differential geometry - Difference between tangent space and tangent plane  - Mathematics Stack Exchange">
            <a:hlinkClick r:id="rId2"/>
            <a:extLst>
              <a:ext uri="{FF2B5EF4-FFF2-40B4-BE49-F238E27FC236}">
                <a16:creationId xmlns:a16="http://schemas.microsoft.com/office/drawing/2014/main" id="{CCD80BED-6BF1-CE1E-C9F9-DECF964E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83" y="2801068"/>
            <a:ext cx="3657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ty - Manual: Introduction to normal maps (bump mapping)">
            <a:hlinkClick r:id="rId4"/>
            <a:extLst>
              <a:ext uri="{FF2B5EF4-FFF2-40B4-BE49-F238E27FC236}">
                <a16:creationId xmlns:a16="http://schemas.microsoft.com/office/drawing/2014/main" id="{BC8D2CB0-0611-4D4A-2D13-514DA3C4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91" y="292510"/>
            <a:ext cx="4972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00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293842"/>
            <a:ext cx="6547362" cy="905693"/>
          </a:xfrm>
        </p:spPr>
        <p:txBody>
          <a:bodyPr/>
          <a:lstStyle/>
          <a:p>
            <a:r>
              <a:rPr lang="en-CA" dirty="0"/>
              <a:t>Tangent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288026"/>
            <a:ext cx="6547362" cy="5276132"/>
          </a:xfrm>
        </p:spPr>
        <p:txBody>
          <a:bodyPr>
            <a:noAutofit/>
          </a:bodyPr>
          <a:lstStyle/>
          <a:p>
            <a:r>
              <a:rPr lang="en-CA" sz="3200" dirty="0"/>
              <a:t>“Tangent space” refers to a plane that is at right angles to the normal, or at a “tangent” to the surface of the vertex.</a:t>
            </a:r>
          </a:p>
          <a:p>
            <a:r>
              <a:rPr lang="en-CA" sz="3200" dirty="0"/>
              <a:t>With a flat surface, this tangent space is the same everywhere, but you can see this is the exception.</a:t>
            </a:r>
          </a:p>
          <a:p>
            <a:r>
              <a:rPr lang="en-CA" sz="3200" dirty="0"/>
              <a:t>With this sphere, the tangent space would change continuously over the surface. </a:t>
            </a:r>
          </a:p>
        </p:txBody>
      </p:sp>
      <p:pic>
        <p:nvPicPr>
          <p:cNvPr id="2050" name="Picture 2" descr="differential geometry - Difference between tangent space and tangent plane  - Mathematics Stack Exchange">
            <a:hlinkClick r:id="rId2"/>
            <a:extLst>
              <a:ext uri="{FF2B5EF4-FFF2-40B4-BE49-F238E27FC236}">
                <a16:creationId xmlns:a16="http://schemas.microsoft.com/office/drawing/2014/main" id="{CCD80BED-6BF1-CE1E-C9F9-DECF964E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83" y="2801068"/>
            <a:ext cx="3657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ty - Manual: Introduction to normal maps (bump mapping)">
            <a:hlinkClick r:id="rId4"/>
            <a:extLst>
              <a:ext uri="{FF2B5EF4-FFF2-40B4-BE49-F238E27FC236}">
                <a16:creationId xmlns:a16="http://schemas.microsoft.com/office/drawing/2014/main" id="{BC8D2CB0-0611-4D4A-2D13-514DA3C4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91" y="292510"/>
            <a:ext cx="4972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9F33B0-3FD7-CB2C-2D2D-D6D685E0BF30}"/>
              </a:ext>
            </a:extLst>
          </p:cNvPr>
          <p:cNvCxnSpPr>
            <a:cxnSpLocks/>
          </p:cNvCxnSpPr>
          <p:nvPr/>
        </p:nvCxnSpPr>
        <p:spPr>
          <a:xfrm>
            <a:off x="4581832" y="2880852"/>
            <a:ext cx="4739149" cy="1150374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4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A08-B121-978E-60E4-3661B4F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293842"/>
            <a:ext cx="6547362" cy="905693"/>
          </a:xfrm>
        </p:spPr>
        <p:txBody>
          <a:bodyPr/>
          <a:lstStyle/>
          <a:p>
            <a:r>
              <a:rPr lang="en-CA" dirty="0"/>
              <a:t>Tangent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66C-227E-794F-202E-2B173C78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288026"/>
            <a:ext cx="6547362" cy="5276132"/>
          </a:xfrm>
        </p:spPr>
        <p:txBody>
          <a:bodyPr>
            <a:noAutofit/>
          </a:bodyPr>
          <a:lstStyle/>
          <a:p>
            <a:r>
              <a:rPr lang="en-CA" sz="3200" dirty="0"/>
              <a:t>There’s another issue. </a:t>
            </a:r>
          </a:p>
          <a:p>
            <a:r>
              <a:rPr lang="en-CA" sz="3200" dirty="0"/>
              <a:t>Imagine the plane in the picture is rotated around the normal (the “w-axis” in this image).</a:t>
            </a:r>
          </a:p>
          <a:p>
            <a:r>
              <a:rPr lang="en-CA" sz="3200" dirty="0"/>
              <a:t>You could rotate it an infinite number of angles and it would </a:t>
            </a:r>
            <a:r>
              <a:rPr lang="en-CA" sz="3200" i="1" dirty="0"/>
              <a:t>still </a:t>
            </a:r>
            <a:r>
              <a:rPr lang="en-CA" sz="3200" dirty="0"/>
              <a:t>be “tangential” to the surface and at right angles to the normal. </a:t>
            </a:r>
          </a:p>
          <a:p>
            <a:r>
              <a:rPr lang="en-CA" sz="3200" dirty="0"/>
              <a:t>This isn’t really useful…</a:t>
            </a:r>
          </a:p>
        </p:txBody>
      </p:sp>
      <p:pic>
        <p:nvPicPr>
          <p:cNvPr id="2050" name="Picture 2" descr="differential geometry - Difference between tangent space and tangent plane  - Mathematics Stack Exchange">
            <a:hlinkClick r:id="rId2"/>
            <a:extLst>
              <a:ext uri="{FF2B5EF4-FFF2-40B4-BE49-F238E27FC236}">
                <a16:creationId xmlns:a16="http://schemas.microsoft.com/office/drawing/2014/main" id="{CCD80BED-6BF1-CE1E-C9F9-DECF964E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83" y="2801068"/>
            <a:ext cx="3657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ty - Manual: Introduction to normal maps (bump mapping)">
            <a:hlinkClick r:id="rId4"/>
            <a:extLst>
              <a:ext uri="{FF2B5EF4-FFF2-40B4-BE49-F238E27FC236}">
                <a16:creationId xmlns:a16="http://schemas.microsoft.com/office/drawing/2014/main" id="{BC8D2CB0-0611-4D4A-2D13-514DA3C4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91" y="292510"/>
            <a:ext cx="4972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9F33B0-3FD7-CB2C-2D2D-D6D685E0BF30}"/>
              </a:ext>
            </a:extLst>
          </p:cNvPr>
          <p:cNvCxnSpPr>
            <a:cxnSpLocks/>
          </p:cNvCxnSpPr>
          <p:nvPr/>
        </p:nvCxnSpPr>
        <p:spPr>
          <a:xfrm>
            <a:off x="4581832" y="2880852"/>
            <a:ext cx="4739149" cy="1150374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1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2637</Words>
  <Application>Microsoft Office PowerPoint</Application>
  <PresentationFormat>Widescreen</PresentationFormat>
  <Paragraphs>179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Cascadia Mono</vt:lpstr>
      <vt:lpstr>Courier New</vt:lpstr>
      <vt:lpstr>Office Theme</vt:lpstr>
      <vt:lpstr>Normal (“bump”) mapping</vt:lpstr>
      <vt:lpstr>TLDR:</vt:lpstr>
      <vt:lpstr>Normal/bump map texture</vt:lpstr>
      <vt:lpstr>Normal/bump map texture</vt:lpstr>
      <vt:lpstr>Range</vt:lpstr>
      <vt:lpstr>Tangent space</vt:lpstr>
      <vt:lpstr>Tangent space</vt:lpstr>
      <vt:lpstr>Tangent space</vt:lpstr>
      <vt:lpstr>Tangent space</vt:lpstr>
      <vt:lpstr>Tangent space</vt:lpstr>
      <vt:lpstr>Normal, Bi-normal, and tangent</vt:lpstr>
      <vt:lpstr>Normal, Bi-normal, and tangent</vt:lpstr>
      <vt:lpstr>Normal, Bi-normal, and tangent</vt:lpstr>
      <vt:lpstr>Generating the tangent/bi-normal</vt:lpstr>
      <vt:lpstr>Generating the tangent/bi-normal</vt:lpstr>
      <vt:lpstr>“Tangent space”</vt:lpstr>
      <vt:lpstr>“Tangent space”</vt:lpstr>
      <vt:lpstr>“Tangent space”</vt:lpstr>
      <vt:lpstr>“Tangent space”</vt:lpstr>
      <vt:lpstr>“Tangent space”</vt:lpstr>
      <vt:lpstr>“Tangent space”</vt:lpstr>
      <vt:lpstr>“Tangent space”</vt:lpstr>
      <vt:lpstr>“Tangent space”</vt:lpstr>
      <vt:lpstr>“Tangent space”</vt:lpstr>
      <vt:lpstr>“Tangent space”</vt:lpstr>
      <vt:lpstr>“Tangent space”</vt:lpstr>
      <vt:lpstr>In the vertex shader</vt:lpstr>
      <vt:lpstr>(in the geometry shader…)</vt:lpstr>
      <vt:lpstr>In the fragment shader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Feeney, Michael</dc:creator>
  <cp:lastModifiedBy>Feeney, Michael</cp:lastModifiedBy>
  <cp:revision>3</cp:revision>
  <dcterms:created xsi:type="dcterms:W3CDTF">2025-03-28T15:30:11Z</dcterms:created>
  <dcterms:modified xsi:type="dcterms:W3CDTF">2025-04-04T15:39:01Z</dcterms:modified>
</cp:coreProperties>
</file>