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194" autoAdjust="0"/>
  </p:normalViewPr>
  <p:slideViewPr>
    <p:cSldViewPr snapToGrid="0">
      <p:cViewPr varScale="1">
        <p:scale>
          <a:sx n="63" d="100"/>
          <a:sy n="63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A178-0DC7-4D4B-58F8-26938706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7F3-2E9B-C1AD-AAEC-C2E4F3C5B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8C2B-4888-4545-85C0-FE67837C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18A2-32FA-39EE-FDA0-EE11FA9E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B0FC-044D-1D36-B3D6-8FE6E85C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DB34-8C09-ACA5-35A9-4EEE0F32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BF6FE-F4D0-44C7-44FE-B1C9F168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31CF-6BEE-91D9-0C2D-B5EDD5C0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C73B-9A71-0B1E-8D83-9B8B5F99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24AB-F186-ACE2-35FE-243E494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5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E6FDF-B551-4C56-B9C9-40EE8F863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B1A16-7C6C-E040-57E1-6381E0C6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3F97-83AA-2530-163C-7530E3A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BCFF-DC15-E3CF-EE9C-C0ED8100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1BC6-CB00-C653-0F61-ECE8136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56A1-DD47-6882-F7B0-89B8FF0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5C3E-1F76-972C-43DF-711334DA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D519-24D6-A19A-A3A0-0A821B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532C-51E6-2181-EB6F-9193B0CA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4171-7C18-3AF2-6CD9-40C1E20A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1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0EA7-05A3-D521-5421-E448D626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E479-BB50-65A4-767E-FE248DE0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61D4-E586-20C1-C435-6639EA66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3073-0460-8300-3D00-88FD604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9375-C829-9447-0D6C-B7D03CD7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8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8108-0661-47B9-8E11-E048609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5139-1A00-DAF1-D5F1-02440C62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08E0-D067-8D88-69FB-38C8AFE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DAE4-90A0-A082-1C1F-802DDF87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7A93-4192-06E6-82C7-7D6063D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3589-51F3-96A4-68E8-1E22EE4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25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9EF-AFF9-F3F8-C69E-E9BF4AD1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CF6D-8886-85AE-0250-C7EF0EA7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51D42-AEA1-3604-F1B8-3890EE64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A22C4-488E-8215-BB98-5CC863A1E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2D2E7-2AA7-9B08-D639-F7FAC458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F078D-0D38-3070-0CBC-D047A8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2AAFD-F55A-8ADB-A24B-AADB8509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B8815-E0F1-D702-AB0C-97EFC5ED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82DB-065E-FC37-1F6C-C0EC528A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57188-B04D-194E-5514-1C5ACA48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79B9-498D-7C72-54A9-5FD3EAC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DAACA-3F62-DEF1-FDDE-700C6C59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62C85-1479-812C-224E-825ECFB6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A0CB0-429F-09D4-1820-69627349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90E1-0DF7-59A2-2753-037C9EFF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5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A5-F7AF-9A2B-3136-C5B1EFB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1302-E4FC-891E-D8D3-FE0EC48A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6838-B0F1-8650-F81B-ABCE0E9B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C2F6-AA87-7A44-D077-3BB2592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1F5B-C747-1E06-F42E-0D1D3159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CAE1E-1A8A-2A68-0379-B80B1CE1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1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0DEC-717F-D785-B789-7C2E8594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DB215-A2C4-899B-D62A-E2381977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1FED-C4FD-69CC-87CF-BD115FF1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3B3F-DD29-76B4-0A54-C0F91C1B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09BB9-6E75-C03C-B815-376098FD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A4331-798C-F6F9-42CC-7CE65FD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BE2A-2088-8A84-DE85-6CA8250E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C863D-2D58-9365-1526-3C30E329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7017-6F03-FBCA-A858-754D54B3F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7D1A7-6E77-43C4-AF30-3CCDF994557E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1162-2B6B-A0D7-5443-5F05554F5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7F32-E7AE-173D-1562-38235D71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2A40-5204-F4C2-44CB-1D8C29063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Narrow vs Broad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10FF3-99D9-8236-27D4-1F6E0010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85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456AF6-6E38-F97D-BFB2-4B18218F3179}"/>
              </a:ext>
            </a:extLst>
          </p:cNvPr>
          <p:cNvGrpSpPr/>
          <p:nvPr/>
        </p:nvGrpSpPr>
        <p:grpSpPr>
          <a:xfrm>
            <a:off x="577849" y="0"/>
            <a:ext cx="10474141" cy="6874556"/>
            <a:chOff x="577849" y="0"/>
            <a:chExt cx="10474141" cy="687455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67C1A12-AE3C-2BD0-7EE7-1A6F62D7A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99" y="151100"/>
              <a:ext cx="10462591" cy="6502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7EA4BD-0024-EDCA-E283-470D1CED7FCA}"/>
                </a:ext>
              </a:extLst>
            </p:cNvPr>
            <p:cNvSpPr/>
            <p:nvPr/>
          </p:nvSpPr>
          <p:spPr>
            <a:xfrm>
              <a:off x="3143979" y="2231518"/>
              <a:ext cx="468086" cy="361883"/>
            </a:xfrm>
            <a:prstGeom prst="triangle">
              <a:avLst>
                <a:gd name="adj" fmla="val 7093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0B7C2A5-FE05-073E-B75F-C3CDD3ED918B}"/>
                </a:ext>
              </a:extLst>
            </p:cNvPr>
            <p:cNvSpPr/>
            <p:nvPr/>
          </p:nvSpPr>
          <p:spPr>
            <a:xfrm>
              <a:off x="4274960" y="2861113"/>
              <a:ext cx="762454" cy="794012"/>
            </a:xfrm>
            <a:prstGeom prst="triangle">
              <a:avLst>
                <a:gd name="adj" fmla="val 7093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782B5D-6ACD-468C-2D71-D39EDDD34AD1}"/>
                </a:ext>
              </a:extLst>
            </p:cNvPr>
            <p:cNvSpPr/>
            <p:nvPr/>
          </p:nvSpPr>
          <p:spPr>
            <a:xfrm>
              <a:off x="5663184" y="4229253"/>
              <a:ext cx="272596" cy="2725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697D0F9-F6F7-B465-CCD0-4C9001806B57}"/>
                </a:ext>
              </a:extLst>
            </p:cNvPr>
            <p:cNvGrpSpPr/>
            <p:nvPr/>
          </p:nvGrpSpPr>
          <p:grpSpPr>
            <a:xfrm>
              <a:off x="577849" y="0"/>
              <a:ext cx="10224719" cy="6874556"/>
              <a:chOff x="577850" y="0"/>
              <a:chExt cx="8540750" cy="574234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35AFD2-AD65-2D9E-246B-B125DC1443B1}"/>
                  </a:ext>
                </a:extLst>
              </p:cNvPr>
              <p:cNvSpPr/>
              <p:nvPr/>
            </p:nvSpPr>
            <p:spPr>
              <a:xfrm>
                <a:off x="577850" y="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87CCB1-D6E8-35EC-597C-B7B21D2C094D}"/>
                  </a:ext>
                </a:extLst>
              </p:cNvPr>
              <p:cNvSpPr/>
              <p:nvPr/>
            </p:nvSpPr>
            <p:spPr>
              <a:xfrm>
                <a:off x="2286000" y="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276F45-3FD2-9ED2-D211-798DD0A66AA8}"/>
                  </a:ext>
                </a:extLst>
              </p:cNvPr>
              <p:cNvSpPr/>
              <p:nvPr/>
            </p:nvSpPr>
            <p:spPr>
              <a:xfrm>
                <a:off x="577850" y="1415142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8E6F37-2564-54E9-718F-2037CF4D1CD0}"/>
                  </a:ext>
                </a:extLst>
              </p:cNvPr>
              <p:cNvSpPr/>
              <p:nvPr/>
            </p:nvSpPr>
            <p:spPr>
              <a:xfrm>
                <a:off x="2286000" y="1415142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079D6D-A97D-A2F2-C0A2-B055042D3EB0}"/>
                  </a:ext>
                </a:extLst>
              </p:cNvPr>
              <p:cNvSpPr/>
              <p:nvPr/>
            </p:nvSpPr>
            <p:spPr>
              <a:xfrm>
                <a:off x="577850" y="2852056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CF9986-B049-5E38-34BB-55B5D5D31EDA}"/>
                  </a:ext>
                </a:extLst>
              </p:cNvPr>
              <p:cNvSpPr/>
              <p:nvPr/>
            </p:nvSpPr>
            <p:spPr>
              <a:xfrm>
                <a:off x="2286000" y="2852056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46F2BF-2451-55CB-8781-04BB60CB8A78}"/>
                  </a:ext>
                </a:extLst>
              </p:cNvPr>
              <p:cNvSpPr/>
              <p:nvPr/>
            </p:nvSpPr>
            <p:spPr>
              <a:xfrm>
                <a:off x="577850" y="428897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18773B-C565-63A8-26C7-D588D73FB77E}"/>
                  </a:ext>
                </a:extLst>
              </p:cNvPr>
              <p:cNvSpPr/>
              <p:nvPr/>
            </p:nvSpPr>
            <p:spPr>
              <a:xfrm>
                <a:off x="2286000" y="428897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32B010-D11A-7636-B48E-2CD46C5E842C}"/>
                  </a:ext>
                </a:extLst>
              </p:cNvPr>
              <p:cNvSpPr/>
              <p:nvPr/>
            </p:nvSpPr>
            <p:spPr>
              <a:xfrm>
                <a:off x="3994150" y="1646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B18372-9701-96DB-C518-5C37DC8C4216}"/>
                  </a:ext>
                </a:extLst>
              </p:cNvPr>
              <p:cNvSpPr/>
              <p:nvPr/>
            </p:nvSpPr>
            <p:spPr>
              <a:xfrm>
                <a:off x="5702300" y="1646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120D7C-0AE3-9ACA-307E-304FB362D2A8}"/>
                  </a:ext>
                </a:extLst>
              </p:cNvPr>
              <p:cNvSpPr/>
              <p:nvPr/>
            </p:nvSpPr>
            <p:spPr>
              <a:xfrm>
                <a:off x="3994150" y="1431603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1A30BC-2ABF-22E5-1EAF-67D69369E9B3}"/>
                  </a:ext>
                </a:extLst>
              </p:cNvPr>
              <p:cNvSpPr/>
              <p:nvPr/>
            </p:nvSpPr>
            <p:spPr>
              <a:xfrm>
                <a:off x="5702300" y="1431603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20B73-30B7-ADBB-1AFF-5069EED36C18}"/>
                  </a:ext>
                </a:extLst>
              </p:cNvPr>
              <p:cNvSpPr/>
              <p:nvPr/>
            </p:nvSpPr>
            <p:spPr>
              <a:xfrm>
                <a:off x="3994150" y="2868517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8D86DF1-5B5D-3573-0F06-201109B9D3BC}"/>
                  </a:ext>
                </a:extLst>
              </p:cNvPr>
              <p:cNvSpPr/>
              <p:nvPr/>
            </p:nvSpPr>
            <p:spPr>
              <a:xfrm>
                <a:off x="5702300" y="2868517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C1AA57-FE9F-E43E-27EC-B4939C57C9EB}"/>
                  </a:ext>
                </a:extLst>
              </p:cNvPr>
              <p:cNvSpPr/>
              <p:nvPr/>
            </p:nvSpPr>
            <p:spPr>
              <a:xfrm>
                <a:off x="3994150" y="430543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B2778B-AEBB-6D78-DFAE-5E084FDF4C23}"/>
                  </a:ext>
                </a:extLst>
              </p:cNvPr>
              <p:cNvSpPr/>
              <p:nvPr/>
            </p:nvSpPr>
            <p:spPr>
              <a:xfrm>
                <a:off x="5702300" y="430543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34EC3A-8B86-B535-92CC-52B193FCE9C6}"/>
                  </a:ext>
                </a:extLst>
              </p:cNvPr>
              <p:cNvSpPr/>
              <p:nvPr/>
            </p:nvSpPr>
            <p:spPr>
              <a:xfrm>
                <a:off x="7410450" y="430543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1A63A4-CFF8-889A-1486-18CC7BD74100}"/>
                  </a:ext>
                </a:extLst>
              </p:cNvPr>
              <p:cNvSpPr/>
              <p:nvPr/>
            </p:nvSpPr>
            <p:spPr>
              <a:xfrm>
                <a:off x="7410450" y="1426026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396368-4C60-5A32-80A2-0D3CE3DBFDB9}"/>
                  </a:ext>
                </a:extLst>
              </p:cNvPr>
              <p:cNvSpPr/>
              <p:nvPr/>
            </p:nvSpPr>
            <p:spPr>
              <a:xfrm>
                <a:off x="7410450" y="2900377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A1D22F-F628-435F-42E6-CDC535C6061D}"/>
                  </a:ext>
                </a:extLst>
              </p:cNvPr>
              <p:cNvSpPr/>
              <p:nvPr/>
            </p:nvSpPr>
            <p:spPr>
              <a:xfrm>
                <a:off x="7410450" y="10619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9C78E-16F6-A01E-9C77-06E5F4DEE399}"/>
                </a:ext>
              </a:extLst>
            </p:cNvPr>
            <p:cNvSpPr txBox="1"/>
            <p:nvPr/>
          </p:nvSpPr>
          <p:spPr>
            <a:xfrm>
              <a:off x="1013875" y="5703575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0, 0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0EC7E2-47AD-57B9-0173-FFD240EFD2B2}"/>
                </a:ext>
              </a:extLst>
            </p:cNvPr>
            <p:cNvSpPr txBox="1"/>
            <p:nvPr/>
          </p:nvSpPr>
          <p:spPr>
            <a:xfrm>
              <a:off x="1013875" y="4294213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0, 1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3CB2B2-1DA1-B278-4D99-6BA82DCABC91}"/>
                </a:ext>
              </a:extLst>
            </p:cNvPr>
            <p:cNvSpPr txBox="1"/>
            <p:nvPr/>
          </p:nvSpPr>
          <p:spPr>
            <a:xfrm>
              <a:off x="958945" y="2523621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0, 2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BCA0DD-2121-6378-3CA9-930D5B557E9C}"/>
                </a:ext>
              </a:extLst>
            </p:cNvPr>
            <p:cNvSpPr txBox="1"/>
            <p:nvPr/>
          </p:nvSpPr>
          <p:spPr>
            <a:xfrm>
              <a:off x="3269707" y="5727496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1, 0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78126B-DFEA-C362-390E-91702CA13F4E}"/>
                </a:ext>
              </a:extLst>
            </p:cNvPr>
            <p:cNvSpPr txBox="1"/>
            <p:nvPr/>
          </p:nvSpPr>
          <p:spPr>
            <a:xfrm>
              <a:off x="3236508" y="4229253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1, 1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347E38-92C7-31E4-6830-8657A7DC59E6}"/>
                </a:ext>
              </a:extLst>
            </p:cNvPr>
            <p:cNvSpPr txBox="1"/>
            <p:nvPr/>
          </p:nvSpPr>
          <p:spPr>
            <a:xfrm>
              <a:off x="5037414" y="592693"/>
              <a:ext cx="63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2, 3</a:t>
              </a: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D844451-F0D6-B161-38F6-497843F8FA0B}"/>
                </a:ext>
              </a:extLst>
            </p:cNvPr>
            <p:cNvSpPr/>
            <p:nvPr/>
          </p:nvSpPr>
          <p:spPr>
            <a:xfrm>
              <a:off x="5949830" y="1088571"/>
              <a:ext cx="1593969" cy="4484915"/>
            </a:xfrm>
            <a:prstGeom prst="triangle">
              <a:avLst>
                <a:gd name="adj" fmla="val 9210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6919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5971" cy="4390118"/>
          </a:xfrm>
        </p:spPr>
        <p:txBody>
          <a:bodyPr>
            <a:normAutofit/>
          </a:bodyPr>
          <a:lstStyle/>
          <a:p>
            <a:r>
              <a:rPr lang="en-CA" dirty="0"/>
              <a:t>444,000 faces</a:t>
            </a:r>
          </a:p>
          <a:p>
            <a:r>
              <a:rPr lang="en-CA" dirty="0"/>
              <a:t>500,000 vertices (but they are shared)</a:t>
            </a:r>
          </a:p>
          <a:p>
            <a:r>
              <a:rPr lang="en-CA" dirty="0"/>
              <a:t>AABB: approximately</a:t>
            </a:r>
          </a:p>
          <a:p>
            <a:pPr lvl="1"/>
            <a:r>
              <a:rPr lang="en-CA" dirty="0"/>
              <a:t>X: -18,740 to 18,740</a:t>
            </a:r>
          </a:p>
          <a:p>
            <a:pPr lvl="1"/>
            <a:r>
              <a:rPr lang="en-CA" dirty="0"/>
              <a:t>Y: -6,300 to 6,300</a:t>
            </a:r>
          </a:p>
          <a:p>
            <a:pPr lvl="1"/>
            <a:r>
              <a:rPr lang="en-CA" dirty="0"/>
              <a:t>Z: -49,000 to 49,000</a:t>
            </a:r>
          </a:p>
          <a:p>
            <a:r>
              <a:rPr lang="en-CA" dirty="0"/>
              <a:t> How many cubes (AABBs) are we planning on using? </a:t>
            </a:r>
            <a:r>
              <a:rPr lang="en-CA" dirty="0">
                <a:sym typeface="Wingdings" panose="05000000000000000000" pitchFamily="2" charset="2"/>
              </a:rPr>
              <a:t> how big should they be?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 want 10 cubes per axis  some size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 want them some uniform size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86" y="1655972"/>
            <a:ext cx="5086262" cy="17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303033"/>
          </a:xfrm>
        </p:spPr>
        <p:txBody>
          <a:bodyPr>
            <a:normAutofit/>
          </a:bodyPr>
          <a:lstStyle/>
          <a:p>
            <a:r>
              <a:rPr lang="en-CA" dirty="0"/>
              <a:t>AABB: approximately</a:t>
            </a:r>
          </a:p>
          <a:p>
            <a:pPr lvl="1"/>
            <a:r>
              <a:rPr lang="en-CA" dirty="0"/>
              <a:t>X: -18,740 to 18,740 </a:t>
            </a:r>
            <a:r>
              <a:rPr lang="en-CA" dirty="0">
                <a:sym typeface="Wingdings" panose="05000000000000000000" pitchFamily="2" charset="2"/>
              </a:rPr>
              <a:t> 40,000 </a:t>
            </a:r>
            <a:endParaRPr lang="en-CA" dirty="0"/>
          </a:p>
          <a:p>
            <a:pPr lvl="1"/>
            <a:r>
              <a:rPr lang="en-CA" dirty="0"/>
              <a:t>Y: -6,300 to 6,300 </a:t>
            </a:r>
            <a:r>
              <a:rPr lang="en-CA" dirty="0">
                <a:sym typeface="Wingdings" panose="05000000000000000000" pitchFamily="2" charset="2"/>
              </a:rPr>
              <a:t> 12,000</a:t>
            </a:r>
            <a:endParaRPr lang="en-CA" dirty="0"/>
          </a:p>
          <a:p>
            <a:pPr lvl="1"/>
            <a:r>
              <a:rPr lang="en-CA" dirty="0"/>
              <a:t>Z: -49,000 to 49,000 </a:t>
            </a:r>
            <a:r>
              <a:rPr lang="en-CA" dirty="0">
                <a:sym typeface="Wingdings" panose="05000000000000000000" pitchFamily="2" charset="2"/>
              </a:rPr>
              <a:t> 100,000</a:t>
            </a:r>
            <a:endParaRPr lang="en-CA" dirty="0"/>
          </a:p>
          <a:p>
            <a:r>
              <a:rPr lang="en-CA" dirty="0"/>
              <a:t> size of 1,000 on each side: [40][12][100] </a:t>
            </a:r>
            <a:r>
              <a:rPr lang="en-CA" dirty="0">
                <a:sym typeface="Wingdings" panose="05000000000000000000" pitchFamily="2" charset="2"/>
              </a:rPr>
              <a:t> 48,000x faster</a:t>
            </a:r>
            <a:endParaRPr lang="en-CA" dirty="0"/>
          </a:p>
          <a:p>
            <a:r>
              <a:rPr lang="en-CA" dirty="0"/>
              <a:t>Size of 100 on each side: [400][120][1000] </a:t>
            </a:r>
            <a:r>
              <a:rPr lang="en-CA" dirty="0">
                <a:sym typeface="Wingdings" panose="05000000000000000000" pitchFamily="2" charset="2"/>
              </a:rPr>
              <a:t> 48 million x faster</a:t>
            </a:r>
            <a:endParaRPr lang="en-CA" dirty="0"/>
          </a:p>
          <a:p>
            <a:r>
              <a:rPr lang="en-CA" dirty="0"/>
              <a:t>We want 10 boxes per side, but square: </a:t>
            </a:r>
          </a:p>
          <a:p>
            <a:pPr lvl="1"/>
            <a:r>
              <a:rPr lang="en-CA" dirty="0"/>
              <a:t>Largest side is 100,000 long, so each cube is 10,000 on each side: [4][2][10]</a:t>
            </a:r>
          </a:p>
          <a:p>
            <a:pPr lvl="1"/>
            <a:r>
              <a:rPr lang="en-CA" dirty="0"/>
              <a:t>80x faster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2" y="365125"/>
            <a:ext cx="3493650" cy="1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303033"/>
          </a:xfrm>
        </p:spPr>
        <p:txBody>
          <a:bodyPr>
            <a:normAutofit/>
          </a:bodyPr>
          <a:lstStyle/>
          <a:p>
            <a:r>
              <a:rPr lang="en-CA" dirty="0"/>
              <a:t>Another aspect is how many triangle do you want in each AABB</a:t>
            </a:r>
          </a:p>
          <a:p>
            <a:r>
              <a:rPr lang="en-CA" dirty="0"/>
              <a:t>Warehouse is about 30,000 triangles and we can do a full ray-cast into multiple warehouses on a single thread with 60 HZ framerate.</a:t>
            </a:r>
          </a:p>
          <a:p>
            <a:r>
              <a:rPr lang="en-CA" dirty="0"/>
              <a:t>How many triangles / AABB</a:t>
            </a:r>
          </a:p>
          <a:p>
            <a:pPr lvl="1"/>
            <a:r>
              <a:rPr lang="en-CA" dirty="0"/>
              <a:t>Do we want like 100 triangles in each AABB? </a:t>
            </a:r>
            <a:r>
              <a:rPr lang="en-CA" dirty="0">
                <a:sym typeface="Wingdings" panose="05000000000000000000" pitchFamily="2" charset="2"/>
              </a:rPr>
              <a:t> seems silly</a:t>
            </a:r>
          </a:p>
          <a:p>
            <a:r>
              <a:rPr lang="en-CA" dirty="0"/>
              <a:t>We can give a rough estimate that 30,000 triangle/AABB is “fine”</a:t>
            </a:r>
          </a:p>
          <a:p>
            <a:r>
              <a:rPr lang="en-CA" dirty="0"/>
              <a:t>The Point is: it’s not a one-size-fits-all situation</a:t>
            </a:r>
          </a:p>
          <a:p>
            <a:pPr lvl="1"/>
            <a:r>
              <a:rPr lang="en-CA" dirty="0"/>
              <a:t>You have to balance how large the model is, how many triangles per AABB,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2" y="365125"/>
            <a:ext cx="3493650" cy="1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303033"/>
          </a:xfrm>
        </p:spPr>
        <p:txBody>
          <a:bodyPr>
            <a:normAutofit/>
          </a:bodyPr>
          <a:lstStyle/>
          <a:p>
            <a:r>
              <a:rPr lang="en-CA" dirty="0"/>
              <a:t>We will pick an AABB size of 1,000 on each side because:</a:t>
            </a:r>
          </a:p>
          <a:p>
            <a:pPr lvl="1"/>
            <a:r>
              <a:rPr lang="en-CA" dirty="0"/>
              <a:t>That’s reasonable (# if triangle per box)</a:t>
            </a:r>
          </a:p>
          <a:p>
            <a:pPr lvl="1"/>
            <a:r>
              <a:rPr lang="en-CA" dirty="0"/>
              <a:t>It’s a nice round number: </a:t>
            </a:r>
          </a:p>
          <a:p>
            <a:r>
              <a:rPr lang="en-CA" dirty="0"/>
              <a:t>[40][12][100] </a:t>
            </a:r>
            <a:r>
              <a:rPr lang="en-CA" dirty="0">
                <a:sym typeface="Wingdings" panose="05000000000000000000" pitchFamily="2" charset="2"/>
              </a:rPr>
              <a:t> 48,000 AABBs to hold the Galactica </a:t>
            </a:r>
          </a:p>
          <a:p>
            <a:r>
              <a:rPr lang="en-CA" dirty="0">
                <a:sym typeface="Wingdings" panose="05000000000000000000" pitchFamily="2" charset="2"/>
              </a:rPr>
              <a:t>[100][100][100] if we wanted each side to be symmetrical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Most of the boxes will be empty</a:t>
            </a:r>
          </a:p>
          <a:p>
            <a:pPr lvl="1"/>
            <a:r>
              <a:rPr lang="en-CA" dirty="0"/>
              <a:t>Gives us 10’000’000 AABBs.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8" y="0"/>
            <a:ext cx="3493650" cy="1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CA" dirty="0"/>
              <a:t>Issues with this large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dirty="0" err="1"/>
              <a:t>cAABB</a:t>
            </a:r>
            <a:r>
              <a:rPr lang="en-CA" dirty="0"/>
              <a:t> </a:t>
            </a:r>
            <a:r>
              <a:rPr lang="en-CA" dirty="0" err="1"/>
              <a:t>myGrid</a:t>
            </a:r>
            <a:r>
              <a:rPr lang="en-CA" dirty="0"/>
              <a:t>[100][100][100];</a:t>
            </a:r>
          </a:p>
          <a:p>
            <a:pPr lvl="1"/>
            <a:r>
              <a:rPr lang="en-CA" sz="2800" dirty="0"/>
              <a:t>Static array, might fit in the stack, but might easily be too large</a:t>
            </a:r>
          </a:p>
          <a:p>
            <a:pPr lvl="2"/>
            <a:r>
              <a:rPr lang="en-CA" sz="2800" dirty="0"/>
              <a:t>10’000’000 AABBs </a:t>
            </a:r>
            <a:r>
              <a:rPr lang="en-CA" sz="2800" dirty="0">
                <a:sym typeface="Wingdings" panose="05000000000000000000" pitchFamily="2" charset="2"/>
              </a:rPr>
              <a:t> stack is usually something like 1 MB</a:t>
            </a:r>
          </a:p>
          <a:p>
            <a:r>
              <a:rPr lang="en-CA" sz="3600" dirty="0" err="1">
                <a:sym typeface="Wingdings" panose="05000000000000000000" pitchFamily="2" charset="2"/>
              </a:rPr>
              <a:t>PowerPlant</a:t>
            </a:r>
            <a:r>
              <a:rPr lang="en-CA" sz="3600" dirty="0">
                <a:sym typeface="Wingdings" panose="05000000000000000000" pitchFamily="2" charset="2"/>
              </a:rPr>
              <a:t> model is 200,000 units wide</a:t>
            </a:r>
          </a:p>
          <a:p>
            <a:pPr lvl="1"/>
            <a:r>
              <a:rPr lang="en-CA" sz="3200" dirty="0"/>
              <a:t>100 AABBs per side </a:t>
            </a:r>
            <a:r>
              <a:rPr lang="en-CA" sz="3200" dirty="0">
                <a:sym typeface="Wingdings" panose="05000000000000000000" pitchFamily="2" charset="2"/>
              </a:rPr>
              <a:t> 14M / 10K = 1,400</a:t>
            </a:r>
          </a:p>
          <a:p>
            <a:pPr lvl="1"/>
            <a:r>
              <a:rPr lang="en-CA" sz="3200" dirty="0">
                <a:sym typeface="Wingdings" panose="05000000000000000000" pitchFamily="2" charset="2"/>
              </a:rPr>
              <a:t>1000 AABBs per side  14M / 10M = ?</a:t>
            </a:r>
          </a:p>
          <a:p>
            <a:r>
              <a:rPr lang="en-CA" sz="3600" dirty="0">
                <a:sym typeface="Wingdings" panose="05000000000000000000" pitchFamily="2" charset="2"/>
              </a:rPr>
              <a:t>Even something like this has two issues:</a:t>
            </a:r>
          </a:p>
          <a:p>
            <a:pPr lvl="1"/>
            <a:r>
              <a:rPr lang="en-CA" sz="3200" dirty="0">
                <a:sym typeface="Wingdings" panose="05000000000000000000" pitchFamily="2" charset="2"/>
              </a:rPr>
              <a:t>Takes up too much memory</a:t>
            </a:r>
          </a:p>
          <a:p>
            <a:pPr lvl="1"/>
            <a:r>
              <a:rPr lang="en-CA" sz="3200" dirty="0"/>
              <a:t>Is likely “sparse” (i.e. many AABBs are empty)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B200F-F9F4-DBE1-0223-20F99BA2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11" y="222629"/>
            <a:ext cx="3664903" cy="16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61A8-7CDB-E50D-5F5A-ECB73648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7" y="387707"/>
            <a:ext cx="9133326" cy="4164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78B28-435F-7FC5-A269-EFB7FEAEA4F7}"/>
              </a:ext>
            </a:extLst>
          </p:cNvPr>
          <p:cNvSpPr txBox="1"/>
          <p:nvPr/>
        </p:nvSpPr>
        <p:spPr>
          <a:xfrm>
            <a:off x="457200" y="5116285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Imagine this is a 100x100x100 AABB grid: MOST of it doesn’t have anything in it.</a:t>
            </a:r>
          </a:p>
        </p:txBody>
      </p:sp>
    </p:spTree>
    <p:extLst>
      <p:ext uri="{BB962C8B-B14F-4D97-AF65-F5344CB8AC3E}">
        <p14:creationId xmlns:p14="http://schemas.microsoft.com/office/powerpoint/2010/main" val="310427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CA" dirty="0"/>
              <a:t>Issues with this large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A solution is to use something like a “sparse grid” of these items. In other words, only make the AABBs that we need.</a:t>
            </a:r>
          </a:p>
          <a:p>
            <a:r>
              <a:rPr lang="en-CA" sz="3200" dirty="0"/>
              <a:t>The trick is how do we know if they are there or not.</a:t>
            </a:r>
          </a:p>
          <a:p>
            <a:r>
              <a:rPr lang="en-CA" sz="3200" dirty="0" err="1"/>
              <a:t>cAABB</a:t>
            </a:r>
            <a:r>
              <a:rPr lang="en-CA" sz="3200" dirty="0"/>
              <a:t>* </a:t>
            </a:r>
            <a:r>
              <a:rPr lang="en-CA" sz="3200" dirty="0" err="1"/>
              <a:t>gridArray</a:t>
            </a:r>
            <a:r>
              <a:rPr lang="en-CA" sz="3200" dirty="0"/>
              <a:t>[100][100][100];</a:t>
            </a:r>
          </a:p>
          <a:p>
            <a:pPr lvl="1"/>
            <a:r>
              <a:rPr lang="en-CA" sz="2800" dirty="0"/>
              <a:t>Set the “empty” ones to NULL </a:t>
            </a:r>
            <a:r>
              <a:rPr lang="en-CA" sz="2800" dirty="0">
                <a:sym typeface="Wingdings" panose="05000000000000000000" pitchFamily="2" charset="2"/>
              </a:rPr>
              <a:t> if NULL, there’s no AABB</a:t>
            </a:r>
          </a:p>
          <a:p>
            <a:r>
              <a:rPr lang="en-CA" sz="3200" dirty="0">
                <a:sym typeface="Wingdings" panose="05000000000000000000" pitchFamily="2" charset="2"/>
              </a:rPr>
              <a:t>But we still have make 10,000,000 NULL values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8988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std::map&lt; int, </a:t>
            </a:r>
            <a:r>
              <a:rPr lang="en-CA" sz="3200" dirty="0" err="1"/>
              <a:t>cAABB</a:t>
            </a:r>
            <a:r>
              <a:rPr lang="en-CA" sz="3200" dirty="0"/>
              <a:t> &gt; </a:t>
            </a:r>
            <a:r>
              <a:rPr lang="en-CA" sz="3200" dirty="0" err="1"/>
              <a:t>mapGrid</a:t>
            </a:r>
            <a:endParaRPr lang="en-CA" sz="3200" dirty="0"/>
          </a:p>
          <a:p>
            <a:r>
              <a:rPr lang="en-CA" sz="3200" dirty="0"/>
              <a:t>Idea is that the 1</a:t>
            </a:r>
            <a:r>
              <a:rPr lang="en-CA" sz="3200" baseline="30000" dirty="0"/>
              <a:t>st</a:t>
            </a:r>
            <a:r>
              <a:rPr lang="en-CA" sz="3200" dirty="0"/>
              <a:t> value is the index and this points to an AABB</a:t>
            </a:r>
          </a:p>
          <a:p>
            <a:r>
              <a:rPr lang="en-CA" sz="3200" dirty="0"/>
              <a:t>If there’s no match for that index, then there’s no AABB</a:t>
            </a:r>
          </a:p>
          <a:p>
            <a:r>
              <a:rPr lang="en-CA" sz="3200" dirty="0"/>
              <a:t>BUT we have to pick the index value</a:t>
            </a:r>
          </a:p>
          <a:p>
            <a:r>
              <a:rPr lang="en-CA" sz="3200" dirty="0"/>
              <a:t>We could use a “hash” to calculate this, for example:</a:t>
            </a:r>
          </a:p>
          <a:p>
            <a:pPr lvl="1"/>
            <a:r>
              <a:rPr lang="en-CA" sz="2800" dirty="0"/>
              <a:t>But finding a perfect hash function is very tricky</a:t>
            </a:r>
          </a:p>
        </p:txBody>
      </p:sp>
    </p:spTree>
    <p:extLst>
      <p:ext uri="{BB962C8B-B14F-4D97-AF65-F5344CB8AC3E}">
        <p14:creationId xmlns:p14="http://schemas.microsoft.com/office/powerpoint/2010/main" val="28796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Instead, we are going to use the index this way:</a:t>
            </a:r>
          </a:p>
          <a:p>
            <a:r>
              <a:rPr lang="en-CA" sz="3200" dirty="0"/>
              <a:t>Say we want 100x100x100 grid locations</a:t>
            </a:r>
          </a:p>
          <a:p>
            <a:r>
              <a:rPr lang="en-CA" sz="3200" dirty="0"/>
              <a:t>The ID = z + (y * 100) + (z * 100 * 100)</a:t>
            </a:r>
          </a:p>
          <a:p>
            <a:r>
              <a:rPr lang="en-CA" sz="3200" dirty="0"/>
              <a:t>0 to 10,000,000</a:t>
            </a:r>
          </a:p>
          <a:p>
            <a:r>
              <a:rPr lang="en-CA" sz="3200" dirty="0"/>
              <a:t>Really get is this:</a:t>
            </a:r>
          </a:p>
          <a:p>
            <a:pPr lvl="1"/>
            <a:r>
              <a:rPr lang="en-CA" sz="2800" dirty="0"/>
              <a:t>XXYYZZ</a:t>
            </a:r>
          </a:p>
          <a:p>
            <a:pPr lvl="1"/>
            <a:r>
              <a:rPr lang="en-CA" dirty="0">
                <a:solidFill>
                  <a:schemeClr val="accent5"/>
                </a:solidFill>
              </a:rPr>
              <a:t>00</a:t>
            </a:r>
            <a:r>
              <a:rPr lang="en-CA" dirty="0">
                <a:solidFill>
                  <a:srgbClr val="00B050"/>
                </a:solidFill>
              </a:rPr>
              <a:t>00</a:t>
            </a:r>
            <a:r>
              <a:rPr lang="en-CA" dirty="0">
                <a:solidFill>
                  <a:srgbClr val="FF0000"/>
                </a:solidFill>
              </a:rPr>
              <a:t>00</a:t>
            </a:r>
          </a:p>
          <a:p>
            <a:pPr lvl="1"/>
            <a:r>
              <a:rPr lang="en-CA" sz="2800" dirty="0"/>
              <a:t>Grid location [15][67][45] </a:t>
            </a:r>
            <a:r>
              <a:rPr lang="en-CA" sz="2800" dirty="0">
                <a:sym typeface="Wingdings" panose="05000000000000000000" pitchFamily="2" charset="2"/>
              </a:rPr>
              <a:t> 156745</a:t>
            </a:r>
          </a:p>
          <a:p>
            <a:r>
              <a:rPr lang="en-CA" sz="3200" dirty="0"/>
              <a:t>std::map&lt; unsigned long </a:t>
            </a:r>
            <a:r>
              <a:rPr lang="en-CA" sz="3200" dirty="0" err="1"/>
              <a:t>long</a:t>
            </a:r>
            <a:r>
              <a:rPr lang="en-CA" sz="3200" dirty="0"/>
              <a:t>, </a:t>
            </a:r>
            <a:r>
              <a:rPr lang="en-CA" sz="3200" dirty="0" err="1"/>
              <a:t>cAABB</a:t>
            </a:r>
            <a:r>
              <a:rPr lang="en-CA" sz="3200" dirty="0"/>
              <a:t> &gt; </a:t>
            </a:r>
            <a:r>
              <a:rPr lang="en-CA" sz="3200" dirty="0" err="1"/>
              <a:t>mapGrid</a:t>
            </a:r>
            <a:endParaRPr lang="en-CA" sz="3200" dirty="0"/>
          </a:p>
          <a:p>
            <a:r>
              <a:rPr lang="en-CA" sz="3200" dirty="0"/>
              <a:t>Unsigned long </a:t>
            </a:r>
            <a:r>
              <a:rPr lang="en-CA" sz="3200" dirty="0" err="1"/>
              <a:t>long</a:t>
            </a:r>
            <a:r>
              <a:rPr lang="en-CA" sz="3200" dirty="0"/>
              <a:t> is 64 bit </a:t>
            </a:r>
            <a:r>
              <a:rPr lang="en-CA" sz="3200" dirty="0">
                <a:sym typeface="Wingdings" panose="05000000000000000000" pitchFamily="2" charset="2"/>
              </a:rPr>
              <a:t> 16 billion </a:t>
            </a:r>
            <a:r>
              <a:rPr lang="en-CA" sz="3200" dirty="0" err="1">
                <a:sym typeface="Wingdings" panose="05000000000000000000" pitchFamily="2" charset="2"/>
              </a:rPr>
              <a:t>billion</a:t>
            </a:r>
            <a:endParaRPr lang="en-CA" sz="3200" dirty="0">
              <a:sym typeface="Wingdings" panose="05000000000000000000" pitchFamily="2" charset="2"/>
            </a:endParaRPr>
          </a:p>
          <a:p>
            <a:endParaRPr lang="en-CA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283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actual contact determination</a:t>
            </a:r>
          </a:p>
          <a:p>
            <a:pPr lvl="1"/>
            <a:r>
              <a:rPr lang="en-CA" dirty="0"/>
              <a:t>AABB-sphere</a:t>
            </a:r>
          </a:p>
          <a:p>
            <a:pPr lvl="1"/>
            <a:r>
              <a:rPr lang="en-CA" dirty="0"/>
              <a:t>Triangle-Line</a:t>
            </a:r>
          </a:p>
          <a:p>
            <a:pPr lvl="1"/>
            <a:r>
              <a:rPr lang="en-CA" dirty="0"/>
              <a:t>Whatever</a:t>
            </a:r>
          </a:p>
          <a:p>
            <a:r>
              <a:rPr lang="en-CA" dirty="0"/>
              <a:t>This has to be happen or you can’t tell the collision</a:t>
            </a:r>
          </a:p>
          <a:p>
            <a:r>
              <a:rPr lang="en-CA" dirty="0"/>
              <a:t>We already have this </a:t>
            </a:r>
          </a:p>
          <a:p>
            <a:pPr lvl="1"/>
            <a:r>
              <a:rPr lang="en-CA" dirty="0" err="1"/>
              <a:t>IsCollision</a:t>
            </a:r>
            <a:r>
              <a:rPr lang="en-CA" dirty="0"/>
              <a:t>( </a:t>
            </a:r>
            <a:r>
              <a:rPr lang="en-CA" dirty="0" err="1"/>
              <a:t>cSphere</a:t>
            </a:r>
            <a:r>
              <a:rPr lang="en-CA" dirty="0"/>
              <a:t>, </a:t>
            </a:r>
            <a:r>
              <a:rPr lang="en-CA" dirty="0" err="1"/>
              <a:t>cAABB</a:t>
            </a:r>
            <a:r>
              <a:rPr lang="en-CA" dirty="0"/>
              <a:t> ), etc. </a:t>
            </a:r>
          </a:p>
        </p:txBody>
      </p:sp>
    </p:spTree>
    <p:extLst>
      <p:ext uri="{BB962C8B-B14F-4D97-AF65-F5344CB8AC3E}">
        <p14:creationId xmlns:p14="http://schemas.microsoft.com/office/powerpoint/2010/main" val="9569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/>
              <a:t>Say we want 100x100x100 grid locations</a:t>
            </a:r>
          </a:p>
          <a:p>
            <a:pPr lvl="1"/>
            <a:r>
              <a:rPr lang="en-CA" sz="2800" dirty="0"/>
              <a:t>[00] </a:t>
            </a:r>
            <a:r>
              <a:rPr lang="en-CA" sz="2800" dirty="0">
                <a:sym typeface="Wingdings" panose="05000000000000000000" pitchFamily="2" charset="2"/>
              </a:rPr>
              <a:t> [99]</a:t>
            </a:r>
          </a:p>
          <a:p>
            <a:pPr lvl="1"/>
            <a:r>
              <a:rPr lang="en-CA" sz="2800" dirty="0"/>
              <a:t>000000 </a:t>
            </a:r>
            <a:r>
              <a:rPr lang="en-CA" sz="2800" dirty="0">
                <a:sym typeface="Wingdings" panose="05000000000000000000" pitchFamily="2" charset="2"/>
              </a:rPr>
              <a:t> 999999</a:t>
            </a:r>
          </a:p>
          <a:p>
            <a:pPr lvl="1"/>
            <a:r>
              <a:rPr lang="en-CA" sz="2800" dirty="0"/>
              <a:t>32 bit </a:t>
            </a:r>
            <a:r>
              <a:rPr lang="en-CA" sz="2800" dirty="0">
                <a:sym typeface="Wingdings" panose="05000000000000000000" pitchFamily="2" charset="2"/>
              </a:rPr>
              <a:t> 4,000,000,000  000,000,000  each one being 3 digits</a:t>
            </a:r>
          </a:p>
          <a:p>
            <a:r>
              <a:rPr lang="en-CA" sz="3200" dirty="0">
                <a:sym typeface="Wingdings" panose="05000000000000000000" pitchFamily="2" charset="2"/>
              </a:rPr>
              <a:t>64 bit  4 billion * 4 billion (2^64)</a:t>
            </a:r>
          </a:p>
          <a:p>
            <a:r>
              <a:rPr lang="en-CA" sz="3200" dirty="0">
                <a:sym typeface="Wingdings" panose="05000000000000000000" pitchFamily="2" charset="2"/>
              </a:rPr>
              <a:t>16,000,000,000,000,000,000</a:t>
            </a:r>
          </a:p>
          <a:p>
            <a:r>
              <a:rPr lang="en-CA" sz="3200" dirty="0">
                <a:sym typeface="Wingdings" panose="05000000000000000000" pitchFamily="2" charset="2"/>
              </a:rPr>
              <a:t>       </a:t>
            </a:r>
            <a:r>
              <a:rPr lang="en-CA" sz="3200" dirty="0" err="1">
                <a:sym typeface="Wingdings" panose="05000000000000000000" pitchFamily="2" charset="2"/>
              </a:rPr>
              <a:t>xxx,xxx</a:t>
            </a:r>
            <a:r>
              <a:rPr lang="en-CA" sz="3200" dirty="0">
                <a:sym typeface="Wingdings" panose="05000000000000000000" pitchFamily="2" charset="2"/>
              </a:rPr>
              <a:t>   </a:t>
            </a:r>
            <a:r>
              <a:rPr lang="en-CA" sz="3200" dirty="0" err="1">
                <a:sym typeface="Wingdings" panose="05000000000000000000" pitchFamily="2" charset="2"/>
              </a:rPr>
              <a:t>yyy,yyy</a:t>
            </a:r>
            <a:r>
              <a:rPr lang="en-CA" sz="3200" dirty="0">
                <a:sym typeface="Wingdings" panose="05000000000000000000" pitchFamily="2" charset="2"/>
              </a:rPr>
              <a:t>    </a:t>
            </a:r>
            <a:r>
              <a:rPr lang="en-CA" sz="3200" dirty="0" err="1">
                <a:sym typeface="Wingdings" panose="05000000000000000000" pitchFamily="2" charset="2"/>
              </a:rPr>
              <a:t>zzz,zzzz</a:t>
            </a:r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/>
              <a:t>Our “hash function” basically shifts the x, y, z locations to each part of the 64 bit index. </a:t>
            </a:r>
          </a:p>
          <a:p>
            <a:r>
              <a:rPr lang="en-CA" sz="3200" dirty="0"/>
              <a:t>We are using 64 bit </a:t>
            </a:r>
            <a:r>
              <a:rPr lang="en-CA" sz="3200" dirty="0" err="1"/>
              <a:t>ints</a:t>
            </a:r>
            <a:r>
              <a:rPr lang="en-CA" sz="3200" dirty="0"/>
              <a:t> anyway, so the lookup is really fast</a:t>
            </a:r>
          </a:p>
          <a:p>
            <a:r>
              <a:rPr lang="en-CA" sz="3200" dirty="0"/>
              <a:t>There’s no size issue, because the 64 system is going to store the index as 64 bit numbers anyway (not 32 bits)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0807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Unsigned long </a:t>
            </a:r>
            <a:r>
              <a:rPr lang="en-CA" sz="3200" dirty="0" err="1"/>
              <a:t>long</a:t>
            </a:r>
            <a:endParaRPr lang="en-CA" sz="3200" dirty="0"/>
          </a:p>
          <a:p>
            <a:r>
              <a:rPr lang="en-CA" sz="3200" dirty="0"/>
              <a:t>Each axis is 1,000,000 in size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caclHash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 int x, int y, int z)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 x * 1,000,000 * 1,000,000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 y * 1,000,000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 z;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10158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For –</a:t>
            </a:r>
            <a:r>
              <a:rPr lang="en-CA" sz="3200" dirty="0" err="1"/>
              <a:t>ve</a:t>
            </a:r>
            <a:r>
              <a:rPr lang="en-CA" sz="3200" dirty="0"/>
              <a:t> (negative) numbers, we can use the 1</a:t>
            </a:r>
            <a:r>
              <a:rPr lang="en-CA" sz="3200" baseline="30000" dirty="0"/>
              <a:t>st</a:t>
            </a:r>
            <a:r>
              <a:rPr lang="en-CA" sz="3200" dirty="0"/>
              <a:t> digit to indicate if this was negative or not:</a:t>
            </a:r>
          </a:p>
          <a:p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 = 6,000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ID =  006000</a:t>
            </a:r>
          </a:p>
          <a:p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-6,000  ID = 106000</a:t>
            </a:r>
          </a:p>
          <a:p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(the 1 meaning it’s negative index)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6550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pt-BR" sz="3200" dirty="0"/>
              <a:t>[0] = {x=-4,958.16211,  y = -840.004578,  z = -35,312.1016</a:t>
            </a:r>
          </a:p>
          <a:p>
            <a:r>
              <a:rPr lang="en-CA" sz="3200" dirty="0"/>
              <a:t>vert0_AABB_ID = 100004-100000-100035</a:t>
            </a:r>
          </a:p>
          <a:p>
            <a:r>
              <a:rPr lang="pt-BR" sz="3200" dirty="0"/>
              <a:t>minXYZ = {x=-5000.0, y = -1000.0, z = -36000.0}</a:t>
            </a:r>
          </a:p>
          <a:p>
            <a:r>
              <a:rPr lang="pt-BR" sz="3200" dirty="0"/>
              <a:t>maxXYZ = {x=-4000.0, y = 0.0, z = -35000.0}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7682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9E447-1967-EE28-90AD-3463B07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46" b="32823"/>
          <a:stretch/>
        </p:blipFill>
        <p:spPr>
          <a:xfrm>
            <a:off x="0" y="2721429"/>
            <a:ext cx="12192000" cy="1807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98EFA-F06D-024A-D388-F207031D915F}"/>
              </a:ext>
            </a:extLst>
          </p:cNvPr>
          <p:cNvSpPr/>
          <p:nvPr/>
        </p:nvSpPr>
        <p:spPr>
          <a:xfrm>
            <a:off x="685802" y="1637911"/>
            <a:ext cx="653141" cy="653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4835-F1E0-1F86-8E24-7E5E7F7732D6}"/>
              </a:ext>
            </a:extLst>
          </p:cNvPr>
          <p:cNvSpPr txBox="1"/>
          <p:nvPr/>
        </p:nvSpPr>
        <p:spPr>
          <a:xfrm>
            <a:off x="4991100" y="213690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 </a:t>
            </a:r>
            <a:r>
              <a:rPr lang="en-CA" dirty="0"/>
              <a:t>380,000 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BCD118D-D112-197C-A450-47995FD19A99}"/>
              </a:ext>
            </a:extLst>
          </p:cNvPr>
          <p:cNvSpPr/>
          <p:nvPr/>
        </p:nvSpPr>
        <p:spPr>
          <a:xfrm>
            <a:off x="2362200" y="304800"/>
            <a:ext cx="5257800" cy="1513113"/>
          </a:xfrm>
          <a:prstGeom prst="borderCallout1">
            <a:avLst>
              <a:gd name="adj1" fmla="val 18750"/>
              <a:gd name="adj2" fmla="val -8333"/>
              <a:gd name="adj3" fmla="val 87470"/>
              <a:gd name="adj4" fmla="val -211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 do a single ray-cast on the Warehouse model, which is 30,000 triangles with no issues.</a:t>
            </a:r>
          </a:p>
          <a:p>
            <a:pPr algn="ctr"/>
            <a:r>
              <a:rPr lang="en-CA" dirty="0"/>
              <a:t>That should help decide how large this region should be…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A21F0-2648-F481-50D8-C9D7514524A8}"/>
              </a:ext>
            </a:extLst>
          </p:cNvPr>
          <p:cNvSpPr txBox="1"/>
          <p:nvPr/>
        </p:nvSpPr>
        <p:spPr>
          <a:xfrm>
            <a:off x="685802" y="4865914"/>
            <a:ext cx="105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smaller the cubes, the more of them there are and that can lead to a memory issue.</a:t>
            </a:r>
          </a:p>
          <a:p>
            <a:r>
              <a:rPr lang="en-CA" dirty="0"/>
              <a:t>The larger they are, the more triangle per cube</a:t>
            </a:r>
          </a:p>
        </p:txBody>
      </p:sp>
    </p:spTree>
    <p:extLst>
      <p:ext uri="{BB962C8B-B14F-4D97-AF65-F5344CB8AC3E}">
        <p14:creationId xmlns:p14="http://schemas.microsoft.com/office/powerpoint/2010/main" val="42538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9E447-1967-EE28-90AD-3463B07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46" b="32823"/>
          <a:stretch/>
        </p:blipFill>
        <p:spPr>
          <a:xfrm>
            <a:off x="0" y="2721429"/>
            <a:ext cx="12192000" cy="1807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98EFA-F06D-024A-D388-F207031D915F}"/>
              </a:ext>
            </a:extLst>
          </p:cNvPr>
          <p:cNvSpPr/>
          <p:nvPr/>
        </p:nvSpPr>
        <p:spPr>
          <a:xfrm>
            <a:off x="685802" y="1572989"/>
            <a:ext cx="653141" cy="653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4835-F1E0-1F86-8E24-7E5E7F7732D6}"/>
              </a:ext>
            </a:extLst>
          </p:cNvPr>
          <p:cNvSpPr txBox="1"/>
          <p:nvPr/>
        </p:nvSpPr>
        <p:spPr>
          <a:xfrm>
            <a:off x="4991100" y="2136909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 </a:t>
            </a:r>
            <a:r>
              <a:rPr lang="en-CA" dirty="0"/>
              <a:t>380,000 (or 38 cube wide) 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BCD118D-D112-197C-A450-47995FD19A99}"/>
              </a:ext>
            </a:extLst>
          </p:cNvPr>
          <p:cNvSpPr/>
          <p:nvPr/>
        </p:nvSpPr>
        <p:spPr>
          <a:xfrm>
            <a:off x="2362200" y="304800"/>
            <a:ext cx="5257800" cy="1040955"/>
          </a:xfrm>
          <a:prstGeom prst="borderCallout1">
            <a:avLst>
              <a:gd name="adj1" fmla="val 18750"/>
              <a:gd name="adj2" fmla="val -8333"/>
              <a:gd name="adj3" fmla="val 120934"/>
              <a:gd name="adj4" fmla="val -194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Let’s make these cubes 1000x1000x1000 in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A21F0-2648-F481-50D8-C9D7514524A8}"/>
              </a:ext>
            </a:extLst>
          </p:cNvPr>
          <p:cNvSpPr txBox="1"/>
          <p:nvPr/>
        </p:nvSpPr>
        <p:spPr>
          <a:xfrm>
            <a:off x="685802" y="4865914"/>
            <a:ext cx="105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smaller the cubes, the more of them there are and that can lead to a memory issue.</a:t>
            </a:r>
          </a:p>
          <a:p>
            <a:r>
              <a:rPr lang="en-CA" dirty="0"/>
              <a:t>The larger they are, the more triangle per cube</a:t>
            </a:r>
          </a:p>
        </p:txBody>
      </p:sp>
    </p:spTree>
    <p:extLst>
      <p:ext uri="{BB962C8B-B14F-4D97-AF65-F5344CB8AC3E}">
        <p14:creationId xmlns:p14="http://schemas.microsoft.com/office/powerpoint/2010/main" val="424668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Some models, like the Galactica, “fit” into the bounding box so that most of the smaller cube/regions have triangles in them. </a:t>
            </a:r>
          </a:p>
          <a:p>
            <a:r>
              <a:rPr lang="en-CA" sz="3200" dirty="0"/>
              <a:t>But other models, like the Power Plant, the vast majority of the cubes/regions </a:t>
            </a:r>
            <a:r>
              <a:rPr lang="en-CA" sz="3200" i="1" dirty="0"/>
              <a:t>don’t </a:t>
            </a:r>
            <a:r>
              <a:rPr lang="en-CA" sz="3200" dirty="0"/>
              <a:t>have anything in them.</a:t>
            </a:r>
          </a:p>
          <a:p>
            <a:r>
              <a:rPr lang="en-CA" sz="3200" dirty="0" err="1"/>
              <a:t>cAABB</a:t>
            </a:r>
            <a:r>
              <a:rPr lang="en-CA" sz="3200" dirty="0"/>
              <a:t> [100][100][100] </a:t>
            </a:r>
            <a:r>
              <a:rPr lang="en-CA" sz="3200" dirty="0">
                <a:sym typeface="Wingdings" panose="05000000000000000000" pitchFamily="2" charset="2"/>
              </a:rPr>
              <a:t> All cubes are present, taking up memory even though they have nothing in them</a:t>
            </a:r>
          </a:p>
          <a:p>
            <a:pPr lvl="1"/>
            <a:r>
              <a:rPr lang="en-CA" sz="2800" dirty="0">
                <a:sym typeface="Wingdings" panose="05000000000000000000" pitchFamily="2" charset="2"/>
              </a:rPr>
              <a:t>Look ups in an array are the fastest – just an index lookup</a:t>
            </a:r>
          </a:p>
          <a:p>
            <a:pPr lvl="1"/>
            <a:r>
              <a:rPr lang="en-CA" sz="2800" dirty="0">
                <a:sym typeface="Wingdings" panose="05000000000000000000" pitchFamily="2" charset="2"/>
              </a:rPr>
              <a:t>But, you are wasting (using up) memory that you don’t need </a:t>
            </a:r>
            <a:br>
              <a:rPr lang="en-CA" sz="2800" dirty="0">
                <a:sym typeface="Wingdings" panose="05000000000000000000" pitchFamily="2" charset="2"/>
              </a:rPr>
            </a:br>
            <a:r>
              <a:rPr lang="en-CA" sz="2800" dirty="0">
                <a:sym typeface="Wingdings" panose="05000000000000000000" pitchFamily="2" charset="2"/>
              </a:rPr>
              <a:t>(if the model is mostly empty)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23588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5421086" cy="930275"/>
          </a:xfrm>
        </p:spPr>
        <p:txBody>
          <a:bodyPr/>
          <a:lstStyle/>
          <a:p>
            <a:r>
              <a:rPr lang="en-CA" dirty="0"/>
              <a:t>Dense vs sparse: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66396"/>
            <a:ext cx="5791199" cy="4901747"/>
          </a:xfrm>
        </p:spPr>
        <p:txBody>
          <a:bodyPr>
            <a:normAutofit/>
          </a:bodyPr>
          <a:lstStyle/>
          <a:p>
            <a:r>
              <a:rPr lang="en-CA" sz="3200" dirty="0" err="1"/>
              <a:t>cAABB</a:t>
            </a:r>
            <a:r>
              <a:rPr lang="en-CA" sz="3200" dirty="0"/>
              <a:t> [100][100][100] </a:t>
            </a:r>
          </a:p>
          <a:p>
            <a:r>
              <a:rPr lang="en-CA" sz="3200" dirty="0">
                <a:sym typeface="Wingdings" panose="05000000000000000000" pitchFamily="2" charset="2"/>
              </a:rPr>
              <a:t>If most of these are empty, then use can use a “sparse” container that doesn’t have all the items.</a:t>
            </a:r>
          </a:p>
          <a:p>
            <a:endParaRPr lang="en-CA" sz="32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C5586A-4030-49EC-EA31-5A8CBDA31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10755"/>
              </p:ext>
            </p:extLst>
          </p:nvPr>
        </p:nvGraphicFramePr>
        <p:xfrm>
          <a:off x="9466941" y="859743"/>
          <a:ext cx="2267858" cy="430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4054166495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1917569488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0607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31767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5500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6549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6152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0014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403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7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F2874F-857E-2638-9382-E7259C6CA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33288"/>
              </p:ext>
            </p:extLst>
          </p:nvPr>
        </p:nvGraphicFramePr>
        <p:xfrm>
          <a:off x="6562271" y="852033"/>
          <a:ext cx="2267858" cy="430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4054166495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1917569488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0607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31767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5500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6549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6152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0014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403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7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23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5421086" cy="930275"/>
          </a:xfrm>
        </p:spPr>
        <p:txBody>
          <a:bodyPr/>
          <a:lstStyle/>
          <a:p>
            <a:r>
              <a:rPr lang="en-CA" dirty="0"/>
              <a:t>Dense vs sparse: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66396"/>
            <a:ext cx="5791199" cy="4901747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Left structure:</a:t>
            </a:r>
          </a:p>
          <a:p>
            <a:r>
              <a:rPr lang="en-CA" sz="3200" dirty="0"/>
              <a:t>vector&lt;</a:t>
            </a:r>
            <a:r>
              <a:rPr lang="en-CA" sz="3200" dirty="0" err="1"/>
              <a:t>cAABB</a:t>
            </a:r>
            <a:r>
              <a:rPr lang="en-CA" sz="3200" dirty="0"/>
              <a:t>&gt; </a:t>
            </a:r>
            <a:r>
              <a:rPr lang="en-CA" sz="3200" dirty="0" err="1"/>
              <a:t>vecData</a:t>
            </a:r>
            <a:endParaRPr lang="en-CA" sz="3200" dirty="0"/>
          </a:p>
          <a:p>
            <a:r>
              <a:rPr lang="en-CA" sz="3200" dirty="0" err="1"/>
              <a:t>vecData</a:t>
            </a:r>
            <a:r>
              <a:rPr lang="en-CA" sz="3200" dirty="0"/>
              <a:t>[2] </a:t>
            </a:r>
          </a:p>
          <a:p>
            <a:r>
              <a:rPr lang="en-CA" sz="3200" dirty="0" err="1"/>
              <a:t>vecData</a:t>
            </a:r>
            <a:r>
              <a:rPr lang="en-CA" sz="3200" dirty="0"/>
              <a:t>[1] </a:t>
            </a:r>
            <a:r>
              <a:rPr lang="en-CA" sz="3200" dirty="0">
                <a:sym typeface="Wingdings" panose="05000000000000000000" pitchFamily="2" charset="2"/>
              </a:rPr>
              <a:t> returns 0 items</a:t>
            </a:r>
            <a:endParaRPr lang="en-CA" sz="3200" dirty="0"/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Right:</a:t>
            </a:r>
          </a:p>
          <a:p>
            <a:r>
              <a:rPr lang="en-CA" sz="3200" dirty="0">
                <a:sym typeface="Wingdings" panose="05000000000000000000" pitchFamily="2" charset="2"/>
              </a:rPr>
              <a:t>map&lt;int, </a:t>
            </a:r>
            <a:r>
              <a:rPr lang="en-CA" sz="3200" dirty="0" err="1">
                <a:sym typeface="Wingdings" panose="05000000000000000000" pitchFamily="2" charset="2"/>
              </a:rPr>
              <a:t>cAABB</a:t>
            </a:r>
            <a:r>
              <a:rPr lang="en-CA" sz="3200" dirty="0">
                <a:sym typeface="Wingdings" panose="05000000000000000000" pitchFamily="2" charset="2"/>
              </a:rPr>
              <a:t>&gt; </a:t>
            </a:r>
            <a:r>
              <a:rPr lang="en-CA" sz="3200" dirty="0" err="1">
                <a:sym typeface="Wingdings" panose="05000000000000000000" pitchFamily="2" charset="2"/>
              </a:rPr>
              <a:t>mapData</a:t>
            </a:r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 err="1">
                <a:sym typeface="Wingdings" panose="05000000000000000000" pitchFamily="2" charset="2"/>
              </a:rPr>
              <a:t>mapData</a:t>
            </a:r>
            <a:r>
              <a:rPr lang="en-CA" sz="3200" dirty="0">
                <a:sym typeface="Wingdings" panose="05000000000000000000" pitchFamily="2" charset="2"/>
              </a:rPr>
              <a:t>[2]</a:t>
            </a:r>
          </a:p>
          <a:p>
            <a:r>
              <a:rPr lang="en-CA" sz="3200" i="1" dirty="0" err="1">
                <a:sym typeface="Wingdings" panose="05000000000000000000" pitchFamily="2" charset="2"/>
              </a:rPr>
              <a:t>mapData</a:t>
            </a:r>
            <a:r>
              <a:rPr lang="en-CA" sz="3200" i="1" dirty="0">
                <a:sym typeface="Wingdings" panose="05000000000000000000" pitchFamily="2" charset="2"/>
              </a:rPr>
              <a:t>[1]  isn’t there</a:t>
            </a:r>
          </a:p>
          <a:p>
            <a:endParaRPr lang="en-CA" sz="32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C5586A-4030-49EC-EA31-5A8CBDA31027}"/>
              </a:ext>
            </a:extLst>
          </p:cNvPr>
          <p:cNvGraphicFramePr>
            <a:graphicFrameLocks noGrp="1"/>
          </p:cNvGraphicFramePr>
          <p:nvPr/>
        </p:nvGraphicFramePr>
        <p:xfrm>
          <a:off x="9466941" y="859743"/>
          <a:ext cx="2267858" cy="430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4054166495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1917569488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0607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31767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5500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6549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6152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0014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403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7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F2874F-857E-2638-9382-E7259C6CAB15}"/>
              </a:ext>
            </a:extLst>
          </p:cNvPr>
          <p:cNvGraphicFramePr>
            <a:graphicFrameLocks noGrp="1"/>
          </p:cNvGraphicFramePr>
          <p:nvPr/>
        </p:nvGraphicFramePr>
        <p:xfrm>
          <a:off x="6562271" y="852033"/>
          <a:ext cx="2267858" cy="430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4054166495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1917569488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0607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31767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55000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6549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61523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0014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4039"/>
                  </a:ext>
                </a:extLst>
              </a:tr>
              <a:tr h="53776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7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66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9E447-1967-EE28-90AD-3463B07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46" b="32823"/>
          <a:stretch/>
        </p:blipFill>
        <p:spPr>
          <a:xfrm>
            <a:off x="0" y="4746171"/>
            <a:ext cx="12192000" cy="1807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98EFA-F06D-024A-D388-F207031D915F}"/>
              </a:ext>
            </a:extLst>
          </p:cNvPr>
          <p:cNvSpPr/>
          <p:nvPr/>
        </p:nvSpPr>
        <p:spPr>
          <a:xfrm>
            <a:off x="755122" y="474120"/>
            <a:ext cx="2841170" cy="2841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1000.0 units wide</a:t>
            </a:r>
          </a:p>
          <a:p>
            <a:pPr algn="ctr"/>
            <a:r>
              <a:rPr lang="en-CA" dirty="0"/>
              <a:t>0.0 to &lt; 1000.0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4835-F1E0-1F86-8E24-7E5E7F7732D6}"/>
              </a:ext>
            </a:extLst>
          </p:cNvPr>
          <p:cNvSpPr txBox="1"/>
          <p:nvPr/>
        </p:nvSpPr>
        <p:spPr>
          <a:xfrm>
            <a:off x="1003748" y="3542711"/>
            <a:ext cx="954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If ( x </a:t>
            </a:r>
            <a:r>
              <a:rPr lang="en-CA" sz="3200" b="1" dirty="0">
                <a:sym typeface="Wingdings" panose="05000000000000000000" pitchFamily="2" charset="2"/>
              </a:rPr>
              <a:t>&gt;=</a:t>
            </a:r>
            <a:r>
              <a:rPr lang="en-CA" sz="3200" dirty="0">
                <a:sym typeface="Wingdings" panose="05000000000000000000" pitchFamily="2" charset="2"/>
              </a:rPr>
              <a:t> 0.0 &amp;&amp; x &lt; 1000.0f) then it’s inside the AABB</a:t>
            </a:r>
            <a:endParaRPr lang="en-CA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E673E6-59A4-A698-60F7-E7BDC7814D33}"/>
              </a:ext>
            </a:extLst>
          </p:cNvPr>
          <p:cNvSpPr/>
          <p:nvPr/>
        </p:nvSpPr>
        <p:spPr>
          <a:xfrm>
            <a:off x="3596292" y="474120"/>
            <a:ext cx="2841170" cy="2841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1000.0 units wide</a:t>
            </a:r>
          </a:p>
          <a:p>
            <a:pPr algn="ctr"/>
            <a:r>
              <a:rPr lang="en-CA" dirty="0"/>
              <a:t>1000.0 to &lt;2000.0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F71C-B7A4-6627-7227-A6514AAB76EC}"/>
              </a:ext>
            </a:extLst>
          </p:cNvPr>
          <p:cNvSpPr txBox="1"/>
          <p:nvPr/>
        </p:nvSpPr>
        <p:spPr>
          <a:xfrm>
            <a:off x="755122" y="29459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0,0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29714-872C-3DF0-D71B-0B90E1EA289E}"/>
              </a:ext>
            </a:extLst>
          </p:cNvPr>
          <p:cNvSpPr txBox="1"/>
          <p:nvPr/>
        </p:nvSpPr>
        <p:spPr>
          <a:xfrm>
            <a:off x="3596292" y="29459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1000,0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1198C-004E-9DB5-85A1-00FE90414FA9}"/>
              </a:ext>
            </a:extLst>
          </p:cNvPr>
          <p:cNvSpPr/>
          <p:nvPr/>
        </p:nvSpPr>
        <p:spPr>
          <a:xfrm>
            <a:off x="6437462" y="474120"/>
            <a:ext cx="2841170" cy="2841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1000.0 units wide</a:t>
            </a:r>
          </a:p>
          <a:p>
            <a:pPr algn="ctr"/>
            <a:r>
              <a:rPr lang="en-CA" dirty="0"/>
              <a:t>2000.0 to &lt; 3000.0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2DD8A-7C45-36F5-93E3-4196C01494C6}"/>
              </a:ext>
            </a:extLst>
          </p:cNvPr>
          <p:cNvSpPr txBox="1"/>
          <p:nvPr/>
        </p:nvSpPr>
        <p:spPr>
          <a:xfrm>
            <a:off x="6437462" y="292545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2000,0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0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Determining if objects are even close to colliding.</a:t>
            </a:r>
          </a:p>
          <a:p>
            <a:r>
              <a:rPr lang="en-CA" dirty="0"/>
              <a:t>If they are “far away” or “too far away” that they are never colliding, then just don’t do the narrow </a:t>
            </a:r>
          </a:p>
          <a:p>
            <a:r>
              <a:rPr lang="en-CA" dirty="0"/>
              <a:t>Only do Narrow on things that are “close” </a:t>
            </a:r>
          </a:p>
        </p:txBody>
      </p:sp>
    </p:spTree>
    <p:extLst>
      <p:ext uri="{BB962C8B-B14F-4D97-AF65-F5344CB8AC3E}">
        <p14:creationId xmlns:p14="http://schemas.microsoft.com/office/powerpoint/2010/main" val="924205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892FF09-163B-604D-502E-CB2B2D1145D0}"/>
              </a:ext>
            </a:extLst>
          </p:cNvPr>
          <p:cNvGrpSpPr/>
          <p:nvPr/>
        </p:nvGrpSpPr>
        <p:grpSpPr>
          <a:xfrm>
            <a:off x="318534" y="453611"/>
            <a:ext cx="10876579" cy="5457196"/>
            <a:chOff x="318534" y="453611"/>
            <a:chExt cx="10876579" cy="54571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98EFA-F06D-024A-D388-F207031D915F}"/>
                </a:ext>
              </a:extLst>
            </p:cNvPr>
            <p:cNvSpPr/>
            <p:nvPr/>
          </p:nvSpPr>
          <p:spPr>
            <a:xfrm>
              <a:off x="341465" y="453613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C6A904-B7ED-904D-1AB0-8F4CA664B5FB}"/>
                </a:ext>
              </a:extLst>
            </p:cNvPr>
            <p:cNvSpPr/>
            <p:nvPr/>
          </p:nvSpPr>
          <p:spPr>
            <a:xfrm>
              <a:off x="1698171" y="453612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015EF6-2CCE-1C8F-B99F-C7F9CF644BCE}"/>
                </a:ext>
              </a:extLst>
            </p:cNvPr>
            <p:cNvSpPr/>
            <p:nvPr/>
          </p:nvSpPr>
          <p:spPr>
            <a:xfrm>
              <a:off x="3054877" y="453612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7B0BFE-585E-E302-C6A5-5C79DF11C935}"/>
                </a:ext>
              </a:extLst>
            </p:cNvPr>
            <p:cNvSpPr/>
            <p:nvPr/>
          </p:nvSpPr>
          <p:spPr>
            <a:xfrm>
              <a:off x="4411583" y="453611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2F346-8F38-C559-94E2-EA93B04A36EA}"/>
                </a:ext>
              </a:extLst>
            </p:cNvPr>
            <p:cNvSpPr/>
            <p:nvPr/>
          </p:nvSpPr>
          <p:spPr>
            <a:xfrm>
              <a:off x="5768289" y="453613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61A8C3-58EB-38B1-91D6-3372FB086589}"/>
                </a:ext>
              </a:extLst>
            </p:cNvPr>
            <p:cNvSpPr/>
            <p:nvPr/>
          </p:nvSpPr>
          <p:spPr>
            <a:xfrm>
              <a:off x="7124995" y="453612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64B27F-83A0-D034-57A6-E1951F05C28E}"/>
                </a:ext>
              </a:extLst>
            </p:cNvPr>
            <p:cNvSpPr/>
            <p:nvPr/>
          </p:nvSpPr>
          <p:spPr>
            <a:xfrm>
              <a:off x="8481701" y="453612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413DC6-FBEC-12B9-80AC-E2FBC653362F}"/>
                </a:ext>
              </a:extLst>
            </p:cNvPr>
            <p:cNvSpPr/>
            <p:nvPr/>
          </p:nvSpPr>
          <p:spPr>
            <a:xfrm>
              <a:off x="9838407" y="453611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1FE475-5540-9094-3882-2577E39AA57E}"/>
                </a:ext>
              </a:extLst>
            </p:cNvPr>
            <p:cNvSpPr/>
            <p:nvPr/>
          </p:nvSpPr>
          <p:spPr>
            <a:xfrm>
              <a:off x="341465" y="1817912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B9B264-55CB-2E97-4796-B181DD40181B}"/>
                </a:ext>
              </a:extLst>
            </p:cNvPr>
            <p:cNvSpPr/>
            <p:nvPr/>
          </p:nvSpPr>
          <p:spPr>
            <a:xfrm>
              <a:off x="1698171" y="1817911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C61739-95EB-DBE4-7B18-7A1285722AD1}"/>
                </a:ext>
              </a:extLst>
            </p:cNvPr>
            <p:cNvSpPr/>
            <p:nvPr/>
          </p:nvSpPr>
          <p:spPr>
            <a:xfrm>
              <a:off x="3054877" y="1817911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5ACFDA-08CF-52E7-4904-513BD121D7C3}"/>
                </a:ext>
              </a:extLst>
            </p:cNvPr>
            <p:cNvSpPr/>
            <p:nvPr/>
          </p:nvSpPr>
          <p:spPr>
            <a:xfrm>
              <a:off x="4411583" y="1817910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DA461D-F183-CC28-B4ED-0C6C1B297CE6}"/>
                </a:ext>
              </a:extLst>
            </p:cNvPr>
            <p:cNvSpPr/>
            <p:nvPr/>
          </p:nvSpPr>
          <p:spPr>
            <a:xfrm>
              <a:off x="5768289" y="1817912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947B91-F17B-48BB-B88B-2C30B9713CA8}"/>
                </a:ext>
              </a:extLst>
            </p:cNvPr>
            <p:cNvSpPr/>
            <p:nvPr/>
          </p:nvSpPr>
          <p:spPr>
            <a:xfrm>
              <a:off x="7124995" y="1817911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EB9C3E-1D63-4716-2C74-1F762E906D39}"/>
                </a:ext>
              </a:extLst>
            </p:cNvPr>
            <p:cNvSpPr/>
            <p:nvPr/>
          </p:nvSpPr>
          <p:spPr>
            <a:xfrm>
              <a:off x="8481701" y="1817911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E1CAEF-9E28-DFB8-1EC3-FFE7152F591D}"/>
                </a:ext>
              </a:extLst>
            </p:cNvPr>
            <p:cNvSpPr/>
            <p:nvPr/>
          </p:nvSpPr>
          <p:spPr>
            <a:xfrm>
              <a:off x="9838407" y="1817910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0BB486-E0D6-85CE-11B6-50643B5123E8}"/>
                </a:ext>
              </a:extLst>
            </p:cNvPr>
            <p:cNvSpPr/>
            <p:nvPr/>
          </p:nvSpPr>
          <p:spPr>
            <a:xfrm>
              <a:off x="318534" y="3182207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A01CA0-6256-DEE4-6E90-8454A051326F}"/>
                </a:ext>
              </a:extLst>
            </p:cNvPr>
            <p:cNvSpPr/>
            <p:nvPr/>
          </p:nvSpPr>
          <p:spPr>
            <a:xfrm>
              <a:off x="1675240" y="3182206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6D612C-C8AD-DC53-09FF-C2279EAD7033}"/>
                </a:ext>
              </a:extLst>
            </p:cNvPr>
            <p:cNvSpPr/>
            <p:nvPr/>
          </p:nvSpPr>
          <p:spPr>
            <a:xfrm>
              <a:off x="3031946" y="3182206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F2203E-CC4E-F5C4-7BE2-986BCBF49DD9}"/>
                </a:ext>
              </a:extLst>
            </p:cNvPr>
            <p:cNvSpPr/>
            <p:nvPr/>
          </p:nvSpPr>
          <p:spPr>
            <a:xfrm>
              <a:off x="4388652" y="3182205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559A98-0D0F-8427-1C34-BE566C953718}"/>
                </a:ext>
              </a:extLst>
            </p:cNvPr>
            <p:cNvSpPr/>
            <p:nvPr/>
          </p:nvSpPr>
          <p:spPr>
            <a:xfrm>
              <a:off x="5745358" y="3182207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E71C26-CDAB-DAF6-CE38-A199869BDA25}"/>
                </a:ext>
              </a:extLst>
            </p:cNvPr>
            <p:cNvSpPr/>
            <p:nvPr/>
          </p:nvSpPr>
          <p:spPr>
            <a:xfrm>
              <a:off x="7102064" y="3182206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8AE430-517C-CCF3-369D-1CF9A7C11E7B}"/>
                </a:ext>
              </a:extLst>
            </p:cNvPr>
            <p:cNvSpPr/>
            <p:nvPr/>
          </p:nvSpPr>
          <p:spPr>
            <a:xfrm>
              <a:off x="8458770" y="3182206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72A80D-72BC-6312-DE58-380C0F9A12A3}"/>
                </a:ext>
              </a:extLst>
            </p:cNvPr>
            <p:cNvSpPr/>
            <p:nvPr/>
          </p:nvSpPr>
          <p:spPr>
            <a:xfrm>
              <a:off x="9815476" y="3182205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DE7EFF-6362-A0FC-60E9-22BD013F488E}"/>
                </a:ext>
              </a:extLst>
            </p:cNvPr>
            <p:cNvSpPr/>
            <p:nvPr/>
          </p:nvSpPr>
          <p:spPr>
            <a:xfrm>
              <a:off x="318534" y="4546506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4E4C13-7146-3B25-487B-3F0871F77C96}"/>
                </a:ext>
              </a:extLst>
            </p:cNvPr>
            <p:cNvSpPr/>
            <p:nvPr/>
          </p:nvSpPr>
          <p:spPr>
            <a:xfrm>
              <a:off x="1675240" y="4546505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B4EDD2-D444-F5A6-5FC0-608815D9A4EA}"/>
                </a:ext>
              </a:extLst>
            </p:cNvPr>
            <p:cNvSpPr/>
            <p:nvPr/>
          </p:nvSpPr>
          <p:spPr>
            <a:xfrm>
              <a:off x="3031946" y="4546505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17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E421FC-702D-1D65-335A-E7F64FBAFF8B}"/>
                </a:ext>
              </a:extLst>
            </p:cNvPr>
            <p:cNvSpPr/>
            <p:nvPr/>
          </p:nvSpPr>
          <p:spPr>
            <a:xfrm>
              <a:off x="4388652" y="4546504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B6F8EE-0649-E42F-3109-54F548C98515}"/>
                </a:ext>
              </a:extLst>
            </p:cNvPr>
            <p:cNvSpPr/>
            <p:nvPr/>
          </p:nvSpPr>
          <p:spPr>
            <a:xfrm>
              <a:off x="5745358" y="4546506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0ADF06-BA24-1CCF-7A9D-46FF18B70ED5}"/>
                </a:ext>
              </a:extLst>
            </p:cNvPr>
            <p:cNvSpPr/>
            <p:nvPr/>
          </p:nvSpPr>
          <p:spPr>
            <a:xfrm>
              <a:off x="7102064" y="4546505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6A3BE13-74C1-093C-D00D-EC936109265F}"/>
                </a:ext>
              </a:extLst>
            </p:cNvPr>
            <p:cNvSpPr/>
            <p:nvPr/>
          </p:nvSpPr>
          <p:spPr>
            <a:xfrm>
              <a:off x="8458770" y="4546505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1423CF-C181-F746-1BA7-ABF03A8A113A}"/>
                </a:ext>
              </a:extLst>
            </p:cNvPr>
            <p:cNvSpPr/>
            <p:nvPr/>
          </p:nvSpPr>
          <p:spPr>
            <a:xfrm>
              <a:off x="9815476" y="4546504"/>
              <a:ext cx="1356706" cy="1364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AD97A48-EEB0-1FB1-AEEB-E32AF90147B6}"/>
              </a:ext>
            </a:extLst>
          </p:cNvPr>
          <p:cNvSpPr/>
          <p:nvPr/>
        </p:nvSpPr>
        <p:spPr>
          <a:xfrm rot="20132433">
            <a:off x="2642530" y="565506"/>
            <a:ext cx="5564529" cy="4103065"/>
          </a:xfrm>
          <a:prstGeom prst="triangle">
            <a:avLst/>
          </a:prstGeom>
          <a:solidFill>
            <a:schemeClr val="accent5">
              <a:alpha val="58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Triangle: 17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88374A-068D-198A-B6D5-DD55E5A93C09}"/>
              </a:ext>
            </a:extLst>
          </p:cNvPr>
          <p:cNvSpPr/>
          <p:nvPr/>
        </p:nvSpPr>
        <p:spPr>
          <a:xfrm>
            <a:off x="4411583" y="534749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25EB4F-EBDA-3E82-BA8E-5BA321E12344}"/>
              </a:ext>
            </a:extLst>
          </p:cNvPr>
          <p:cNvSpPr/>
          <p:nvPr/>
        </p:nvSpPr>
        <p:spPr>
          <a:xfrm>
            <a:off x="8731488" y="3235783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4DD216-B00B-043B-0282-AD20CFE08490}"/>
              </a:ext>
            </a:extLst>
          </p:cNvPr>
          <p:cNvSpPr/>
          <p:nvPr/>
        </p:nvSpPr>
        <p:spPr>
          <a:xfrm>
            <a:off x="3500759" y="5372718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830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7EA54E-99BA-126D-523C-CB95A56A835A}"/>
              </a:ext>
            </a:extLst>
          </p:cNvPr>
          <p:cNvGrpSpPr/>
          <p:nvPr/>
        </p:nvGrpSpPr>
        <p:grpSpPr>
          <a:xfrm>
            <a:off x="234610" y="700402"/>
            <a:ext cx="7195877" cy="5457196"/>
            <a:chOff x="2642530" y="453611"/>
            <a:chExt cx="7195877" cy="54571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92FF09-163B-604D-502E-CB2B2D1145D0}"/>
                </a:ext>
              </a:extLst>
            </p:cNvPr>
            <p:cNvGrpSpPr/>
            <p:nvPr/>
          </p:nvGrpSpPr>
          <p:grpSpPr>
            <a:xfrm>
              <a:off x="3031946" y="453611"/>
              <a:ext cx="6806461" cy="5457196"/>
              <a:chOff x="3031946" y="453611"/>
              <a:chExt cx="6806461" cy="54571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015EF6-2CCE-1C8F-B99F-C7F9CF644BCE}"/>
                  </a:ext>
                </a:extLst>
              </p:cNvPr>
              <p:cNvSpPr/>
              <p:nvPr/>
            </p:nvSpPr>
            <p:spPr>
              <a:xfrm>
                <a:off x="3054877" y="453612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7B0BFE-585E-E302-C6A5-5C79DF11C935}"/>
                  </a:ext>
                </a:extLst>
              </p:cNvPr>
              <p:cNvSpPr/>
              <p:nvPr/>
            </p:nvSpPr>
            <p:spPr>
              <a:xfrm>
                <a:off x="4411583" y="453611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42F346-8F38-C559-94E2-EA93B04A36EA}"/>
                  </a:ext>
                </a:extLst>
              </p:cNvPr>
              <p:cNvSpPr/>
              <p:nvPr/>
            </p:nvSpPr>
            <p:spPr>
              <a:xfrm>
                <a:off x="5768289" y="453613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61A8C3-58EB-38B1-91D6-3372FB086589}"/>
                  </a:ext>
                </a:extLst>
              </p:cNvPr>
              <p:cNvSpPr/>
              <p:nvPr/>
            </p:nvSpPr>
            <p:spPr>
              <a:xfrm>
                <a:off x="7124995" y="453612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64B27F-83A0-D034-57A6-E1951F05C28E}"/>
                  </a:ext>
                </a:extLst>
              </p:cNvPr>
              <p:cNvSpPr/>
              <p:nvPr/>
            </p:nvSpPr>
            <p:spPr>
              <a:xfrm>
                <a:off x="8481701" y="453612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6C61739-95EB-DBE4-7B18-7A1285722AD1}"/>
                  </a:ext>
                </a:extLst>
              </p:cNvPr>
              <p:cNvSpPr/>
              <p:nvPr/>
            </p:nvSpPr>
            <p:spPr>
              <a:xfrm>
                <a:off x="3054877" y="1817911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5ACFDA-08CF-52E7-4904-513BD121D7C3}"/>
                  </a:ext>
                </a:extLst>
              </p:cNvPr>
              <p:cNvSpPr/>
              <p:nvPr/>
            </p:nvSpPr>
            <p:spPr>
              <a:xfrm>
                <a:off x="4411583" y="1817910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7DA461D-F183-CC28-B4ED-0C6C1B297CE6}"/>
                  </a:ext>
                </a:extLst>
              </p:cNvPr>
              <p:cNvSpPr/>
              <p:nvPr/>
            </p:nvSpPr>
            <p:spPr>
              <a:xfrm>
                <a:off x="5768289" y="1817912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3947B91-F17B-48BB-B88B-2C30B9713CA8}"/>
                  </a:ext>
                </a:extLst>
              </p:cNvPr>
              <p:cNvSpPr/>
              <p:nvPr/>
            </p:nvSpPr>
            <p:spPr>
              <a:xfrm>
                <a:off x="7124995" y="1817911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EB9C3E-1D63-4716-2C74-1F762E906D39}"/>
                  </a:ext>
                </a:extLst>
              </p:cNvPr>
              <p:cNvSpPr/>
              <p:nvPr/>
            </p:nvSpPr>
            <p:spPr>
              <a:xfrm>
                <a:off x="8481701" y="1817911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6D612C-C8AD-DC53-09FF-C2279EAD7033}"/>
                  </a:ext>
                </a:extLst>
              </p:cNvPr>
              <p:cNvSpPr/>
              <p:nvPr/>
            </p:nvSpPr>
            <p:spPr>
              <a:xfrm>
                <a:off x="3031946" y="3182206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F2203E-CC4E-F5C4-7BE2-986BCBF49DD9}"/>
                  </a:ext>
                </a:extLst>
              </p:cNvPr>
              <p:cNvSpPr/>
              <p:nvPr/>
            </p:nvSpPr>
            <p:spPr>
              <a:xfrm>
                <a:off x="4388652" y="3182205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559A98-0D0F-8427-1C34-BE566C953718}"/>
                  </a:ext>
                </a:extLst>
              </p:cNvPr>
              <p:cNvSpPr/>
              <p:nvPr/>
            </p:nvSpPr>
            <p:spPr>
              <a:xfrm>
                <a:off x="5745358" y="3182207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E71C26-CDAB-DAF6-CE38-A199869BDA25}"/>
                  </a:ext>
                </a:extLst>
              </p:cNvPr>
              <p:cNvSpPr/>
              <p:nvPr/>
            </p:nvSpPr>
            <p:spPr>
              <a:xfrm>
                <a:off x="7102064" y="3182206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8AE430-517C-CCF3-369D-1CF9A7C11E7B}"/>
                  </a:ext>
                </a:extLst>
              </p:cNvPr>
              <p:cNvSpPr/>
              <p:nvPr/>
            </p:nvSpPr>
            <p:spPr>
              <a:xfrm>
                <a:off x="8458770" y="3182206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EB4EDD2-D444-F5A6-5FC0-608815D9A4EA}"/>
                  </a:ext>
                </a:extLst>
              </p:cNvPr>
              <p:cNvSpPr/>
              <p:nvPr/>
            </p:nvSpPr>
            <p:spPr>
              <a:xfrm>
                <a:off x="3031946" y="4546505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17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E421FC-702D-1D65-335A-E7F64FBAFF8B}"/>
                  </a:ext>
                </a:extLst>
              </p:cNvPr>
              <p:cNvSpPr/>
              <p:nvPr/>
            </p:nvSpPr>
            <p:spPr>
              <a:xfrm>
                <a:off x="4388652" y="4546504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AB6F8EE-0649-E42F-3109-54F548C98515}"/>
                  </a:ext>
                </a:extLst>
              </p:cNvPr>
              <p:cNvSpPr/>
              <p:nvPr/>
            </p:nvSpPr>
            <p:spPr>
              <a:xfrm>
                <a:off x="5745358" y="4546506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C0ADF06-BA24-1CCF-7A9D-46FF18B70ED5}"/>
                  </a:ext>
                </a:extLst>
              </p:cNvPr>
              <p:cNvSpPr/>
              <p:nvPr/>
            </p:nvSpPr>
            <p:spPr>
              <a:xfrm>
                <a:off x="7102064" y="4546505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A3BE13-74C1-093C-D00D-EC936109265F}"/>
                  </a:ext>
                </a:extLst>
              </p:cNvPr>
              <p:cNvSpPr/>
              <p:nvPr/>
            </p:nvSpPr>
            <p:spPr>
              <a:xfrm>
                <a:off x="8458770" y="4546505"/>
                <a:ext cx="1356706" cy="13643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AD97A48-EEB0-1FB1-AEEB-E32AF90147B6}"/>
                </a:ext>
              </a:extLst>
            </p:cNvPr>
            <p:cNvSpPr/>
            <p:nvPr/>
          </p:nvSpPr>
          <p:spPr>
            <a:xfrm rot="20132433">
              <a:off x="2642530" y="565506"/>
              <a:ext cx="5564529" cy="4103065"/>
            </a:xfrm>
            <a:prstGeom prst="triangle">
              <a:avLst/>
            </a:prstGeom>
            <a:solidFill>
              <a:schemeClr val="accent5">
                <a:alpha val="58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Triangle: 17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F88374A-068D-198A-B6D5-DD55E5A93C09}"/>
                </a:ext>
              </a:extLst>
            </p:cNvPr>
            <p:cNvSpPr/>
            <p:nvPr/>
          </p:nvSpPr>
          <p:spPr>
            <a:xfrm>
              <a:off x="4411583" y="534749"/>
              <a:ext cx="386433" cy="3864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25EB4F-EBDA-3E82-BA8E-5BA321E12344}"/>
                </a:ext>
              </a:extLst>
            </p:cNvPr>
            <p:cNvSpPr/>
            <p:nvPr/>
          </p:nvSpPr>
          <p:spPr>
            <a:xfrm>
              <a:off x="8731488" y="3235783"/>
              <a:ext cx="386433" cy="3864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4DD216-B00B-043B-0282-AD20CFE08490}"/>
                </a:ext>
              </a:extLst>
            </p:cNvPr>
            <p:cNvSpPr/>
            <p:nvPr/>
          </p:nvSpPr>
          <p:spPr>
            <a:xfrm>
              <a:off x="3500759" y="5372718"/>
              <a:ext cx="386433" cy="38643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F40C73-658E-0906-319C-1A896E6617CC}"/>
              </a:ext>
            </a:extLst>
          </p:cNvPr>
          <p:cNvSpPr txBox="1"/>
          <p:nvPr/>
        </p:nvSpPr>
        <p:spPr>
          <a:xfrm>
            <a:off x="7955281" y="474341"/>
            <a:ext cx="36126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issue is the triangle is WAY larger than the AABB, so it’s only registering that the triangle is in the AABBs where the vertices are.</a:t>
            </a:r>
          </a:p>
          <a:p>
            <a:endParaRPr lang="en-CA" dirty="0"/>
          </a:p>
          <a:p>
            <a:r>
              <a:rPr lang="en-CA" dirty="0"/>
              <a:t>OR, any one side of the triangle is larger than the side of the AABB.</a:t>
            </a:r>
          </a:p>
          <a:p>
            <a:endParaRPr lang="en-CA" dirty="0"/>
          </a:p>
          <a:p>
            <a:r>
              <a:rPr lang="en-CA" dirty="0"/>
              <a:t>We could:</a:t>
            </a:r>
          </a:p>
          <a:p>
            <a:pPr marL="342900" indent="-342900">
              <a:buAutoNum type="alphaLcParenR"/>
            </a:pPr>
            <a:r>
              <a:rPr lang="en-CA" dirty="0"/>
              <a:t>Tesselate the entire model, making the triangles small enough to register with the ABBB, but that means we draw more triangles</a:t>
            </a:r>
          </a:p>
          <a:p>
            <a:pPr marL="342900" indent="-342900">
              <a:buAutoNum type="alphaLcParenR"/>
            </a:pPr>
            <a:r>
              <a:rPr lang="en-CA" dirty="0"/>
              <a:t>Pre-process this where we do this tessellation off-line and store that information when we load the model</a:t>
            </a:r>
          </a:p>
          <a:p>
            <a:pPr marL="342900" indent="-342900">
              <a:buAutoNum type="alphaLcParenR"/>
            </a:pPr>
            <a:r>
              <a:rPr lang="en-CA" dirty="0"/>
              <a:t>We only tessellate temporarily while we are doing the AABB look up.</a:t>
            </a:r>
          </a:p>
        </p:txBody>
      </p:sp>
    </p:spTree>
    <p:extLst>
      <p:ext uri="{BB962C8B-B14F-4D97-AF65-F5344CB8AC3E}">
        <p14:creationId xmlns:p14="http://schemas.microsoft.com/office/powerpoint/2010/main" val="643285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AD97A48-EEB0-1FB1-AEEB-E32AF90147B6}"/>
              </a:ext>
            </a:extLst>
          </p:cNvPr>
          <p:cNvSpPr/>
          <p:nvPr/>
        </p:nvSpPr>
        <p:spPr>
          <a:xfrm rot="20132433">
            <a:off x="97905" y="575666"/>
            <a:ext cx="5564529" cy="4103065"/>
          </a:xfrm>
          <a:prstGeom prst="triangle">
            <a:avLst/>
          </a:prstGeom>
          <a:solidFill>
            <a:schemeClr val="accent5">
              <a:alpha val="58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88374A-068D-198A-B6D5-DD55E5A93C09}"/>
              </a:ext>
            </a:extLst>
          </p:cNvPr>
          <p:cNvSpPr/>
          <p:nvPr/>
        </p:nvSpPr>
        <p:spPr>
          <a:xfrm>
            <a:off x="1866958" y="544909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25EB4F-EBDA-3E82-BA8E-5BA321E12344}"/>
              </a:ext>
            </a:extLst>
          </p:cNvPr>
          <p:cNvSpPr/>
          <p:nvPr/>
        </p:nvSpPr>
        <p:spPr>
          <a:xfrm>
            <a:off x="6096000" y="3144343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4DD216-B00B-043B-0282-AD20CFE08490}"/>
              </a:ext>
            </a:extLst>
          </p:cNvPr>
          <p:cNvSpPr/>
          <p:nvPr/>
        </p:nvSpPr>
        <p:spPr>
          <a:xfrm>
            <a:off x="956134" y="5382878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506AE5-FF19-B9D6-5B01-3C7CAE8AC981}"/>
              </a:ext>
            </a:extLst>
          </p:cNvPr>
          <p:cNvSpPr/>
          <p:nvPr/>
        </p:nvSpPr>
        <p:spPr>
          <a:xfrm>
            <a:off x="2956560" y="3042567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43AD37-573A-1109-5047-97EEE15162EE}"/>
              </a:ext>
            </a:extLst>
          </p:cNvPr>
          <p:cNvCxnSpPr>
            <a:endCxn id="3" idx="1"/>
          </p:cNvCxnSpPr>
          <p:nvPr/>
        </p:nvCxnSpPr>
        <p:spPr>
          <a:xfrm>
            <a:off x="2021840" y="812800"/>
            <a:ext cx="991312" cy="228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34D0D2-BD4E-3CD7-6477-3C856327FBC2}"/>
              </a:ext>
            </a:extLst>
          </p:cNvPr>
          <p:cNvCxnSpPr>
            <a:endCxn id="3" idx="6"/>
          </p:cNvCxnSpPr>
          <p:nvPr/>
        </p:nvCxnSpPr>
        <p:spPr>
          <a:xfrm flipH="1" flipV="1">
            <a:off x="3342993" y="3235784"/>
            <a:ext cx="2753007" cy="131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1BF67D-7A31-48D7-A73A-D24D9DC68DA7}"/>
              </a:ext>
            </a:extLst>
          </p:cNvPr>
          <p:cNvCxnSpPr>
            <a:cxnSpLocks/>
            <a:stCxn id="45" idx="6"/>
            <a:endCxn id="3" idx="3"/>
          </p:cNvCxnSpPr>
          <p:nvPr/>
        </p:nvCxnSpPr>
        <p:spPr>
          <a:xfrm flipV="1">
            <a:off x="1342567" y="3372408"/>
            <a:ext cx="1670585" cy="220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FC93B0-5C61-240E-0B54-C44BAEA1A867}"/>
              </a:ext>
            </a:extLst>
          </p:cNvPr>
          <p:cNvSpPr txBox="1"/>
          <p:nvPr/>
        </p:nvSpPr>
        <p:spPr>
          <a:xfrm>
            <a:off x="7142480" y="660400"/>
            <a:ext cx="4389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Centre (“C”) is the average of all three vertices, or:</a:t>
            </a:r>
          </a:p>
          <a:p>
            <a:r>
              <a:rPr lang="en-CA" dirty="0"/>
              <a:t>(V0 + V1 + V2 ) / 3.0f</a:t>
            </a:r>
          </a:p>
          <a:p>
            <a:endParaRPr lang="en-CA" dirty="0"/>
          </a:p>
          <a:p>
            <a:r>
              <a:rPr lang="en-CA" dirty="0"/>
              <a:t>T0: V0, V1, C</a:t>
            </a:r>
          </a:p>
          <a:p>
            <a:r>
              <a:rPr lang="en-CA" dirty="0"/>
              <a:t>T1: V1, V2, C</a:t>
            </a:r>
          </a:p>
          <a:p>
            <a:r>
              <a:rPr lang="en-CA" dirty="0"/>
              <a:t>T2: V2, V0, C</a:t>
            </a:r>
          </a:p>
          <a:p>
            <a:endParaRPr lang="en-CA" dirty="0"/>
          </a:p>
          <a:p>
            <a:r>
              <a:rPr lang="en-CA" dirty="0"/>
              <a:t>We want to be sure that the winding is the same (generally a good idea)</a:t>
            </a:r>
          </a:p>
          <a:p>
            <a:endParaRPr lang="en-CA" dirty="0"/>
          </a:p>
          <a:p>
            <a:r>
              <a:rPr lang="en-CA" dirty="0"/>
              <a:t>Note that the normal of the new triangles is the same as the original because triangles are always flat. </a:t>
            </a:r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8D668E47-DAAF-309A-2D97-1BFB4FF79A87}"/>
              </a:ext>
            </a:extLst>
          </p:cNvPr>
          <p:cNvSpPr/>
          <p:nvPr/>
        </p:nvSpPr>
        <p:spPr>
          <a:xfrm>
            <a:off x="1983719" y="2793999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1" name="Arrow: Curved Left 50">
            <a:extLst>
              <a:ext uri="{FF2B5EF4-FFF2-40B4-BE49-F238E27FC236}">
                <a16:creationId xmlns:a16="http://schemas.microsoft.com/office/drawing/2014/main" id="{AD4A0F0C-5B80-AB3B-B19A-963AE6DC528E}"/>
              </a:ext>
            </a:extLst>
          </p:cNvPr>
          <p:cNvSpPr/>
          <p:nvPr/>
        </p:nvSpPr>
        <p:spPr>
          <a:xfrm>
            <a:off x="3133423" y="2012039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2" name="Arrow: Curved Left 51">
            <a:extLst>
              <a:ext uri="{FF2B5EF4-FFF2-40B4-BE49-F238E27FC236}">
                <a16:creationId xmlns:a16="http://schemas.microsoft.com/office/drawing/2014/main" id="{D0425DB0-88E6-954A-5F35-719F03603420}"/>
              </a:ext>
            </a:extLst>
          </p:cNvPr>
          <p:cNvSpPr/>
          <p:nvPr/>
        </p:nvSpPr>
        <p:spPr>
          <a:xfrm>
            <a:off x="3028745" y="3490951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3" name="&quot;Not Allowed&quot; Symbol 52">
            <a:extLst>
              <a:ext uri="{FF2B5EF4-FFF2-40B4-BE49-F238E27FC236}">
                <a16:creationId xmlns:a16="http://schemas.microsoft.com/office/drawing/2014/main" id="{23063D6B-FDB7-ACF2-1C5B-788E88CF53A5}"/>
              </a:ext>
            </a:extLst>
          </p:cNvPr>
          <p:cNvSpPr/>
          <p:nvPr/>
        </p:nvSpPr>
        <p:spPr>
          <a:xfrm rot="19540275">
            <a:off x="3241040" y="544909"/>
            <a:ext cx="5283200" cy="5031186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Don’t do this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F960E-40A9-216E-25B1-C8D71A3D1577}"/>
              </a:ext>
            </a:extLst>
          </p:cNvPr>
          <p:cNvSpPr txBox="1"/>
          <p:nvPr/>
        </p:nvSpPr>
        <p:spPr>
          <a:xfrm>
            <a:off x="2225821" y="5769311"/>
            <a:ext cx="851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This will keep the long side lengths… 😱 </a:t>
            </a:r>
          </a:p>
        </p:txBody>
      </p:sp>
    </p:spTree>
    <p:extLst>
      <p:ext uri="{BB962C8B-B14F-4D97-AF65-F5344CB8AC3E}">
        <p14:creationId xmlns:p14="http://schemas.microsoft.com/office/powerpoint/2010/main" val="189769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AD97A48-EEB0-1FB1-AEEB-E32AF90147B6}"/>
              </a:ext>
            </a:extLst>
          </p:cNvPr>
          <p:cNvSpPr/>
          <p:nvPr/>
        </p:nvSpPr>
        <p:spPr>
          <a:xfrm rot="20132433">
            <a:off x="97905" y="575666"/>
            <a:ext cx="5564529" cy="4103065"/>
          </a:xfrm>
          <a:prstGeom prst="triangle">
            <a:avLst/>
          </a:prstGeom>
          <a:solidFill>
            <a:schemeClr val="accent5">
              <a:alpha val="58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88374A-068D-198A-B6D5-DD55E5A93C09}"/>
              </a:ext>
            </a:extLst>
          </p:cNvPr>
          <p:cNvSpPr/>
          <p:nvPr/>
        </p:nvSpPr>
        <p:spPr>
          <a:xfrm>
            <a:off x="1866958" y="544909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25EB4F-EBDA-3E82-BA8E-5BA321E12344}"/>
              </a:ext>
            </a:extLst>
          </p:cNvPr>
          <p:cNvSpPr/>
          <p:nvPr/>
        </p:nvSpPr>
        <p:spPr>
          <a:xfrm>
            <a:off x="6096000" y="3144343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4DD216-B00B-043B-0282-AD20CFE08490}"/>
              </a:ext>
            </a:extLst>
          </p:cNvPr>
          <p:cNvSpPr/>
          <p:nvPr/>
        </p:nvSpPr>
        <p:spPr>
          <a:xfrm>
            <a:off x="956134" y="5382878"/>
            <a:ext cx="386433" cy="38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506AE5-FF19-B9D6-5B01-3C7CAE8AC981}"/>
              </a:ext>
            </a:extLst>
          </p:cNvPr>
          <p:cNvSpPr/>
          <p:nvPr/>
        </p:nvSpPr>
        <p:spPr>
          <a:xfrm>
            <a:off x="1451139" y="2951126"/>
            <a:ext cx="386433" cy="386433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43AD37-573A-1109-5047-97EEE15162EE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780980" y="2163367"/>
            <a:ext cx="2246431" cy="84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34D0D2-BD4E-3CD7-6477-3C856327FBC2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700971" y="2219959"/>
            <a:ext cx="463065" cy="2076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1BF67D-7A31-48D7-A73A-D24D9DC68DA7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780980" y="3280967"/>
            <a:ext cx="1636831" cy="1128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FC93B0-5C61-240E-0B54-C44BAEA1A867}"/>
              </a:ext>
            </a:extLst>
          </p:cNvPr>
          <p:cNvSpPr txBox="1"/>
          <p:nvPr/>
        </p:nvSpPr>
        <p:spPr>
          <a:xfrm>
            <a:off x="7172924" y="688968"/>
            <a:ext cx="4389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Pick 3 points along the edges (mid-way)</a:t>
            </a:r>
          </a:p>
          <a:p>
            <a:endParaRPr lang="en-CA" dirty="0"/>
          </a:p>
          <a:p>
            <a:r>
              <a:rPr lang="en-CA" dirty="0"/>
              <a:t>A = (V0 + V1) / 2.0f</a:t>
            </a:r>
          </a:p>
          <a:p>
            <a:r>
              <a:rPr lang="en-CA" dirty="0"/>
              <a:t>B = (V1 + V2) / 2.0f</a:t>
            </a:r>
          </a:p>
          <a:p>
            <a:r>
              <a:rPr lang="en-CA" dirty="0"/>
              <a:t>C = (V2 + V0) / 2.0f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T0: V0, A, C</a:t>
            </a:r>
          </a:p>
          <a:p>
            <a:r>
              <a:rPr lang="en-CA" dirty="0"/>
              <a:t>T1: A, V1, B</a:t>
            </a:r>
          </a:p>
          <a:p>
            <a:r>
              <a:rPr lang="en-CA" dirty="0"/>
              <a:t>T2: B, V2, C</a:t>
            </a:r>
          </a:p>
          <a:p>
            <a:r>
              <a:rPr lang="en-CA" dirty="0"/>
              <a:t>T3: A, B, C</a:t>
            </a:r>
          </a:p>
          <a:p>
            <a:endParaRPr lang="en-CA" dirty="0"/>
          </a:p>
          <a:p>
            <a:r>
              <a:rPr lang="en-CA" dirty="0"/>
              <a:t>We want to be sure that the winding is the same (generally a good idea)</a:t>
            </a:r>
          </a:p>
          <a:p>
            <a:endParaRPr lang="en-CA" dirty="0"/>
          </a:p>
          <a:p>
            <a:r>
              <a:rPr lang="en-CA" dirty="0"/>
              <a:t>Note that the normal of the new triangles is the same as the original because triangles are always flat. </a:t>
            </a:r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8D668E47-DAAF-309A-2D97-1BFB4FF79A87}"/>
              </a:ext>
            </a:extLst>
          </p:cNvPr>
          <p:cNvSpPr/>
          <p:nvPr/>
        </p:nvSpPr>
        <p:spPr>
          <a:xfrm>
            <a:off x="1808546" y="3898882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1" name="Arrow: Curved Left 50">
            <a:extLst>
              <a:ext uri="{FF2B5EF4-FFF2-40B4-BE49-F238E27FC236}">
                <a16:creationId xmlns:a16="http://schemas.microsoft.com/office/drawing/2014/main" id="{AD4A0F0C-5B80-AB3B-B19A-963AE6DC528E}"/>
              </a:ext>
            </a:extLst>
          </p:cNvPr>
          <p:cNvSpPr/>
          <p:nvPr/>
        </p:nvSpPr>
        <p:spPr>
          <a:xfrm>
            <a:off x="2188724" y="1324904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2" name="Arrow: Curved Left 51">
            <a:extLst>
              <a:ext uri="{FF2B5EF4-FFF2-40B4-BE49-F238E27FC236}">
                <a16:creationId xmlns:a16="http://schemas.microsoft.com/office/drawing/2014/main" id="{D0425DB0-88E6-954A-5F35-719F03603420}"/>
              </a:ext>
            </a:extLst>
          </p:cNvPr>
          <p:cNvSpPr/>
          <p:nvPr/>
        </p:nvSpPr>
        <p:spPr>
          <a:xfrm>
            <a:off x="4278293" y="2793999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64D1E7-0EFF-45EF-4B39-D226CE8E92B1}"/>
              </a:ext>
            </a:extLst>
          </p:cNvPr>
          <p:cNvSpPr/>
          <p:nvPr/>
        </p:nvSpPr>
        <p:spPr>
          <a:xfrm>
            <a:off x="3970819" y="1833526"/>
            <a:ext cx="386433" cy="386433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1B1A2A-BB46-247C-1F99-BB0E97DA768F}"/>
              </a:ext>
            </a:extLst>
          </p:cNvPr>
          <p:cNvSpPr/>
          <p:nvPr/>
        </p:nvSpPr>
        <p:spPr>
          <a:xfrm>
            <a:off x="3361219" y="4353206"/>
            <a:ext cx="386433" cy="386433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DFD364D4-538D-AA91-2E71-45F4C9AAB6C8}"/>
              </a:ext>
            </a:extLst>
          </p:cNvPr>
          <p:cNvSpPr/>
          <p:nvPr/>
        </p:nvSpPr>
        <p:spPr>
          <a:xfrm>
            <a:off x="2745444" y="2811762"/>
            <a:ext cx="741680" cy="108712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0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are going to do Spatial subdivision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Slicing the world into regions and deciding what objects are where.</a:t>
            </a:r>
          </a:p>
          <a:p>
            <a:r>
              <a:rPr lang="en-CA" dirty="0"/>
              <a:t>Doom (the original) did BSP (binary space partition)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EFDF0A-76BE-E99D-E432-78C517E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20" y="3429000"/>
            <a:ext cx="7034893" cy="297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0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CEFDF0A-76BE-E99D-E432-78C517E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1" y="1159328"/>
            <a:ext cx="10722856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3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3D oct-tree</a:t>
            </a:r>
          </a:p>
          <a:p>
            <a:r>
              <a:rPr lang="en-CA" dirty="0"/>
              <a:t>In 2D, imagine we are slicing the world into a grid of squares that are all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6767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7C1A12-AE3C-2BD0-7EE7-1A6F62D7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9" y="151100"/>
            <a:ext cx="10462591" cy="65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37EA4BD-0024-EDCA-E283-470D1CED7FCA}"/>
              </a:ext>
            </a:extLst>
          </p:cNvPr>
          <p:cNvSpPr/>
          <p:nvPr/>
        </p:nvSpPr>
        <p:spPr>
          <a:xfrm>
            <a:off x="3143979" y="2231518"/>
            <a:ext cx="468086" cy="361883"/>
          </a:xfrm>
          <a:prstGeom prst="triangle">
            <a:avLst>
              <a:gd name="adj" fmla="val 7093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0B7C2A5-FE05-073E-B75F-C3CDD3ED918B}"/>
              </a:ext>
            </a:extLst>
          </p:cNvPr>
          <p:cNvSpPr/>
          <p:nvPr/>
        </p:nvSpPr>
        <p:spPr>
          <a:xfrm>
            <a:off x="4274960" y="2861113"/>
            <a:ext cx="762454" cy="794012"/>
          </a:xfrm>
          <a:prstGeom prst="triangle">
            <a:avLst>
              <a:gd name="adj" fmla="val 7093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782B5D-6ACD-468C-2D71-D39EDDD34AD1}"/>
              </a:ext>
            </a:extLst>
          </p:cNvPr>
          <p:cNvSpPr/>
          <p:nvPr/>
        </p:nvSpPr>
        <p:spPr>
          <a:xfrm>
            <a:off x="1587347" y="2521512"/>
            <a:ext cx="272596" cy="2725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97D0F9-F6F7-B465-CCD0-4C9001806B57}"/>
              </a:ext>
            </a:extLst>
          </p:cNvPr>
          <p:cNvGrpSpPr/>
          <p:nvPr/>
        </p:nvGrpSpPr>
        <p:grpSpPr>
          <a:xfrm>
            <a:off x="577849" y="0"/>
            <a:ext cx="10224719" cy="6874556"/>
            <a:chOff x="577850" y="0"/>
            <a:chExt cx="8540750" cy="57423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35AFD2-AD65-2D9E-246B-B125DC1443B1}"/>
                </a:ext>
              </a:extLst>
            </p:cNvPr>
            <p:cNvSpPr/>
            <p:nvPr/>
          </p:nvSpPr>
          <p:spPr>
            <a:xfrm>
              <a:off x="577850" y="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87CCB1-D6E8-35EC-597C-B7B21D2C094D}"/>
                </a:ext>
              </a:extLst>
            </p:cNvPr>
            <p:cNvSpPr/>
            <p:nvPr/>
          </p:nvSpPr>
          <p:spPr>
            <a:xfrm>
              <a:off x="2286000" y="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276F45-3FD2-9ED2-D211-798DD0A66AA8}"/>
                </a:ext>
              </a:extLst>
            </p:cNvPr>
            <p:cNvSpPr/>
            <p:nvPr/>
          </p:nvSpPr>
          <p:spPr>
            <a:xfrm>
              <a:off x="577850" y="1415142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8E6F37-2564-54E9-718F-2037CF4D1CD0}"/>
                </a:ext>
              </a:extLst>
            </p:cNvPr>
            <p:cNvSpPr/>
            <p:nvPr/>
          </p:nvSpPr>
          <p:spPr>
            <a:xfrm>
              <a:off x="2286000" y="1415142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079D6D-A97D-A2F2-C0A2-B055042D3EB0}"/>
                </a:ext>
              </a:extLst>
            </p:cNvPr>
            <p:cNvSpPr/>
            <p:nvPr/>
          </p:nvSpPr>
          <p:spPr>
            <a:xfrm>
              <a:off x="577850" y="2852056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CF9986-B049-5E38-34BB-55B5D5D31EDA}"/>
                </a:ext>
              </a:extLst>
            </p:cNvPr>
            <p:cNvSpPr/>
            <p:nvPr/>
          </p:nvSpPr>
          <p:spPr>
            <a:xfrm>
              <a:off x="2286000" y="2852056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46F2BF-2451-55CB-8781-04BB60CB8A78}"/>
                </a:ext>
              </a:extLst>
            </p:cNvPr>
            <p:cNvSpPr/>
            <p:nvPr/>
          </p:nvSpPr>
          <p:spPr>
            <a:xfrm>
              <a:off x="577850" y="428897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18773B-C565-63A8-26C7-D588D73FB77E}"/>
                </a:ext>
              </a:extLst>
            </p:cNvPr>
            <p:cNvSpPr/>
            <p:nvPr/>
          </p:nvSpPr>
          <p:spPr>
            <a:xfrm>
              <a:off x="2286000" y="428897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32B010-D11A-7636-B48E-2CD46C5E842C}"/>
                </a:ext>
              </a:extLst>
            </p:cNvPr>
            <p:cNvSpPr/>
            <p:nvPr/>
          </p:nvSpPr>
          <p:spPr>
            <a:xfrm>
              <a:off x="3994150" y="1646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18372-9701-96DB-C518-5C37DC8C4216}"/>
                </a:ext>
              </a:extLst>
            </p:cNvPr>
            <p:cNvSpPr/>
            <p:nvPr/>
          </p:nvSpPr>
          <p:spPr>
            <a:xfrm>
              <a:off x="5702300" y="1646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120D7C-0AE3-9ACA-307E-304FB362D2A8}"/>
                </a:ext>
              </a:extLst>
            </p:cNvPr>
            <p:cNvSpPr/>
            <p:nvPr/>
          </p:nvSpPr>
          <p:spPr>
            <a:xfrm>
              <a:off x="3994150" y="1431603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1A30BC-2ABF-22E5-1EAF-67D69369E9B3}"/>
                </a:ext>
              </a:extLst>
            </p:cNvPr>
            <p:cNvSpPr/>
            <p:nvPr/>
          </p:nvSpPr>
          <p:spPr>
            <a:xfrm>
              <a:off x="5702300" y="1431603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320B73-30B7-ADBB-1AFF-5069EED36C18}"/>
                </a:ext>
              </a:extLst>
            </p:cNvPr>
            <p:cNvSpPr/>
            <p:nvPr/>
          </p:nvSpPr>
          <p:spPr>
            <a:xfrm>
              <a:off x="3994150" y="2868517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86DF1-5B5D-3573-0F06-201109B9D3BC}"/>
                </a:ext>
              </a:extLst>
            </p:cNvPr>
            <p:cNvSpPr/>
            <p:nvPr/>
          </p:nvSpPr>
          <p:spPr>
            <a:xfrm>
              <a:off x="5702300" y="2868517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C1AA57-FE9F-E43E-27EC-B4939C57C9EB}"/>
                </a:ext>
              </a:extLst>
            </p:cNvPr>
            <p:cNvSpPr/>
            <p:nvPr/>
          </p:nvSpPr>
          <p:spPr>
            <a:xfrm>
              <a:off x="3994150" y="430543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2778B-AEBB-6D78-DFAE-5E084FDF4C23}"/>
                </a:ext>
              </a:extLst>
            </p:cNvPr>
            <p:cNvSpPr/>
            <p:nvPr/>
          </p:nvSpPr>
          <p:spPr>
            <a:xfrm>
              <a:off x="5702300" y="430543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34EC3A-8B86-B535-92CC-52B193FCE9C6}"/>
                </a:ext>
              </a:extLst>
            </p:cNvPr>
            <p:cNvSpPr/>
            <p:nvPr/>
          </p:nvSpPr>
          <p:spPr>
            <a:xfrm>
              <a:off x="7410450" y="430543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1A63A4-CFF8-889A-1486-18CC7BD74100}"/>
                </a:ext>
              </a:extLst>
            </p:cNvPr>
            <p:cNvSpPr/>
            <p:nvPr/>
          </p:nvSpPr>
          <p:spPr>
            <a:xfrm>
              <a:off x="7410450" y="1426026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96368-4C60-5A32-80A2-0D3CE3DBFDB9}"/>
                </a:ext>
              </a:extLst>
            </p:cNvPr>
            <p:cNvSpPr/>
            <p:nvPr/>
          </p:nvSpPr>
          <p:spPr>
            <a:xfrm>
              <a:off x="7410450" y="2900377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A1D22F-F628-435F-42E6-CDC535C6061D}"/>
                </a:ext>
              </a:extLst>
            </p:cNvPr>
            <p:cNvSpPr/>
            <p:nvPr/>
          </p:nvSpPr>
          <p:spPr>
            <a:xfrm>
              <a:off x="7410450" y="10619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159C78E-16F6-A01E-9C77-06E5F4DEE399}"/>
              </a:ext>
            </a:extLst>
          </p:cNvPr>
          <p:cNvSpPr txBox="1"/>
          <p:nvPr/>
        </p:nvSpPr>
        <p:spPr>
          <a:xfrm>
            <a:off x="1013875" y="5703575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0, 0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0EC7E2-47AD-57B9-0173-FFD240EFD2B2}"/>
              </a:ext>
            </a:extLst>
          </p:cNvPr>
          <p:cNvSpPr txBox="1"/>
          <p:nvPr/>
        </p:nvSpPr>
        <p:spPr>
          <a:xfrm>
            <a:off x="1013875" y="4294213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0, 1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CB2B2-1DA1-B278-4D99-6BA82DCABC91}"/>
              </a:ext>
            </a:extLst>
          </p:cNvPr>
          <p:cNvSpPr txBox="1"/>
          <p:nvPr/>
        </p:nvSpPr>
        <p:spPr>
          <a:xfrm>
            <a:off x="988164" y="2523131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0, 2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CA0DD-2121-6378-3CA9-930D5B557E9C}"/>
              </a:ext>
            </a:extLst>
          </p:cNvPr>
          <p:cNvSpPr txBox="1"/>
          <p:nvPr/>
        </p:nvSpPr>
        <p:spPr>
          <a:xfrm>
            <a:off x="3269707" y="5727496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1, 0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78126B-DFEA-C362-390E-91702CA13F4E}"/>
              </a:ext>
            </a:extLst>
          </p:cNvPr>
          <p:cNvSpPr txBox="1"/>
          <p:nvPr/>
        </p:nvSpPr>
        <p:spPr>
          <a:xfrm>
            <a:off x="3236508" y="4229253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1, 1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47E38-92C7-31E4-6830-8657A7DC59E6}"/>
              </a:ext>
            </a:extLst>
          </p:cNvPr>
          <p:cNvSpPr txBox="1"/>
          <p:nvPr/>
        </p:nvSpPr>
        <p:spPr>
          <a:xfrm>
            <a:off x="5037414" y="592693"/>
            <a:ext cx="6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2, 3</a:t>
            </a:r>
          </a:p>
        </p:txBody>
      </p:sp>
    </p:spTree>
    <p:extLst>
      <p:ext uri="{BB962C8B-B14F-4D97-AF65-F5344CB8AC3E}">
        <p14:creationId xmlns:p14="http://schemas.microsoft.com/office/powerpoint/2010/main" val="223370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E871-0484-165E-F90D-FC9217ED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90500"/>
            <a:ext cx="11239500" cy="6324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sSquare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     vector&lt; </a:t>
            </a:r>
            <a:r>
              <a:rPr lang="en-CA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cTriangles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&gt; </a:t>
            </a:r>
            <a:r>
              <a:rPr lang="en-CA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vecTriangleInThisSquare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vec2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minXY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vec2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maxXY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sSquare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grid[10][10];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10;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0; x &lt; 10; x++)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s-E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 y &lt; 10; y++)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grid[x][y].width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minXY.x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x;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[x][y].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minXY.y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y;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maxXY.x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x +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maxXY.y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y +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calcBoxXYFromCoord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(5.0f, 15.0f,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endl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4795B-11FF-D87B-1FD9-BEDA2D434784}"/>
              </a:ext>
            </a:extLst>
          </p:cNvPr>
          <p:cNvSpPr txBox="1"/>
          <p:nvPr/>
        </p:nvSpPr>
        <p:spPr>
          <a:xfrm>
            <a:off x="6618513" y="631371"/>
            <a:ext cx="4702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Box at [2][3] if the box is 10 units wide &amp; high</a:t>
            </a:r>
          </a:p>
          <a:p>
            <a:endParaRPr lang="en-CA" dirty="0"/>
          </a:p>
          <a:p>
            <a:r>
              <a:rPr lang="en-CA" dirty="0"/>
              <a:t>Extents would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x: 20 to &lt;30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y: 30 to &lt;40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We’re looking for a way to go from the x, y location in space to the box index values. </a:t>
            </a:r>
          </a:p>
          <a:p>
            <a:endParaRPr lang="en-CA" dirty="0"/>
          </a:p>
          <a:p>
            <a:r>
              <a:rPr lang="en-CA" dirty="0"/>
              <a:t>One way is pick the lowest (“bottom left”) coordinate and figure out what grid ID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14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E871-0484-165E-F90D-FC9217ED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90500"/>
            <a:ext cx="112395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/>
              <a:t>In 2D, imagine we are slicing the world into a grid of squares that are all the same size.</a:t>
            </a:r>
          </a:p>
          <a:p>
            <a:pPr marL="0" indent="0">
              <a:buNone/>
            </a:pPr>
            <a:endParaRPr lang="es-ES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x = 5, y = 15    --&gt; 0, 1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calcBoxXYFromCoord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boxSize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boxSize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boxSize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95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2228</Words>
  <Application>Microsoft Office PowerPoint</Application>
  <PresentationFormat>Widescreen</PresentationFormat>
  <Paragraphs>311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Cascadia Mono</vt:lpstr>
      <vt:lpstr>Courier New</vt:lpstr>
      <vt:lpstr>Wingdings</vt:lpstr>
      <vt:lpstr>Office Theme</vt:lpstr>
      <vt:lpstr>Narrow vs Broad</vt:lpstr>
      <vt:lpstr>Narrow</vt:lpstr>
      <vt:lpstr>Broad</vt:lpstr>
      <vt:lpstr>We are going to do Spatial subdivision </vt:lpstr>
      <vt:lpstr>PowerPoint Presentation</vt:lpstr>
      <vt:lpstr>Broad</vt:lpstr>
      <vt:lpstr>PowerPoint Presentation</vt:lpstr>
      <vt:lpstr>PowerPoint Presentation</vt:lpstr>
      <vt:lpstr>PowerPoint Presentation</vt:lpstr>
      <vt:lpstr>PowerPoint Presentation</vt:lpstr>
      <vt:lpstr>Using the Galactica as an example</vt:lpstr>
      <vt:lpstr>Using the Galactica as an example</vt:lpstr>
      <vt:lpstr>Using the Galactica as an example</vt:lpstr>
      <vt:lpstr>Using the Galactica as an example</vt:lpstr>
      <vt:lpstr>Issues with this large structure</vt:lpstr>
      <vt:lpstr>PowerPoint Presentation</vt:lpstr>
      <vt:lpstr>Issues with this large structure</vt:lpstr>
      <vt:lpstr>Storing this in a map (a binary tree)</vt:lpstr>
      <vt:lpstr>Storing this in a map (a binary tree)</vt:lpstr>
      <vt:lpstr>Storing this in a map (a binary tree)</vt:lpstr>
      <vt:lpstr>Storing this in a map (a binary tree)</vt:lpstr>
      <vt:lpstr>Storing this in a map (a binary tree)</vt:lpstr>
      <vt:lpstr>Storing this in a map (a binary tree)</vt:lpstr>
      <vt:lpstr>PowerPoint Presentation</vt:lpstr>
      <vt:lpstr>PowerPoint Presentation</vt:lpstr>
      <vt:lpstr>Storing this in a map (a binary tree)</vt:lpstr>
      <vt:lpstr>Dense vs sparse:</vt:lpstr>
      <vt:lpstr>Dense vs sparse: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3</cp:revision>
  <dcterms:created xsi:type="dcterms:W3CDTF">2024-11-13T21:01:33Z</dcterms:created>
  <dcterms:modified xsi:type="dcterms:W3CDTF">2024-11-21T16:06:50Z</dcterms:modified>
</cp:coreProperties>
</file>