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7"/>
  </p:notesMasterIdLst>
  <p:sldIdLst>
    <p:sldId id="256" r:id="rId2"/>
    <p:sldId id="463" r:id="rId3"/>
    <p:sldId id="332" r:id="rId4"/>
    <p:sldId id="328" r:id="rId5"/>
    <p:sldId id="330" r:id="rId6"/>
    <p:sldId id="329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465" r:id="rId24"/>
    <p:sldId id="467" r:id="rId25"/>
    <p:sldId id="468" r:id="rId26"/>
    <p:sldId id="469" r:id="rId27"/>
    <p:sldId id="470" r:id="rId28"/>
    <p:sldId id="471" r:id="rId29"/>
    <p:sldId id="472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5" r:id="rId64"/>
    <p:sldId id="482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7" r:id="rId76"/>
    <p:sldId id="426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4" r:id="rId92"/>
    <p:sldId id="416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5" r:id="rId102"/>
    <p:sldId id="427" r:id="rId103"/>
    <p:sldId id="429" r:id="rId104"/>
    <p:sldId id="430" r:id="rId105"/>
    <p:sldId id="432" r:id="rId106"/>
    <p:sldId id="433" r:id="rId107"/>
    <p:sldId id="434" r:id="rId108"/>
    <p:sldId id="435" r:id="rId109"/>
    <p:sldId id="436" r:id="rId110"/>
    <p:sldId id="437" r:id="rId111"/>
    <p:sldId id="438" r:id="rId112"/>
    <p:sldId id="439" r:id="rId113"/>
    <p:sldId id="440" r:id="rId114"/>
    <p:sldId id="441" r:id="rId115"/>
    <p:sldId id="442" r:id="rId116"/>
    <p:sldId id="443" r:id="rId117"/>
    <p:sldId id="444" r:id="rId118"/>
    <p:sldId id="445" r:id="rId119"/>
    <p:sldId id="446" r:id="rId120"/>
    <p:sldId id="447" r:id="rId121"/>
    <p:sldId id="448" r:id="rId122"/>
    <p:sldId id="449" r:id="rId123"/>
    <p:sldId id="466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75" r:id="rId138"/>
    <p:sldId id="473" r:id="rId139"/>
    <p:sldId id="474" r:id="rId140"/>
    <p:sldId id="476" r:id="rId141"/>
    <p:sldId id="477" r:id="rId142"/>
    <p:sldId id="478" r:id="rId143"/>
    <p:sldId id="479" r:id="rId144"/>
    <p:sldId id="480" r:id="rId145"/>
    <p:sldId id="481" r:id="rId1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543" autoAdjust="0"/>
    <p:restoredTop sz="94660"/>
  </p:normalViewPr>
  <p:slideViewPr>
    <p:cSldViewPr>
      <p:cViewPr varScale="1">
        <p:scale>
          <a:sx n="147" d="100"/>
          <a:sy n="147" d="100"/>
        </p:scale>
        <p:origin x="57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2023-01-18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3B756-9402-4DFD-9EB1-E00351927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EF0F2AC0-34CF-4C1A-8C43-ADC9741599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</a:t>
            </a:r>
            <a:r>
              <a:rPr lang="en-CA" sz="1050" baseline="0"/>
              <a:t>Winter 2023 </a:t>
            </a:r>
            <a:r>
              <a:rPr lang="en-CA" sz="1050" baseline="0" dirty="0"/>
              <a:t>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C++_multi-threading_librar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Week 3: </a:t>
            </a:r>
          </a:p>
          <a:p>
            <a:pPr>
              <a:spcBef>
                <a:spcPts val="1000"/>
              </a:spcBef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 Threading – part 1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85800" y="457200"/>
            <a:ext cx="8077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90600" y="51435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O.S. (the kernel)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752600" y="1085850"/>
            <a:ext cx="6629400" cy="3143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905000" y="1200150"/>
            <a:ext cx="632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Our application (really a process with at least one thread…)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28800" y="1581150"/>
            <a:ext cx="6477000" cy="2571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057400" y="17145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Process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57400" y="2343150"/>
            <a:ext cx="6019800" cy="742950"/>
            <a:chOff x="2057400" y="2000250"/>
            <a:chExt cx="6019800" cy="742950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2057400" y="200025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55626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get evil monster to chase hero…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7400" y="3181350"/>
            <a:ext cx="6019800" cy="742950"/>
            <a:chOff x="2057400" y="2971800"/>
            <a:chExt cx="6019800" cy="742950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057400" y="2971800"/>
              <a:ext cx="6019800" cy="742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133600" y="3086100"/>
              <a:ext cx="5410200" cy="3693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 thread – draw brave hero…</a:t>
              </a:r>
            </a:p>
          </p:txBody>
        </p:sp>
      </p:grp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685800" y="2114550"/>
            <a:ext cx="838200" cy="74295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1066800" y="2457450"/>
            <a:ext cx="1066800" cy="857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1447800" y="2800350"/>
            <a:ext cx="457200" cy="2857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CloseHandle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Other options:</a:t>
            </a:r>
          </a:p>
          <a:p>
            <a:pPr lvl="1"/>
            <a:r>
              <a:rPr lang="en-US" sz="2400" dirty="0" err="1"/>
              <a:t>CancelWaitableTimer</a:t>
            </a:r>
            <a:endParaRPr lang="en-US" sz="2400" dirty="0"/>
          </a:p>
          <a:p>
            <a:pPr lvl="2"/>
            <a:r>
              <a:rPr lang="en-US" sz="2000" dirty="0"/>
              <a:t>If the timer is a repeating kind and you want to turn it off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Couldn’t we accomplish the same thing by passing the right interval to Sleep?</a:t>
            </a:r>
          </a:p>
          <a:p>
            <a:pPr lvl="1"/>
            <a:r>
              <a:rPr lang="en-US" sz="2400" dirty="0"/>
              <a:t>The Timer period/interval can be changed dynamically</a:t>
            </a:r>
          </a:p>
          <a:p>
            <a:pPr lvl="2"/>
            <a:r>
              <a:rPr lang="en-US" sz="2000" dirty="0"/>
              <a:t>Say you are using a calendar application: a new entry has been entered which precedes the previous next “alert”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3)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visual signaling apparatus with flags, lights, or mechanically moving arms, as one used on a railroad.”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Semaphores are used for resource counting</a:t>
            </a:r>
          </a:p>
          <a:p>
            <a:pPr lvl="1"/>
            <a:r>
              <a:rPr lang="en-US"/>
              <a:t>Perhaps you want a server application to use a limited thread pool to service clients</a:t>
            </a:r>
          </a:p>
          <a:p>
            <a:pPr lvl="2"/>
            <a:r>
              <a:rPr lang="en-US"/>
              <a:t>The resource here is the server threads </a:t>
            </a:r>
            <a:r>
              <a:rPr lang="en-US">
                <a:sym typeface="Wingdings" pitchFamily="2" charset="2"/>
              </a:rPr>
              <a:t> once they are in use, clients have to WAIT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resource count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</a:t>
            </a:r>
          </a:p>
          <a:p>
            <a:pPr>
              <a:lnSpc>
                <a:spcPct val="90000"/>
              </a:lnSpc>
            </a:pPr>
            <a:r>
              <a:rPr lang="en-US" sz="2800"/>
              <a:t>Rules: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Signalled when: the current resource count is greater than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Non-signalled: current resource count is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negative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resource count cannot be greater than the maximum resource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careful!</a:t>
            </a:r>
          </a:p>
          <a:p>
            <a:pPr lvl="1"/>
            <a:r>
              <a:rPr lang="en-US"/>
              <a:t>Current resource count is the number of resources available not the number in use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Create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CreateSemaphore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ReleaseSemaphore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/>
              <a:t>When done with the semaphore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/>
              <a:t>CloseHandle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HANDLE CreateSemaphore(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 psa,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lInitialCount,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LONG lMaximumCount,     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pszName); 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/>
              <a:t>lInitialCount </a:t>
            </a:r>
            <a:r>
              <a:rPr lang="en-US" sz="2400">
                <a:sym typeface="Wingdings" pitchFamily="2" charset="2"/>
              </a:rPr>
              <a:t> Often the same as maximum count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>
                <a:sym typeface="Wingdings" pitchFamily="2" charset="2"/>
              </a:rPr>
              <a:t>Can be set later via ReleaseSemaphore</a:t>
            </a:r>
          </a:p>
          <a:p>
            <a:pPr marL="609600" indent="-609600">
              <a:lnSpc>
                <a:spcPct val="80000"/>
              </a:lnSpc>
            </a:pPr>
            <a:r>
              <a:rPr lang="en-US" sz="2400">
                <a:sym typeface="Wingdings" pitchFamily="2" charset="2"/>
              </a:rPr>
              <a:t>lMaximumCount  How many resources do you have available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Semaphores: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ReleaseSemaphore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hsem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LONG </a:t>
            </a:r>
            <a:r>
              <a:rPr lang="en-US" sz="2800" dirty="0" err="1">
                <a:latin typeface="Courier New" pitchFamily="49" charset="0"/>
              </a:rPr>
              <a:t>lReleaseCount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PLONG </a:t>
            </a:r>
            <a:r>
              <a:rPr lang="en-US" sz="2800" dirty="0" err="1">
                <a:latin typeface="Courier New" pitchFamily="49" charset="0"/>
              </a:rPr>
              <a:t>plPreviousCount</a:t>
            </a:r>
            <a:r>
              <a:rPr lang="en-US" sz="2800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Usually </a:t>
            </a:r>
            <a:r>
              <a:rPr lang="en-US" sz="2800" dirty="0" err="1"/>
              <a:t>lReleaseCount</a:t>
            </a:r>
            <a:r>
              <a:rPr lang="en-US" sz="2800" dirty="0"/>
              <a:t> is 1 unless we are using this function to initialize our resource count (we set it to 0 in </a:t>
            </a:r>
            <a:r>
              <a:rPr lang="en-US" sz="2800" dirty="0" err="1"/>
              <a:t>CreateSemaphore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Kernel objects</a:t>
            </a:r>
            <a:r>
              <a:rPr lang="en-US" sz="2400" dirty="0"/>
              <a:t> are </a:t>
            </a:r>
            <a:r>
              <a:rPr lang="en-US" sz="2400" b="1" i="1" dirty="0"/>
              <a:t>owned</a:t>
            </a:r>
            <a:r>
              <a:rPr lang="en-US" sz="2400" dirty="0"/>
              <a:t> by the </a:t>
            </a:r>
            <a:r>
              <a:rPr lang="en-US" sz="2400" b="1" i="1" dirty="0"/>
              <a:t>kernel</a:t>
            </a:r>
            <a:r>
              <a:rPr lang="en-US" sz="2400" dirty="0"/>
              <a:t> not by the process that created them</a:t>
            </a:r>
          </a:p>
          <a:p>
            <a:pPr lvl="1"/>
            <a:r>
              <a:rPr lang="en-US" sz="2000" dirty="0"/>
              <a:t>This means that just because your process created the object doesn’t necessarily mean that it will be destroyed once the process terminates</a:t>
            </a:r>
          </a:p>
          <a:p>
            <a:pPr lvl="2"/>
            <a:r>
              <a:rPr lang="en-US" sz="1800" dirty="0"/>
              <a:t>This is important because the object could be being used by another process</a:t>
            </a:r>
          </a:p>
          <a:p>
            <a:pPr lvl="2"/>
            <a:r>
              <a:rPr lang="en-US" sz="1800" dirty="0"/>
              <a:t>Kernel objects use reference counting so they know when there are no longer any references to the kernel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Limitations:</a:t>
            </a:r>
          </a:p>
          <a:p>
            <a:pPr lvl="1"/>
            <a:r>
              <a:rPr lang="en-US" sz="2400" dirty="0"/>
              <a:t>Only manages a </a:t>
            </a:r>
            <a:r>
              <a:rPr lang="en-US" sz="2400" b="1" dirty="0"/>
              <a:t>resource count </a:t>
            </a:r>
            <a:r>
              <a:rPr lang="en-US" sz="2400" i="1" u="sng" dirty="0"/>
              <a:t>not</a:t>
            </a:r>
            <a:r>
              <a:rPr lang="en-US" sz="2400" dirty="0"/>
              <a:t> specific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Mutexes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Does exactly the same thing as a critical section </a:t>
            </a:r>
            <a:r>
              <a:rPr lang="en-US" sz="2800" dirty="0"/>
              <a:t>only a </a:t>
            </a:r>
            <a:r>
              <a:rPr lang="en-US" sz="2800" dirty="0" err="1"/>
              <a:t>Mutex</a:t>
            </a:r>
            <a:r>
              <a:rPr lang="en-US" sz="2800" dirty="0"/>
              <a:t> is a </a:t>
            </a:r>
            <a:r>
              <a:rPr lang="en-US" sz="2800" b="1" dirty="0"/>
              <a:t>kernel object </a:t>
            </a:r>
            <a:r>
              <a:rPr lang="en-US" sz="2800" dirty="0"/>
              <a:t>and a critical section is a user mode object</a:t>
            </a:r>
          </a:p>
          <a:p>
            <a:endParaRPr lang="en-US" sz="2800" dirty="0"/>
          </a:p>
          <a:p>
            <a:r>
              <a:rPr lang="en-US" sz="2800" dirty="0"/>
              <a:t>What does this mean for </a:t>
            </a:r>
            <a:r>
              <a:rPr lang="en-US" sz="2800" dirty="0" err="1"/>
              <a:t>Mutexes</a:t>
            </a:r>
            <a:r>
              <a:rPr lang="en-US" sz="2800" dirty="0"/>
              <a:t> (good and bad)?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CSs and Mutexes</a:t>
            </a:r>
          </a:p>
        </p:txBody>
      </p:sp>
      <p:graphicFrame>
        <p:nvGraphicFramePr>
          <p:cNvPr id="19628" name="Group 172"/>
          <p:cNvGraphicFramePr>
            <a:graphicFrameLocks noGrp="1"/>
          </p:cNvGraphicFramePr>
          <p:nvPr>
            <p:ph idx="1"/>
          </p:nvPr>
        </p:nvGraphicFramePr>
        <p:xfrm>
          <a:off x="381000" y="1276350"/>
          <a:ext cx="8382000" cy="3295651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Characteristic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Mutex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 Section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Performance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Slow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Fast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used across process boundaries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Declaration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HANDLE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CRITICAL_SECTION </a:t>
                      </a: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=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CreateMutex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(NULL, FALSE, NULL);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InitializeCriticalSection(&amp;cs);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Cleanup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CloseHandle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DeleteCriticalSection(&amp;cs);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Infinite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INFINITE);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EnterCriticalSection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0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0);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TryEnterCriticalSection(&amp;cs);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Arbitrary wait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WaitForSingleObject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hmtx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dwMilliseconds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ReleaseMutex(hmtx);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LeaveCriticalSection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(&amp;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cs</a:t>
                      </a:r>
                      <a:r>
                        <a:rPr kumimoji="0" lang="en-US" sz="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Can be waited on with other kernel objects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Yes (use </a:t>
                      </a:r>
                      <a:r>
                        <a:rPr kumimoji="0" lang="en-US" sz="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WaitForMultipleObjects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or similar function)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Create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CreateMutex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want to gain access to a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Wait functions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you are finished with the resource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ReleaseMutex</a:t>
            </a:r>
            <a:endParaRPr lang="en-US" sz="2000" dirty="0"/>
          </a:p>
          <a:p>
            <a:pPr marL="1371600" lvl="2" indent="-457200">
              <a:lnSpc>
                <a:spcPct val="90000"/>
              </a:lnSpc>
            </a:pPr>
            <a:r>
              <a:rPr lang="en-US" sz="1800" dirty="0"/>
              <a:t>Don’t forget to do this or you we be effectively “leaking” the resource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400" dirty="0"/>
              <a:t>When done with the </a:t>
            </a:r>
            <a:r>
              <a:rPr lang="en-US" sz="2400" dirty="0" err="1"/>
              <a:t>mutex</a:t>
            </a:r>
            <a:endParaRPr lang="en-US" sz="2400" dirty="0"/>
          </a:p>
          <a:p>
            <a:pPr marL="990600" lvl="1" indent="-533400">
              <a:lnSpc>
                <a:spcPct val="90000"/>
              </a:lnSpc>
            </a:pPr>
            <a:r>
              <a:rPr lang="en-US" sz="2000" dirty="0" err="1"/>
              <a:t>CloseHandle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</a:pPr>
            <a:endParaRPr lang="en-US" sz="2000" dirty="0"/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HANDLE </a:t>
            </a:r>
            <a:r>
              <a:rPr lang="en-US" sz="2800" dirty="0" err="1">
                <a:latin typeface="Courier New" pitchFamily="49" charset="0"/>
              </a:rPr>
              <a:t>CreateMutex</a:t>
            </a:r>
            <a:r>
              <a:rPr lang="en-US" sz="2800" dirty="0">
                <a:latin typeface="Courier New" pitchFamily="49" charset="0"/>
              </a:rPr>
              <a:t>(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PSECURITY_ATTRIBUTES </a:t>
            </a:r>
            <a:r>
              <a:rPr lang="en-US" sz="2800" dirty="0" err="1">
                <a:latin typeface="Courier New" pitchFamily="49" charset="0"/>
              </a:rPr>
              <a:t>psa</a:t>
            </a:r>
            <a:r>
              <a:rPr lang="en-US" sz="28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BOOL </a:t>
            </a:r>
            <a:r>
              <a:rPr lang="en-US" sz="2800" dirty="0" err="1">
                <a:latin typeface="Courier New" pitchFamily="49" charset="0"/>
              </a:rPr>
              <a:t>fInitialOwner</a:t>
            </a:r>
            <a:r>
              <a:rPr lang="en-US" sz="28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PCTSTR </a:t>
            </a:r>
            <a:r>
              <a:rPr lang="en-US" sz="2800" dirty="0" err="1">
                <a:latin typeface="Courier New" pitchFamily="49" charset="0"/>
              </a:rPr>
              <a:t>pszName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fInitialOwner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Usually false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Means you want to start the </a:t>
            </a:r>
            <a:r>
              <a:rPr lang="en-US" sz="2400" dirty="0" err="1"/>
              <a:t>Mutex</a:t>
            </a:r>
            <a:r>
              <a:rPr lang="en-US" sz="2400" dirty="0"/>
              <a:t> as being used (non-</a:t>
            </a:r>
            <a:r>
              <a:rPr lang="en-US" sz="2400" dirty="0" err="1"/>
              <a:t>signalled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Mutexes: Step 3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BOOL </a:t>
            </a:r>
            <a:r>
              <a:rPr lang="en-US" sz="2800" dirty="0" err="1"/>
              <a:t>ReleaseMutex</a:t>
            </a:r>
            <a:r>
              <a:rPr lang="en-US" sz="2800" dirty="0"/>
              <a:t>(HANDLE </a:t>
            </a:r>
            <a:r>
              <a:rPr lang="en-US" sz="2800" dirty="0" err="1"/>
              <a:t>hMutex</a:t>
            </a:r>
            <a:r>
              <a:rPr lang="en-US" sz="2800" dirty="0"/>
              <a:t>);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As with all the synchronization objects, we need to make sure we call this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Thread Synchronization In User Mode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286250"/>
            <a:ext cx="4953000" cy="496062"/>
          </a:xfrm>
        </p:spPr>
        <p:txBody>
          <a:bodyPr/>
          <a:lstStyle/>
          <a:p>
            <a:r>
              <a:rPr lang="en-US" dirty="0"/>
              <a:t>(this is what we will be doing mostly…)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mode vs. Kernel mode</a:t>
            </a:r>
          </a:p>
          <a:p>
            <a:r>
              <a:rPr lang="en-US" sz="2800" dirty="0"/>
              <a:t>Why/When do we need to synchronize our threads</a:t>
            </a:r>
          </a:p>
          <a:p>
            <a:r>
              <a:rPr lang="en-US" sz="2800" dirty="0"/>
              <a:t>Simple </a:t>
            </a:r>
            <a:r>
              <a:rPr lang="en-US" sz="2800" dirty="0" err="1"/>
              <a:t>Synchornization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Interlocked Functions:</a:t>
            </a:r>
          </a:p>
          <a:p>
            <a:r>
              <a:rPr lang="en-US" sz="2800" dirty="0"/>
              <a:t>Critical Sections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vs. Kernel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User mode is any code that our application runs to complete its task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can be code written by 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Runtime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Windows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Kernel mode is processing the kernel does to manage its objects (processes, threads,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 vs Kernel Mode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229600" cy="3469207"/>
          </a:xfrm>
        </p:spPr>
        <p:txBody>
          <a:bodyPr>
            <a:normAutofit/>
          </a:bodyPr>
          <a:lstStyle/>
          <a:p>
            <a:r>
              <a:rPr lang="en-US" sz="2400" dirty="0"/>
              <a:t>User mode synchronization is very fast but limited to synchronizing </a:t>
            </a:r>
            <a:r>
              <a:rPr lang="en-US" sz="2400" u="sng" dirty="0"/>
              <a:t>threads</a:t>
            </a:r>
            <a:r>
              <a:rPr lang="en-US" sz="2400" dirty="0"/>
              <a:t> in the </a:t>
            </a:r>
            <a:r>
              <a:rPr lang="en-US" sz="2400" u="sng" dirty="0"/>
              <a:t>same process</a:t>
            </a:r>
          </a:p>
          <a:p>
            <a:r>
              <a:rPr lang="en-US" sz="2400" dirty="0"/>
              <a:t>Kernel mode synchronization is slower but can be used to synchronize threads in different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Sidebar on Sharing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HANDLE</a:t>
            </a:r>
            <a:r>
              <a:rPr lang="en-US" sz="2800" dirty="0"/>
              <a:t> of a kernel object is an index to the object table within the process</a:t>
            </a:r>
          </a:p>
          <a:p>
            <a:pPr lvl="1"/>
            <a:r>
              <a:rPr lang="en-US" sz="2400" dirty="0"/>
              <a:t>It (the handle, i.e. the number you get) </a:t>
            </a:r>
            <a:r>
              <a:rPr lang="en-US" sz="2400" b="1" i="1" dirty="0"/>
              <a:t>cannot</a:t>
            </a:r>
            <a:r>
              <a:rPr lang="en-US" sz="2400" dirty="0"/>
              <a:t> be used by other processes</a:t>
            </a:r>
          </a:p>
          <a:p>
            <a:pPr lvl="1"/>
            <a:r>
              <a:rPr lang="en-US" sz="2400" dirty="0"/>
              <a:t>Kernel </a:t>
            </a:r>
            <a:r>
              <a:rPr lang="en-US" sz="2400" b="1" i="1" dirty="0"/>
              <a:t>objects</a:t>
            </a:r>
            <a:r>
              <a:rPr lang="en-US" sz="2400" dirty="0"/>
              <a:t> can be </a:t>
            </a:r>
            <a:r>
              <a:rPr lang="en-US" sz="2400" b="1" i="1" dirty="0"/>
              <a:t>shared</a:t>
            </a:r>
            <a:r>
              <a:rPr lang="en-US" sz="2400" dirty="0"/>
              <a:t> (some are built to be shared!) between processes but this is something we’ll look at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Synchronization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Synchronization means communication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Threads in a process often need to work in “concert”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need to communicate with each other in two basic situations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 threads accessing a shared resource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This typically needs to happen in a structured way so the resource does not become corrupted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one thread needs to notify another that a specific task has completed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 Access To a Resource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r>
              <a:rPr lang="en-US" sz="2800" dirty="0"/>
              <a:t>Much of thread synchronization is about atomic access</a:t>
            </a:r>
          </a:p>
          <a:p>
            <a:pPr lvl="1"/>
            <a:r>
              <a:rPr lang="en-US" sz="2400" dirty="0"/>
              <a:t>A threads ability to access a resource with a guarantee that no other thread will access the same resource at the same time</a:t>
            </a:r>
          </a:p>
          <a:p>
            <a:r>
              <a:rPr lang="en-US" sz="2800" dirty="0"/>
              <a:t>Let’s look at a simple example of accessing a global variable…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real simple synchronization mechanism</a:t>
            </a:r>
          </a:p>
          <a:p>
            <a:r>
              <a:rPr lang="en-US" sz="2000" dirty="0"/>
              <a:t>The functions simply allow us to change a value with the guarantee that no other thread will change it at the same time</a:t>
            </a:r>
          </a:p>
          <a:p>
            <a:r>
              <a:rPr lang="en-US" sz="2000" dirty="0"/>
              <a:t>Often we need to increment/decrement counters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2000" dirty="0"/>
              <a:t>Return values &lt; 0 if result is &lt; 0. </a:t>
            </a:r>
            <a:br>
              <a:rPr lang="en-US" sz="2000" dirty="0"/>
            </a:br>
            <a:r>
              <a:rPr lang="en-US" sz="2000" dirty="0"/>
              <a:t>Value NOT NECESSARILY the same as the result value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InterlockedIncrement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InterlockedDecrement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r>
              <a:rPr lang="en-US" sz="2000" dirty="0"/>
              <a:t>Return values &lt; 0 if result is &lt; 0. </a:t>
            </a:r>
          </a:p>
          <a:p>
            <a:r>
              <a:rPr lang="en-US" sz="2000" dirty="0"/>
              <a:t>Value </a:t>
            </a:r>
            <a:r>
              <a:rPr lang="en-US" sz="2000" u="sng" dirty="0"/>
              <a:t>NOT NECESSARILY </a:t>
            </a:r>
            <a:r>
              <a:rPr lang="en-US" sz="2000" dirty="0"/>
              <a:t>the same as the result value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InterlockedExchange</a:t>
            </a:r>
            <a:r>
              <a:rPr lang="en-US" sz="1600" dirty="0">
                <a:latin typeface="Courier New" pitchFamily="49" charset="0"/>
              </a:rPr>
              <a:t>( LPLONG </a:t>
            </a:r>
            <a:r>
              <a:rPr lang="en-US" sz="1600" dirty="0" err="1">
                <a:latin typeface="Courier New" pitchFamily="49" charset="0"/>
              </a:rPr>
              <a:t>lplTarget</a:t>
            </a:r>
            <a:r>
              <a:rPr lang="en-US" sz="1600" dirty="0">
                <a:latin typeface="Courier New" pitchFamily="49" charset="0"/>
              </a:rPr>
              <a:t>, LONG </a:t>
            </a:r>
            <a:r>
              <a:rPr lang="en-US" sz="1600" dirty="0" err="1">
                <a:latin typeface="Courier New" pitchFamily="49" charset="0"/>
              </a:rPr>
              <a:t>lValue</a:t>
            </a:r>
            <a:r>
              <a:rPr lang="en-US" sz="1600" dirty="0">
                <a:latin typeface="Courier New" pitchFamily="49" charset="0"/>
              </a:rPr>
              <a:t> );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</a:rPr>
              <a:t>LONG </a:t>
            </a:r>
            <a:r>
              <a:rPr lang="en-US" sz="1600" dirty="0" err="1">
                <a:latin typeface="Courier New" pitchFamily="49" charset="0"/>
              </a:rPr>
              <a:t>InterlockedExchangeAdd</a:t>
            </a:r>
            <a:r>
              <a:rPr lang="en-US" sz="1600" dirty="0">
                <a:latin typeface="Courier New" pitchFamily="49" charset="0"/>
              </a:rPr>
              <a:t>( PLONG </a:t>
            </a:r>
            <a:r>
              <a:rPr lang="en-US" sz="1600" dirty="0" err="1">
                <a:latin typeface="Courier New" pitchFamily="49" charset="0"/>
              </a:rPr>
              <a:t>plAddend</a:t>
            </a:r>
            <a:r>
              <a:rPr lang="en-US" sz="1600" dirty="0">
                <a:latin typeface="Courier New" pitchFamily="49" charset="0"/>
              </a:rPr>
              <a:t>, LONG </a:t>
            </a:r>
            <a:r>
              <a:rPr lang="en-US" sz="1600" dirty="0" err="1">
                <a:latin typeface="Courier New" pitchFamily="49" charset="0"/>
              </a:rPr>
              <a:t>lIncrement</a:t>
            </a:r>
            <a:r>
              <a:rPr lang="en-US" sz="1600" dirty="0">
                <a:latin typeface="Courier New" pitchFamily="49" charset="0"/>
              </a:rPr>
              <a:t>); </a:t>
            </a:r>
            <a:r>
              <a:rPr lang="en-US" sz="1600" dirty="0"/>
              <a:t> </a:t>
            </a:r>
          </a:p>
          <a:p>
            <a:pPr lvl="0">
              <a:buClr>
                <a:srgbClr val="F0AD00"/>
              </a:buClr>
            </a:pPr>
            <a:r>
              <a:rPr lang="en-US" sz="2000" dirty="0">
                <a:solidFill>
                  <a:prstClr val="black"/>
                </a:solidFill>
              </a:rPr>
              <a:t>Return values is the </a:t>
            </a:r>
            <a:r>
              <a:rPr lang="en-US" sz="2000" u="sng" dirty="0">
                <a:solidFill>
                  <a:prstClr val="black"/>
                </a:solidFill>
              </a:rPr>
              <a:t>PRIOR</a:t>
            </a:r>
            <a:r>
              <a:rPr lang="en-US" sz="2000" dirty="0">
                <a:solidFill>
                  <a:prstClr val="black"/>
                </a:solidFill>
              </a:rPr>
              <a:t> value. 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Other than adding there are many other times will want to provide atomic access to a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Implementing a spin lock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spin lock is when we manually loop (spin) until a resource becomes available (we lock it and take it over)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Use InterlockedExchange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LONG </a:t>
            </a:r>
            <a:r>
              <a:rPr lang="en-US" sz="2400" b="1" dirty="0" err="1">
                <a:latin typeface="Courier New" pitchFamily="49" charset="0"/>
              </a:rPr>
              <a:t>InterlockedExchange</a:t>
            </a:r>
            <a:r>
              <a:rPr lang="en-US" sz="2400" b="1" dirty="0">
                <a:latin typeface="Courier New" pitchFamily="49" charset="0"/>
              </a:rPr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PLONG </a:t>
            </a:r>
            <a:r>
              <a:rPr lang="en-US" sz="2400" b="1" dirty="0" err="1">
                <a:latin typeface="Courier New" pitchFamily="49" charset="0"/>
              </a:rPr>
              <a:t>plTarget</a:t>
            </a:r>
            <a:r>
              <a:rPr lang="en-US" sz="2400" b="1" dirty="0">
                <a:latin typeface="Courier New" pitchFamily="49" charset="0"/>
              </a:rPr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		LONG </a:t>
            </a:r>
            <a:r>
              <a:rPr lang="en-US" sz="2400" b="1" dirty="0" err="1">
                <a:latin typeface="Courier New" pitchFamily="49" charset="0"/>
              </a:rPr>
              <a:t>lValue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r>
              <a:rPr lang="en-US" sz="2400" dirty="0"/>
              <a:t>Return the value of </a:t>
            </a:r>
            <a:r>
              <a:rPr lang="en-US" sz="2400" dirty="0" err="1"/>
              <a:t>plTarget</a:t>
            </a:r>
            <a:r>
              <a:rPr lang="en-US" sz="2400" dirty="0"/>
              <a:t> </a:t>
            </a:r>
            <a:r>
              <a:rPr lang="en-US" sz="2400" u="sng" dirty="0"/>
              <a:t>before</a:t>
            </a:r>
            <a:r>
              <a:rPr lang="en-US" sz="2400" dirty="0"/>
              <a:t> the set</a:t>
            </a:r>
          </a:p>
          <a:p>
            <a:r>
              <a:rPr lang="en-US" sz="2400" dirty="0"/>
              <a:t>Sets </a:t>
            </a:r>
            <a:r>
              <a:rPr lang="en-US" sz="2400" dirty="0" err="1"/>
              <a:t>plTarget</a:t>
            </a:r>
            <a:r>
              <a:rPr lang="en-US" sz="2400" dirty="0"/>
              <a:t> to </a:t>
            </a:r>
            <a:r>
              <a:rPr lang="en-US" sz="2400" dirty="0" err="1"/>
              <a:t>lValue</a:t>
            </a:r>
            <a:endParaRPr 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implement a spin lock:</a:t>
            </a:r>
          </a:p>
          <a:p>
            <a:pPr lvl="1"/>
            <a:r>
              <a:rPr lang="en-US" sz="2000" dirty="0"/>
              <a:t>Create a global that will flag whether the resource is in use</a:t>
            </a:r>
          </a:p>
          <a:p>
            <a:pPr lvl="1"/>
            <a:r>
              <a:rPr lang="en-US" sz="2000" dirty="0"/>
              <a:t>Try to set the flag and check the return value (original value) to see if the flag was already set</a:t>
            </a:r>
          </a:p>
          <a:p>
            <a:pPr lvl="2"/>
            <a:r>
              <a:rPr lang="en-US" sz="1800" dirty="0"/>
              <a:t>If so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SPIN</a:t>
            </a:r>
          </a:p>
          <a:p>
            <a:pPr lvl="2"/>
            <a:r>
              <a:rPr lang="en-US" sz="1800" dirty="0"/>
              <a:t>If not </a:t>
            </a:r>
            <a:r>
              <a:rPr lang="en-US" sz="1800" dirty="0">
                <a:sym typeface="Wingdings" pitchFamily="2" charset="2"/>
              </a:rPr>
              <a:t> Use the resource</a:t>
            </a:r>
          </a:p>
          <a:p>
            <a:pPr lvl="1"/>
            <a:r>
              <a:rPr lang="en-US" sz="2000" dirty="0"/>
              <a:t>Remember to unset the flag when you are done using the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Global variable indicating whether a shared resource is in use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BOOL 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 = FALSE;  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void Func1() {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Wait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while (</a:t>
            </a: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 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TRUE) == TRUE)    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	Sleep(0);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Access the resource.  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.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// We no longer need to access the resource.    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err="1">
                <a:latin typeface="Courier New" pitchFamily="49" charset="0"/>
              </a:rPr>
              <a:t>InterlockedExchange</a:t>
            </a:r>
            <a:r>
              <a:rPr lang="en-US" sz="1200" b="1" dirty="0">
                <a:latin typeface="Courier New" pitchFamily="49" charset="0"/>
              </a:rPr>
              <a:t>(&amp;</a:t>
            </a:r>
            <a:r>
              <a:rPr lang="en-US" sz="1200" b="1" dirty="0" err="1">
                <a:latin typeface="Courier New" pitchFamily="49" charset="0"/>
              </a:rPr>
              <a:t>g_fResourceInUse</a:t>
            </a:r>
            <a:r>
              <a:rPr lang="en-US" sz="1200" b="1" dirty="0">
                <a:latin typeface="Courier New" pitchFamily="49" charset="0"/>
              </a:rPr>
              <a:t>, FALSE);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Interlocked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Spin Lock</a:t>
            </a:r>
          </a:p>
          <a:p>
            <a:pPr lvl="1"/>
            <a:r>
              <a:rPr lang="en-US" sz="2400" dirty="0"/>
              <a:t>Easy to code</a:t>
            </a:r>
          </a:p>
          <a:p>
            <a:pPr lvl="1"/>
            <a:r>
              <a:rPr lang="en-US" sz="2400" dirty="0"/>
              <a:t>Simple to understand</a:t>
            </a:r>
          </a:p>
          <a:p>
            <a:pPr lvl="1"/>
            <a:r>
              <a:rPr lang="en-US" sz="2400" dirty="0"/>
              <a:t>A real waste of CPU resources</a:t>
            </a:r>
          </a:p>
          <a:p>
            <a:pPr lvl="2"/>
            <a:r>
              <a:rPr lang="en-US" sz="2000" dirty="0"/>
              <a:t>Use only when you expect use of the resource to be for </a:t>
            </a:r>
            <a:r>
              <a:rPr lang="en-US" sz="2000" u="sng" dirty="0"/>
              <a:t>very short </a:t>
            </a:r>
            <a:r>
              <a:rPr lang="en-US" sz="2000" dirty="0"/>
              <a:t>periods of time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Instead of spinning, we might want an “event” driven synchronization</a:t>
            </a:r>
          </a:p>
          <a:p>
            <a:r>
              <a:rPr lang="en-US" sz="2800" dirty="0"/>
              <a:t>When a thread wants to access a shared resource being used by another thread it can be put in a “wait-state” until the resource becomes available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 Lifecycle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 the </a:t>
            </a:r>
            <a:r>
              <a:rPr lang="en-US" sz="2400" b="1" dirty="0">
                <a:latin typeface="Courier New" pitchFamily="49" charset="0"/>
              </a:rPr>
              <a:t>Create</a:t>
            </a:r>
            <a:r>
              <a:rPr lang="en-US" sz="2400" b="1" i="1" dirty="0">
                <a:latin typeface="Courier New" pitchFamily="49" charset="0"/>
              </a:rPr>
              <a:t>&lt;object name&gt;</a:t>
            </a:r>
            <a:r>
              <a:rPr lang="en-US" sz="2400" i="1" dirty="0"/>
              <a:t> </a:t>
            </a:r>
            <a:r>
              <a:rPr lang="en-US" sz="2400" dirty="0"/>
              <a:t>function</a:t>
            </a:r>
          </a:p>
          <a:p>
            <a:pPr lvl="1"/>
            <a:r>
              <a:rPr lang="en-US" sz="2000" dirty="0"/>
              <a:t>This adds an entry to the object table for this process</a:t>
            </a:r>
          </a:p>
          <a:p>
            <a:pPr lvl="1"/>
            <a:r>
              <a:rPr lang="en-US" sz="2000" dirty="0"/>
              <a:t>And returns a </a:t>
            </a:r>
            <a:r>
              <a:rPr lang="en-US" sz="2000" b="1" i="1" dirty="0"/>
              <a:t>HANDLE</a:t>
            </a:r>
            <a:r>
              <a:rPr lang="en-US" sz="2000" dirty="0"/>
              <a:t> for us to use</a:t>
            </a:r>
          </a:p>
          <a:p>
            <a:r>
              <a:rPr lang="en-US" sz="2400" dirty="0"/>
              <a:t>Use the access methods applicable to your object type</a:t>
            </a:r>
          </a:p>
          <a:p>
            <a:r>
              <a:rPr lang="en-US" sz="2400" dirty="0"/>
              <a:t>Call the </a:t>
            </a:r>
            <a:r>
              <a:rPr lang="en-US" sz="2400" b="1" dirty="0" err="1">
                <a:latin typeface="Courier New" pitchFamily="49" charset="0"/>
              </a:rPr>
              <a:t>CloseHandle</a:t>
            </a:r>
            <a:r>
              <a:rPr lang="en-US" sz="2400" dirty="0"/>
              <a:t> function</a:t>
            </a:r>
          </a:p>
          <a:p>
            <a:pPr lvl="1"/>
            <a:r>
              <a:rPr lang="en-US" sz="2000" dirty="0"/>
              <a:t>This decrements the reference counter to the object and, if the count is 0, destroys the object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Synchronization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Critical section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An area of your code where you need atomic access to a specific resource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If you were writing an application to describe an airplane trip and each passenger was a thread, since only one person can use a washroom at the same time, every trip to the washroom should be in a critical section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Lots of people (threads) may want access to the washroom at the same time, but only one at a time can</a:t>
            </a:r>
          </a:p>
          <a:p>
            <a:pPr lvl="3">
              <a:lnSpc>
                <a:spcPct val="80000"/>
              </a:lnSpc>
            </a:pPr>
            <a:r>
              <a:rPr lang="en-US" sz="1400" dirty="0"/>
              <a:t>1 person (thread) enters the Critical Section and all others go into a wait state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There may be different reasons to use the washroom (different Critical Sections of code) but if the since it involves the same resource its really the same 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Critical Sections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Create and initialize a CRITICAL_SECTION structure for the resource you want to protect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EnterCriticalSection</a:t>
            </a:r>
            <a:r>
              <a:rPr lang="en-US" sz="1800" dirty="0"/>
              <a:t> where your </a:t>
            </a:r>
            <a:r>
              <a:rPr lang="en-US" sz="1800" dirty="0" err="1"/>
              <a:t>CriticalSection</a:t>
            </a:r>
            <a:r>
              <a:rPr lang="en-US" sz="1800" dirty="0"/>
              <a:t> of code begins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wants to use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the resource is not in use by another thread you will be granted atomic access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1400" dirty="0"/>
              <a:t>Otherwise you go into a wait-state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your finished with the resource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Passenger leaves the washroom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If you don’t call this all other threads will be left in a wait state (up to 30 days!)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 dirty="0"/>
              <a:t>Delete the CRITICAL_SECTION structure when the resource will not be used by any threads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600" dirty="0"/>
              <a:t>Airplane is landing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93038" cy="10965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Using Critical Sections: Step 1</a:t>
            </a:r>
            <a:br>
              <a:rPr lang="en-US" sz="3200" dirty="0"/>
            </a:br>
            <a:r>
              <a:rPr lang="en-US" sz="3200" dirty="0"/>
              <a:t>Create and initialize a CRITICAL_SECTION</a:t>
            </a:r>
            <a:r>
              <a:rPr lang="en-US" sz="40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Declare your CRITICAL_SECTION structure as a global, or as a variable that can be passed around. </a:t>
            </a:r>
          </a:p>
          <a:p>
            <a:r>
              <a:rPr lang="en-US" sz="2400" dirty="0"/>
              <a:t>Initialize it in your before accessing it from any threads</a:t>
            </a:r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InitializeCriticalSection</a:t>
            </a:r>
            <a:r>
              <a:rPr lang="en-US" sz="2400" dirty="0">
                <a:latin typeface="Courier New" pitchFamily="49" charset="0"/>
              </a:rPr>
              <a:t>(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2</a:t>
            </a:r>
            <a:br>
              <a:rPr lang="en-US" sz="3600"/>
            </a:br>
            <a:r>
              <a:rPr lang="en-US" sz="3600"/>
              <a:t>Call EnterCriticalSection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Signal When You Are Entering CS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VOID </a:t>
            </a:r>
            <a:r>
              <a:rPr lang="en-US" sz="2000" dirty="0" err="1">
                <a:latin typeface="Courier New" pitchFamily="49" charset="0"/>
              </a:rPr>
              <a:t>EnterCriticalSection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PCRITICAL_SECTION </a:t>
            </a:r>
            <a:r>
              <a:rPr lang="en-US" sz="2000" dirty="0" err="1">
                <a:latin typeface="Courier New" pitchFamily="49" charset="0"/>
              </a:rPr>
              <a:t>pcs</a:t>
            </a:r>
            <a:r>
              <a:rPr lang="en-US" sz="2000" dirty="0">
                <a:latin typeface="Courier New" pitchFamily="49" charset="0"/>
              </a:rPr>
              <a:t>); 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will either: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Grant us access immediately (and lock out other threads) 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Put us in a wait state</a:t>
            </a:r>
          </a:p>
          <a:p>
            <a:pPr lvl="2">
              <a:lnSpc>
                <a:spcPct val="90000"/>
              </a:lnSpc>
            </a:pPr>
            <a:r>
              <a:rPr lang="en-US" sz="1600" u="sng" dirty="0"/>
              <a:t>Removes the thread from use </a:t>
            </a:r>
            <a:r>
              <a:rPr lang="en-US" sz="1600" dirty="0"/>
              <a:t>of the CPU until the resource becomes available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This is much better than spinning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3</a:t>
            </a:r>
            <a:br>
              <a:rPr lang="en-US" sz="3600"/>
            </a:br>
            <a:r>
              <a:rPr lang="en-US" sz="3600"/>
              <a:t>Call LeaveCriticalSection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Signal that we are done with the resource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don’t do this we leave all other threads wait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Like leaving on the “Occupied” light in the airplane washroom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LeaveCriticalSection</a:t>
            </a:r>
            <a:r>
              <a:rPr lang="en-US" sz="2400" dirty="0">
                <a:latin typeface="Courier New" pitchFamily="49" charset="0"/>
              </a:rPr>
              <a:t>(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Using Critical Sections: Step 4</a:t>
            </a:r>
            <a:br>
              <a:rPr lang="en-US" sz="3600"/>
            </a:br>
            <a:r>
              <a:rPr lang="en-US" sz="3600"/>
              <a:t>Delete the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Delete the Structure When the Application is Completely Finished With the Resource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VOID </a:t>
            </a:r>
            <a:r>
              <a:rPr lang="en-US" sz="2400" dirty="0" err="1">
                <a:latin typeface="Courier New" pitchFamily="49" charset="0"/>
              </a:rPr>
              <a:t>DeleteCriticalSection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Critical Sections: Options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BOOL </a:t>
            </a:r>
            <a:r>
              <a:rPr lang="en-US" sz="2400" dirty="0" err="1">
                <a:latin typeface="Courier New" pitchFamily="49" charset="0"/>
              </a:rPr>
              <a:t>TryEnterCriticalSection</a:t>
            </a:r>
            <a:r>
              <a:rPr lang="en-US" sz="24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PCRITICAL_SECTION </a:t>
            </a:r>
            <a:r>
              <a:rPr lang="en-US" sz="2400" dirty="0" err="1">
                <a:latin typeface="Courier New" pitchFamily="49" charset="0"/>
              </a:rPr>
              <a:t>pcs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r>
              <a:rPr lang="en-US" sz="2400" dirty="0"/>
              <a:t>Like </a:t>
            </a:r>
            <a:r>
              <a:rPr lang="en-US" sz="2400" dirty="0" err="1"/>
              <a:t>EnterCriticalSection</a:t>
            </a:r>
            <a:r>
              <a:rPr lang="en-US" sz="2400" dirty="0"/>
              <a:t> but it comes back right away</a:t>
            </a:r>
          </a:p>
          <a:p>
            <a:pPr lvl="1"/>
            <a:r>
              <a:rPr lang="en-US" sz="2000" dirty="0"/>
              <a:t>i.e. it does NOT suspend the thread if it fails…</a:t>
            </a:r>
          </a:p>
          <a:p>
            <a:pPr lvl="1"/>
            <a:r>
              <a:rPr lang="en-US" sz="2000" dirty="0"/>
              <a:t>TRUE </a:t>
            </a:r>
            <a:r>
              <a:rPr lang="en-US" sz="2000" dirty="0">
                <a:sym typeface="Wingdings" pitchFamily="2" charset="2"/>
              </a:rPr>
              <a:t> the thread has </a:t>
            </a:r>
            <a:r>
              <a:rPr lang="en-US" sz="2000">
                <a:sym typeface="Wingdings" pitchFamily="2" charset="2"/>
              </a:rPr>
              <a:t>the resource</a:t>
            </a:r>
            <a:endParaRPr lang="en-US" sz="1600" dirty="0">
              <a:sym typeface="Wingdings" pitchFamily="2" charset="2"/>
            </a:endParaRPr>
          </a:p>
          <a:p>
            <a:pPr lvl="2"/>
            <a:r>
              <a:rPr lang="en-US" sz="1800" u="sng" dirty="0"/>
              <a:t>Make sure </a:t>
            </a:r>
            <a:r>
              <a:rPr lang="en-US" sz="1800" dirty="0"/>
              <a:t>you call </a:t>
            </a:r>
            <a:r>
              <a:rPr lang="en-US" sz="1800" dirty="0" err="1"/>
              <a:t>LeaveCriticalSection</a:t>
            </a:r>
            <a:r>
              <a:rPr lang="en-US" sz="1800" dirty="0"/>
              <a:t> when you are done</a:t>
            </a:r>
          </a:p>
          <a:p>
            <a:pPr lvl="1"/>
            <a:r>
              <a:rPr lang="en-US" sz="2000" dirty="0"/>
              <a:t>FALSE </a:t>
            </a:r>
            <a:r>
              <a:rPr lang="en-US" sz="2000" dirty="0">
                <a:sym typeface="Wingdings" pitchFamily="2" charset="2"/>
              </a:rPr>
              <a:t> the thread didn’t get the resource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 “thread pool” is where a number of threads are created, but either:</a:t>
            </a:r>
          </a:p>
          <a:p>
            <a:pPr lvl="1"/>
            <a:r>
              <a:rPr lang="en-CA" dirty="0"/>
              <a:t>They have the same function and are given different data to process over time, or</a:t>
            </a:r>
          </a:p>
          <a:p>
            <a:pPr lvl="1"/>
            <a:r>
              <a:rPr lang="en-CA" dirty="0"/>
              <a:t>the function they call is changed, effectively giving them different things to do</a:t>
            </a:r>
          </a:p>
          <a:p>
            <a:r>
              <a:rPr lang="en-CA" dirty="0"/>
              <a:t>Remember that the “thread main” is really generic.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Rather that “starting” and “stopping” the threads, you can “sleep” the threads when they have nothing to do.</a:t>
            </a:r>
          </a:p>
          <a:p>
            <a:r>
              <a:rPr lang="en-CA" dirty="0"/>
              <a:t>In other words, the threads are actually running all the time, but immediately releasing control when they are “done” their “work”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 Management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a </a:t>
            </a:r>
            <a:r>
              <a:rPr lang="en-US" sz="2800" b="1" dirty="0"/>
              <a:t>kernel object</a:t>
            </a:r>
            <a:r>
              <a:rPr lang="en-US" sz="2800" dirty="0"/>
              <a:t> be leaked?</a:t>
            </a:r>
          </a:p>
          <a:p>
            <a:pPr lvl="1"/>
            <a:r>
              <a:rPr lang="en-US" sz="2400" dirty="0"/>
              <a:t>Like memory, kernel objects can leak during the lifecycle of your application</a:t>
            </a:r>
          </a:p>
          <a:p>
            <a:pPr lvl="1"/>
            <a:r>
              <a:rPr lang="en-US" sz="2400" dirty="0"/>
              <a:t>Like memory when your process terminates object references are decremented (and unless another process holds a reference) they will be destroyed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“pools”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Why do this? (since it’s way more complicated)</a:t>
            </a:r>
          </a:p>
          <a:p>
            <a:r>
              <a:rPr lang="en-CA" dirty="0"/>
              <a:t>May help organize your software (the interface to the “work being done” is the same)</a:t>
            </a:r>
          </a:p>
          <a:p>
            <a:r>
              <a:rPr lang="en-CA" dirty="0"/>
              <a:t>Creating threads does have some overhead</a:t>
            </a:r>
          </a:p>
          <a:p>
            <a:r>
              <a:rPr lang="en-CA" dirty="0"/>
              <a:t>Some OSs (ahem: Windows, Linux) allegedly has a small memory leak with </a:t>
            </a:r>
            <a:r>
              <a:rPr lang="en-CA" dirty="0" err="1"/>
              <a:t>CreateThread</a:t>
            </a:r>
            <a:r>
              <a:rPr lang="en-CA" dirty="0"/>
              <a:t> (or at least it used to)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Beyond synchronization objects, another very common (almost fundamental) concept is a “buffer”</a:t>
            </a:r>
          </a:p>
          <a:p>
            <a:r>
              <a:rPr lang="en-CA" sz="2800" dirty="0"/>
              <a:t>Notice that the render and physics updates don’t just “touch” the main list?</a:t>
            </a:r>
          </a:p>
          <a:p>
            <a:pPr lvl="1"/>
            <a:r>
              <a:rPr lang="en-CA" sz="2400" dirty="0"/>
              <a:t>They request a “list” (vector) of objects (pointers), then update the list</a:t>
            </a:r>
          </a:p>
          <a:p>
            <a:pPr lvl="1"/>
            <a:r>
              <a:rPr lang="en-CA" sz="2400" dirty="0"/>
              <a:t>Also note that things like the “Physics” attributes of the objects are “requested”, then “updated”</a:t>
            </a:r>
          </a:p>
          <a:p>
            <a:pPr lvl="1"/>
            <a:r>
              <a:rPr lang="en-CA" sz="2400" dirty="0"/>
              <a:t>This is to get ready for threading these parts.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/>
              <a:t>Huh?</a:t>
            </a:r>
          </a:p>
          <a:p>
            <a:r>
              <a:rPr lang="en-CA" sz="2800" dirty="0"/>
              <a:t>What we want is that the different threads aren’t updating the same things.</a:t>
            </a:r>
          </a:p>
          <a:p>
            <a:r>
              <a:rPr lang="en-CA" sz="2800" dirty="0"/>
              <a:t>We could do that, but we’d have a potential “locking nightmare” where each object has to be locked and unlocked. </a:t>
            </a:r>
          </a:p>
          <a:p>
            <a:r>
              <a:rPr lang="en-CA" sz="2800" dirty="0"/>
              <a:t>Instead, we get a separate “list of stuff” (a buffer), have a thread work on that list, then pass that list back to something.</a:t>
            </a:r>
            <a:endParaRPr lang="en-CA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In the PS3, there is 1 PPU (the PowerPC unit) and 8 SPUs </a:t>
            </a:r>
          </a:p>
          <a:p>
            <a:r>
              <a:rPr lang="en-CA" sz="2400" dirty="0"/>
              <a:t>The SPUs are completely separate from the PPU</a:t>
            </a:r>
          </a:p>
          <a:p>
            <a:pPr lvl="1"/>
            <a:r>
              <a:rPr lang="en-CA" sz="1600" dirty="0"/>
              <a:t>They have their own RAM (and it’s really small: 256 Kbytes)</a:t>
            </a:r>
          </a:p>
          <a:p>
            <a:pPr lvl="1"/>
            <a:r>
              <a:rPr lang="en-CA" sz="1600" dirty="0"/>
              <a:t>They can’t access main RAM at all</a:t>
            </a:r>
          </a:p>
          <a:p>
            <a:pPr lvl="1"/>
            <a:r>
              <a:rPr lang="en-CA" sz="1600" dirty="0"/>
              <a:t>But these suckers are really, </a:t>
            </a:r>
            <a:r>
              <a:rPr lang="en-CA" sz="1600" i="1" u="sng" dirty="0"/>
              <a:t>really</a:t>
            </a:r>
            <a:r>
              <a:rPr lang="en-CA" sz="1600" dirty="0"/>
              <a:t> fast (for math stuff, compared with the PPU)</a:t>
            </a:r>
          </a:p>
          <a:p>
            <a:r>
              <a:rPr lang="en-CA" sz="2000" dirty="0"/>
              <a:t>How do you use these? </a:t>
            </a:r>
          </a:p>
          <a:p>
            <a:r>
              <a:rPr lang="en-CA" sz="2000" dirty="0"/>
              <a:t>The PPU copies information to the SPU, lets it run, then copies it back</a:t>
            </a:r>
          </a:p>
          <a:p>
            <a:pPr lvl="1"/>
            <a:r>
              <a:rPr lang="en-CA" sz="1600" dirty="0"/>
              <a:t>Actually, it’s a DMA (Direct Memory Access transfer, a separate bit of hardware that does the actual copying to and from RAM and the SPU RAM)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Buffers: PS3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The point is that this DMA is analogous to a “buffer” between the SPU and the PPU</a:t>
            </a:r>
          </a:p>
          <a:p>
            <a:r>
              <a:rPr lang="en-CA" sz="2400" dirty="0"/>
              <a:t>Or like a “buffer” between multiple threads on our computers</a:t>
            </a:r>
          </a:p>
          <a:p>
            <a:r>
              <a:rPr lang="en-CA" sz="2400" dirty="0"/>
              <a:t>You could also make this comparison to the CPU and GPU on your own computer</a:t>
            </a:r>
          </a:p>
          <a:p>
            <a:pPr lvl="1"/>
            <a:r>
              <a:rPr lang="en-CA" sz="2000" dirty="0"/>
              <a:t>Note that on the PS3, the RAM is actually shared between the CPU and GPU (same thing with the Xbox 360, the PS4, and the Xbox one)</a:t>
            </a:r>
          </a:p>
          <a:p>
            <a:pPr lvl="1"/>
            <a:r>
              <a:rPr lang="en-CA" sz="2000" dirty="0"/>
              <a:t>i.e. There’s not “copying stuff to GPU RAM, as it’s the same)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1394"/>
            <a:ext cx="8458200" cy="3469207"/>
          </a:xfrm>
        </p:spPr>
        <p:txBody>
          <a:bodyPr>
            <a:normAutofit/>
          </a:bodyPr>
          <a:lstStyle/>
          <a:p>
            <a:r>
              <a:rPr lang="en-CA" sz="2400" dirty="0"/>
              <a:t>Aren’t buffers slow?</a:t>
            </a:r>
          </a:p>
          <a:p>
            <a:r>
              <a:rPr lang="en-CA" sz="2400" dirty="0"/>
              <a:t>They can be. Especially if there’s a lot of creating and deleting</a:t>
            </a:r>
          </a:p>
          <a:p>
            <a:pPr lvl="1"/>
            <a:r>
              <a:rPr lang="en-CA" sz="1600" dirty="0"/>
              <a:t>We’ll look at that later (i.e. Making our own memory allocators. Fun stuff.)</a:t>
            </a:r>
          </a:p>
          <a:p>
            <a:r>
              <a:rPr lang="en-CA" sz="2400" dirty="0"/>
              <a:t>But remember that the point is that your passing the processing to, basically, another CPU (or CPUs)</a:t>
            </a:r>
          </a:p>
          <a:p>
            <a:r>
              <a:rPr lang="en-CA" sz="2400" dirty="0"/>
              <a:t>If that’s not a speed up – i.e. If the copying to a buffer is what is actually killing your performance – then maybe adding threads is a complete waste of time</a:t>
            </a:r>
          </a:p>
          <a:p>
            <a:pPr lvl="1"/>
            <a:r>
              <a:rPr lang="en-CA" sz="2000" dirty="0"/>
              <a:t>Really, </a:t>
            </a:r>
            <a:r>
              <a:rPr lang="en-CA" sz="2000"/>
              <a:t>think about it.</a:t>
            </a:r>
            <a:endParaRPr lang="en-CA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57200" y="1943100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“MyFile”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1371600" y="2571750"/>
            <a:ext cx="609600" cy="571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371600" y="3028950"/>
            <a:ext cx="1828800" cy="1143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Kernel</a:t>
            </a:r>
          </a:p>
          <a:p>
            <a:pPr algn="ctr"/>
            <a:r>
              <a:rPr lang="en-US" dirty="0"/>
              <a:t>Object</a:t>
            </a:r>
          </a:p>
          <a:p>
            <a:pPr algn="ctr"/>
            <a:r>
              <a:rPr lang="en-US" dirty="0"/>
              <a:t>Count = 4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86200" y="3086100"/>
            <a:ext cx="4724400" cy="165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2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CloseHandle</a:t>
            </a:r>
            <a:r>
              <a:rPr lang="en-US" dirty="0"/>
              <a:t>()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2819400" y="3638550"/>
            <a:ext cx="1676400" cy="3429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62400" y="857250"/>
            <a:ext cx="4800600" cy="2114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/>
              <a:t>Process 1</a:t>
            </a:r>
            <a:endParaRPr lang="en-US" dirty="0"/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/>
              <a:t>// do stuff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  <a:p>
            <a:pPr algn="ctr"/>
            <a:r>
              <a:rPr lang="en-US" dirty="0" err="1"/>
              <a:t>daHandle</a:t>
            </a:r>
            <a:r>
              <a:rPr lang="en-US" dirty="0"/>
              <a:t> = </a:t>
            </a:r>
            <a:r>
              <a:rPr lang="en-US" dirty="0" err="1"/>
              <a:t>CreateFile</a:t>
            </a:r>
            <a:r>
              <a:rPr lang="en-US" dirty="0"/>
              <a:t>(…. Read…)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Defined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An instance of a running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Consists of 2 components: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kernel object that the operating system uses to manage the process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 where statistical information is kept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address space that contains: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All the executable or DLL module’s code and data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Thread stacks and heap allocations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the Heap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stack?</a:t>
            </a:r>
          </a:p>
          <a:p>
            <a:pPr lvl="1"/>
            <a:r>
              <a:rPr lang="en-US" sz="2400" dirty="0"/>
              <a:t>Remember that this is </a:t>
            </a:r>
            <a:r>
              <a:rPr lang="en-US" sz="2400" u="sng" dirty="0"/>
              <a:t>thread specific</a:t>
            </a:r>
            <a:r>
              <a:rPr lang="en-US" sz="2400" dirty="0"/>
              <a:t> (i.e. each thread gets its own stack)</a:t>
            </a:r>
            <a:endParaRPr lang="en-US" sz="2800" dirty="0"/>
          </a:p>
          <a:p>
            <a:r>
              <a:rPr lang="en-US" sz="2800" dirty="0"/>
              <a:t>What is the heap?</a:t>
            </a:r>
          </a:p>
          <a:p>
            <a:pPr lvl="1"/>
            <a:r>
              <a:rPr lang="en-US" sz="2400" dirty="0"/>
              <a:t>Remember that the default heap belongs to the entire process</a:t>
            </a:r>
          </a:p>
          <a:p>
            <a:pPr lvl="2"/>
            <a:r>
              <a:rPr lang="en-US" sz="2000" u="sng" dirty="0"/>
              <a:t>The default heap is thread-safe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“Process” kernel object does not run anything</a:t>
            </a:r>
          </a:p>
          <a:p>
            <a:pPr lvl="1"/>
            <a:r>
              <a:rPr lang="en-US" sz="2400" dirty="0"/>
              <a:t>For a process the OS will create a default (or primary) thread</a:t>
            </a:r>
          </a:p>
          <a:p>
            <a:pPr lvl="1"/>
            <a:r>
              <a:rPr lang="en-US" sz="2400" dirty="0"/>
              <a:t>Once all threads have finished, the OS will destroy the process</a:t>
            </a:r>
          </a:p>
          <a:p>
            <a:pPr lvl="2"/>
            <a:r>
              <a:rPr lang="en-US" sz="2000" dirty="0"/>
              <a:t>Each thread has its 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Our Processes Execute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number of processes representing any number of threads may be running on our system</a:t>
            </a:r>
          </a:p>
          <a:p>
            <a:pPr lvl="1"/>
            <a:r>
              <a:rPr lang="en-US" sz="2400" dirty="0"/>
              <a:t>The OS provides the illusion that all threads are running concurrently</a:t>
            </a:r>
          </a:p>
          <a:p>
            <a:pPr lvl="1"/>
            <a:r>
              <a:rPr lang="en-US" sz="2400" dirty="0"/>
              <a:t>Its actually going through the threads in a round-robin fashion offering different time-slices (or </a:t>
            </a:r>
            <a:r>
              <a:rPr lang="en-US" sz="2400" dirty="0" err="1"/>
              <a:t>quantums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“thread?”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Developed with UNIX (the OS)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Concept of a “thread of execution”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Multiple threads share data (RAM)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 pass around information easily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Or, can screw up each others information easily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Threads run inside a “process”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“process” is a protected: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Runs in its own memory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Can’t (easily) share memory between processes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process has to have at least one thread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We’ll be looking at POSIX and Win32 thread, </a:t>
            </a:r>
            <a:br>
              <a:rPr lang="en-US" sz="2000" dirty="0"/>
            </a:br>
            <a:r>
              <a:rPr lang="en-US" sz="2000" dirty="0"/>
              <a:t>but other thread systems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Our Programs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Windows applications are either GUI or CUI based</a:t>
            </a:r>
          </a:p>
          <a:p>
            <a:pPr lvl="1"/>
            <a:r>
              <a:rPr lang="en-US" sz="2400" dirty="0"/>
              <a:t>Different is a linker switch (either /SUBSYSTEM:CONSOLE, /SUBSYSTEM:WINDOWS)</a:t>
            </a:r>
          </a:p>
          <a:p>
            <a:pPr lvl="1"/>
            <a:r>
              <a:rPr lang="en-US" sz="2400" dirty="0"/>
              <a:t>For CUI based we need to specify a “main”</a:t>
            </a:r>
          </a:p>
          <a:p>
            <a:pPr lvl="1"/>
            <a:r>
              <a:rPr lang="en-US" sz="2400" dirty="0"/>
              <a:t>For GUI based we need to specify a “</a:t>
            </a:r>
            <a:r>
              <a:rPr lang="en-US" sz="2400" dirty="0" err="1"/>
              <a:t>WinMain</a:t>
            </a:r>
            <a:r>
              <a:rPr lang="en-US" sz="24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86000" y="171450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CRT Startup Code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0" y="3257550"/>
            <a:ext cx="4724400" cy="342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CRT Exit Code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0" y="2057400"/>
            <a:ext cx="4724400" cy="1200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Your Application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324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(CRT = “C Run-Time”)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Happens When Our Program Loads?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Creates a new process kernel object and a new thread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The new thread begins executing with the </a:t>
            </a:r>
            <a:r>
              <a:rPr lang="en-US" sz="1400" dirty="0" err="1"/>
              <a:t>mainCRTStartup</a:t>
            </a:r>
            <a:r>
              <a:rPr lang="en-US" sz="1400" dirty="0"/>
              <a:t> or </a:t>
            </a:r>
            <a:r>
              <a:rPr lang="en-US" sz="1400" dirty="0" err="1"/>
              <a:t>WinMainCRTStartup</a:t>
            </a:r>
            <a:r>
              <a:rPr lang="en-US" sz="1400" dirty="0"/>
              <a:t> which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command line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Get the environment variables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Initialize the runtime’s global variables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Initialize’s</a:t>
            </a:r>
            <a:r>
              <a:rPr lang="en-US" sz="1600" dirty="0"/>
              <a:t> the heap</a:t>
            </a:r>
          </a:p>
          <a:p>
            <a:pPr lvl="2">
              <a:lnSpc>
                <a:spcPct val="80000"/>
              </a:lnSpc>
            </a:pPr>
            <a:r>
              <a:rPr lang="en-US" sz="1600" dirty="0" err="1"/>
              <a:t>Create’s</a:t>
            </a:r>
            <a:r>
              <a:rPr lang="en-US" sz="1600" dirty="0"/>
              <a:t> your application’s global variables and call constructor’s for any global and static C++ objects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Call’s your main/</a:t>
            </a:r>
            <a:r>
              <a:rPr lang="en-US" sz="1600" dirty="0" err="1"/>
              <a:t>WinMain</a:t>
            </a:r>
            <a:endParaRPr lang="en-US" sz="1600" dirty="0"/>
          </a:p>
          <a:p>
            <a:pPr lvl="3">
              <a:lnSpc>
                <a:spcPct val="80000"/>
              </a:lnSpc>
            </a:pPr>
            <a:r>
              <a:rPr lang="en-US" sz="1400" dirty="0"/>
              <a:t>The rest is up to you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When your main returns the C-runtime exit function is called (passed your return value) which runs a clean-up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any functions registered to the _</a:t>
            </a:r>
            <a:r>
              <a:rPr lang="en-US" sz="1400" dirty="0" err="1"/>
              <a:t>onexit</a:t>
            </a:r>
            <a:r>
              <a:rPr lang="en-US" sz="1400" dirty="0"/>
              <a:t> function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destructors for global and static objects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Calls </a:t>
            </a:r>
            <a:r>
              <a:rPr lang="en-US" sz="1400" dirty="0" err="1"/>
              <a:t>ExitProcess</a:t>
            </a:r>
            <a:r>
              <a:rPr lang="en-US" sz="1400" dirty="0"/>
              <a:t> passing it the return value from your main function</a:t>
            </a:r>
          </a:p>
          <a:p>
            <a:pPr lvl="2">
              <a:lnSpc>
                <a:spcPct val="80000"/>
              </a:lnSpc>
            </a:pPr>
            <a:endParaRPr lang="en-US" sz="1200" dirty="0"/>
          </a:p>
          <a:p>
            <a:pPr lvl="2">
              <a:lnSpc>
                <a:spcPct val="8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 next slides cover information about </a:t>
            </a:r>
            <a:r>
              <a:rPr lang="en-CA" sz="2000" i="1" dirty="0"/>
              <a:t>both</a:t>
            </a:r>
            <a:r>
              <a:rPr lang="en-CA" sz="2000" dirty="0"/>
              <a:t> processes and threads</a:t>
            </a:r>
          </a:p>
          <a:p>
            <a:r>
              <a:rPr lang="en-CA" sz="2000" dirty="0"/>
              <a:t>While processes are important, </a:t>
            </a:r>
            <a:r>
              <a:rPr lang="en-CA" sz="2000" u="sng" dirty="0"/>
              <a:t>we will be focussing mainly on threads and things related the threads</a:t>
            </a:r>
            <a:r>
              <a:rPr lang="en-CA" sz="2000" dirty="0"/>
              <a:t> (some also relate to processes)</a:t>
            </a:r>
          </a:p>
          <a:p>
            <a:r>
              <a:rPr lang="en-CA" sz="2000" dirty="0"/>
              <a:t>This is mainly because threading is “faster” than processes</a:t>
            </a:r>
          </a:p>
          <a:p>
            <a:r>
              <a:rPr lang="en-CA" sz="2000" dirty="0"/>
              <a:t>They are also more difficult to deal with</a:t>
            </a:r>
          </a:p>
          <a:p>
            <a:r>
              <a:rPr lang="en-CA" sz="2000" dirty="0"/>
              <a:t>An analogy (taken from “Win32 Multithreading Programming” book) is that processes and threads are like very sharp power tools (like a table saw); if you know the capabilities, and are very careful, you can do some amazing things, but you can also make a mess and damage things. </a:t>
            </a:r>
          </a:p>
          <a:p>
            <a:endParaRPr lang="en-CA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If you want to be a car mechanic, you have to realize that: at some point, not matter how fancy the car, no matter how sophisticated the driver’s controls are, etc., there will be a point where the “rubber meets the road”</a:t>
            </a:r>
          </a:p>
          <a:p>
            <a:pPr lvl="1"/>
            <a:r>
              <a:rPr lang="en-CA" sz="2000" dirty="0"/>
              <a:t>In other words, “abstracting” away this fact is “fine”, but doesn’t mean that it’s not happening – that’s when things get dangerous, and you run into problems/surprises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same thing happens with libraries, like threading:</a:t>
            </a:r>
          </a:p>
          <a:p>
            <a:pPr lvl="1"/>
            <a:r>
              <a:rPr lang="en-CA" sz="1800" dirty="0"/>
              <a:t>boost threads (Ripped off from Java threads)</a:t>
            </a:r>
          </a:p>
          <a:p>
            <a:pPr lvl="1"/>
            <a:r>
              <a:rPr lang="en-CA" sz="1800" dirty="0"/>
              <a:t>C++ 11 threads</a:t>
            </a:r>
          </a:p>
          <a:p>
            <a:pPr lvl="1"/>
            <a:r>
              <a:rPr lang="en-CA" sz="1800" dirty="0"/>
              <a:t>Other threading libraries</a:t>
            </a:r>
          </a:p>
          <a:p>
            <a:r>
              <a:rPr lang="en-CA" sz="2400" dirty="0"/>
              <a:t>These are all abstractions. </a:t>
            </a:r>
          </a:p>
          <a:p>
            <a:r>
              <a:rPr lang="en-CA" sz="2400" dirty="0"/>
              <a:t>You could even argue that the OS calls are really abstractions</a:t>
            </a:r>
            <a:endParaRPr lang="en-CA" sz="1800" dirty="0"/>
          </a:p>
          <a:p>
            <a:pPr lvl="1"/>
            <a:r>
              <a:rPr lang="en-CA" sz="1800" dirty="0"/>
              <a:t>Which they are, in a very real sense…</a:t>
            </a:r>
          </a:p>
          <a:p>
            <a:pPr lvl="1"/>
            <a:r>
              <a:rPr lang="en-CA" sz="1800" dirty="0"/>
              <a:t>…these are translated into machine instructions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boost threads &amp; C++ 11 threads</a:t>
            </a:r>
          </a:p>
          <a:p>
            <a:r>
              <a:rPr lang="en-CA" sz="2200" dirty="0"/>
              <a:t>Are there other, mainstream, threading libraries, techniques?</a:t>
            </a:r>
          </a:p>
          <a:p>
            <a:r>
              <a:rPr lang="en-CA" sz="2200" dirty="0"/>
              <a:t>You </a:t>
            </a:r>
            <a:r>
              <a:rPr lang="en-CA" sz="2200" dirty="0" err="1"/>
              <a:t>betcha</a:t>
            </a:r>
            <a:r>
              <a:rPr lang="en-CA" sz="2200" dirty="0"/>
              <a:t>:</a:t>
            </a:r>
          </a:p>
          <a:p>
            <a:pPr lvl="1"/>
            <a:r>
              <a:rPr lang="en-CA" sz="1800" dirty="0"/>
              <a:t>Intel Threading Building Blocks </a:t>
            </a:r>
          </a:p>
          <a:p>
            <a:pPr lvl="2"/>
            <a:r>
              <a:rPr lang="en-CA" sz="1400" dirty="0"/>
              <a:t>There’s a free one, and one that cost… wait for it… $700+ per seat</a:t>
            </a:r>
          </a:p>
          <a:p>
            <a:pPr lvl="1"/>
            <a:r>
              <a:rPr lang="en-CA" sz="1800" dirty="0"/>
              <a:t>POSIX</a:t>
            </a:r>
          </a:p>
          <a:p>
            <a:pPr lvl="1"/>
            <a:r>
              <a:rPr lang="en-CA" sz="1800" dirty="0"/>
              <a:t>Lots of others: </a:t>
            </a:r>
            <a:r>
              <a:rPr lang="en-CA" sz="1800" dirty="0">
                <a:hlinkClick r:id="rId2"/>
              </a:rPr>
              <a:t>http://en.wikipedia.org/wiki/List_of_C%2B%2B_multi-threading_libraries</a:t>
            </a:r>
            <a:r>
              <a:rPr lang="en-CA" sz="1800" dirty="0"/>
              <a:t> </a:t>
            </a:r>
          </a:p>
          <a:p>
            <a:r>
              <a:rPr lang="en-CA" sz="2200" dirty="0"/>
              <a:t>So? What’s you point?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1"/>
          </a:xfrm>
        </p:spPr>
        <p:txBody>
          <a:bodyPr>
            <a:normAutofit fontScale="92500" lnSpcReduction="10000"/>
          </a:bodyPr>
          <a:lstStyle/>
          <a:p>
            <a:r>
              <a:rPr lang="en-CA" sz="2200" dirty="0"/>
              <a:t>Let’s look only at Intel’s</a:t>
            </a:r>
          </a:p>
          <a:p>
            <a:r>
              <a:rPr lang="en-CA" sz="2200" dirty="0"/>
              <a:t>Why pay $700 for this? Per seat?</a:t>
            </a:r>
          </a:p>
          <a:p>
            <a:r>
              <a:rPr lang="en-CA" sz="2200" dirty="0"/>
              <a:t>That seems like a lot, particularly since:</a:t>
            </a:r>
          </a:p>
          <a:p>
            <a:pPr lvl="1"/>
            <a:r>
              <a:rPr lang="en-CA" sz="1800" dirty="0"/>
              <a:t>Threading is, like, so “done”: you’ve got OS threads, boost, and C++11</a:t>
            </a:r>
          </a:p>
          <a:p>
            <a:r>
              <a:rPr lang="en-CA" sz="2200" dirty="0"/>
              <a:t>Or is it? </a:t>
            </a:r>
          </a:p>
          <a:p>
            <a:r>
              <a:rPr lang="en-CA" sz="2200" dirty="0"/>
              <a:t>Seems pretty interesting that a huge, smart company like Intel – </a:t>
            </a:r>
            <a:r>
              <a:rPr lang="en-CA" sz="2200" i="1" u="sng" dirty="0"/>
              <a:t>you know the ones that design and make the darn CPUs</a:t>
            </a:r>
            <a:r>
              <a:rPr lang="en-CA" sz="2200" dirty="0"/>
              <a:t> – would waste all this time on a separate threading library…</a:t>
            </a:r>
          </a:p>
          <a:p>
            <a:r>
              <a:rPr lang="en-CA" sz="2200" dirty="0"/>
              <a:t>…and sell it (which means people are </a:t>
            </a:r>
            <a:r>
              <a:rPr lang="en-CA" sz="2200" u="sng" dirty="0"/>
              <a:t>buying</a:t>
            </a:r>
            <a:r>
              <a:rPr lang="en-CA" sz="2200" dirty="0"/>
              <a:t> it)</a:t>
            </a:r>
          </a:p>
          <a:p>
            <a:r>
              <a:rPr lang="en-CA" sz="2200" dirty="0"/>
              <a:t>Gee, people must be really, </a:t>
            </a:r>
            <a:r>
              <a:rPr lang="en-CA" sz="2200" i="1" dirty="0"/>
              <a:t>really</a:t>
            </a:r>
            <a:r>
              <a:rPr lang="en-CA" sz="2200" dirty="0"/>
              <a:t> stupid, right?</a:t>
            </a:r>
          </a:p>
          <a:p>
            <a:r>
              <a:rPr lang="en-CA" sz="1900" i="1" dirty="0"/>
              <a:t>(This is the same argument about why “stupid” people pay $80,000 for Oracle, when they could use </a:t>
            </a:r>
            <a:r>
              <a:rPr lang="en-CA" sz="1900" i="1" dirty="0" err="1"/>
              <a:t>mySQL</a:t>
            </a:r>
            <a:r>
              <a:rPr lang="en-CA" sz="1900" i="1" dirty="0"/>
              <a:t> or Access…. Think about it.)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A bit about “what’s the best threading technique”,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200" dirty="0"/>
              <a:t>Or it could be because there are different options. </a:t>
            </a:r>
          </a:p>
          <a:p>
            <a:r>
              <a:rPr lang="en-CA" sz="2200" dirty="0"/>
              <a:t>Or that it isn’t “solved” yet. Any more than “programming” is “solved” – people have suggested that for years.</a:t>
            </a:r>
          </a:p>
          <a:p>
            <a:r>
              <a:rPr lang="en-CA" sz="2200" dirty="0"/>
              <a:t>All of them make a lot more “sense” if you know at least the basic OS calls. </a:t>
            </a:r>
          </a:p>
          <a:p>
            <a:r>
              <a:rPr lang="en-CA" sz="2200" dirty="0"/>
              <a:t>Also, the library you use likely won’t help you much…</a:t>
            </a:r>
          </a:p>
          <a:p>
            <a:r>
              <a:rPr lang="en-CA" sz="2200" dirty="0"/>
              <a:t>It’s the fundamental problems with threading:</a:t>
            </a:r>
          </a:p>
          <a:p>
            <a:pPr lvl="1"/>
            <a:r>
              <a:rPr lang="en-CA" sz="1800" dirty="0"/>
              <a:t>Sharing, Buffering, Synchronizing, etc.</a:t>
            </a:r>
          </a:p>
          <a:p>
            <a:r>
              <a:rPr lang="en-CA" sz="2200" dirty="0"/>
              <a:t>That’s going to be the issue</a:t>
            </a:r>
          </a:p>
          <a:p>
            <a:r>
              <a:rPr lang="en-CA" sz="2200" dirty="0"/>
              <a:t>Also debugging. Which is a nightmare. </a:t>
            </a:r>
          </a:p>
          <a:p>
            <a:r>
              <a:rPr lang="en-CA" sz="2200" dirty="0"/>
              <a:t>Again, 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Processes and Threads (for “Gems”)?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 will expect you to know and implement the basic OS calls.</a:t>
            </a:r>
          </a:p>
          <a:p>
            <a:pPr lvl="1"/>
            <a:r>
              <a:rPr lang="en-CA" sz="1800" dirty="0"/>
              <a:t>i.e. on the exams, I will be asking you to implement stuff using the OS calls – if you do it with another library, you are likely not getting the marks. </a:t>
            </a:r>
          </a:p>
          <a:p>
            <a:r>
              <a:rPr lang="en-CA" sz="2400" dirty="0"/>
              <a:t>If you want to do “fancy thread stuff” on your own, great.</a:t>
            </a:r>
          </a:p>
          <a:p>
            <a:r>
              <a:rPr lang="en-CA" sz="2400" dirty="0"/>
              <a:t>I promise you, thinking “oh I’ll just use library X” won’t necessarily help you much if you don’t think things through before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600200" y="1485900"/>
            <a:ext cx="6172200" cy="2743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76400" y="1600200"/>
            <a:ext cx="571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O.S. (or “kernel”, i.e. Windows,  </a:t>
            </a:r>
            <a:r>
              <a:rPr lang="en-US" sz="1600" dirty="0" err="1"/>
              <a:t>iOS</a:t>
            </a:r>
            <a:r>
              <a:rPr lang="en-US" sz="1600" dirty="0"/>
              <a:t>, Linux, whatever….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33600" y="1885950"/>
            <a:ext cx="5181600" cy="19431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0" y="19431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“process” (i.e. executable)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590800" y="234315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743200" y="2457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‘thread’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2971800"/>
            <a:ext cx="42672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743200" y="30861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Another ‘thread’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428625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Basically, this section of the course will be about managing these things (well, not the O.S.), and managing the communication 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/>
      <p:bldP spid="22534" grpId="0" animBg="1"/>
      <p:bldP spid="22535" grpId="0"/>
      <p:bldP spid="22536" grpId="0" animBg="1"/>
      <p:bldP spid="22537" grpId="0"/>
      <p:bldP spid="22538" grpId="0" animBg="1"/>
      <p:bldP spid="22539" grpId="0"/>
      <p:bldP spid="225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Instance Handle</a:t>
            </a:r>
          </a:p>
          <a:p>
            <a:pPr lvl="1"/>
            <a:r>
              <a:rPr lang="en-US" sz="2400" dirty="0"/>
              <a:t>Not to be confused with PID</a:t>
            </a:r>
          </a:p>
          <a:p>
            <a:pPr lvl="1"/>
            <a:r>
              <a:rPr lang="en-US" sz="2400" dirty="0"/>
              <a:t>This is the location the exe has been loaded to (likely 0x00400000)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GetModuleHandle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/>
              <a:t>to determine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line</a:t>
            </a:r>
          </a:p>
          <a:p>
            <a:pPr lvl="1"/>
            <a:r>
              <a:rPr lang="en-US" sz="2400" dirty="0"/>
              <a:t>What do </a:t>
            </a:r>
            <a:r>
              <a:rPr lang="en-US" sz="2400" dirty="0" err="1"/>
              <a:t>argv</a:t>
            </a:r>
            <a:r>
              <a:rPr lang="en-US" sz="2400" dirty="0"/>
              <a:t> and </a:t>
            </a:r>
            <a:r>
              <a:rPr lang="en-US" sz="2400" dirty="0" err="1"/>
              <a:t>argc</a:t>
            </a:r>
            <a:r>
              <a:rPr lang="en-US" sz="2400" dirty="0"/>
              <a:t> give us?</a:t>
            </a:r>
          </a:p>
          <a:p>
            <a:pPr lvl="1"/>
            <a:r>
              <a:rPr lang="en-US" sz="2400" dirty="0"/>
              <a:t>Can also call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GetCommandLine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 to get the full command line (win32 call)</a:t>
            </a:r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Environment Variables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Generally inherited from the parent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Run “set” at a command-line to see variables currently defined on your PC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Where do we set environment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What’s the difference between System and User variables?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Functions that may be of use: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SetEnvironmentVariable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ExpandEnvironmentVariables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Directory</a:t>
            </a:r>
          </a:p>
          <a:p>
            <a:pPr lvl="1"/>
            <a:r>
              <a:rPr lang="en-US" sz="2400" dirty="0"/>
              <a:t>The process holds information about its current drive and directory</a:t>
            </a:r>
          </a:p>
          <a:p>
            <a:pPr lvl="1"/>
            <a:r>
              <a:rPr lang="en-US" sz="2400" dirty="0"/>
              <a:t>Functions that may be of use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SetCurrentDirectory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ingdings" pitchFamily="2" charset="2"/>
              <a:buNone/>
            </a:pP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12-Point Star 3"/>
          <p:cNvSpPr/>
          <p:nvPr/>
        </p:nvSpPr>
        <p:spPr>
          <a:xfrm>
            <a:off x="70866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Not specifically related to processes but useful in our code is to be able to determine the OS version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 </a:t>
            </a:r>
            <a:r>
              <a:rPr lang="en-US" sz="2800" dirty="0" err="1"/>
              <a:t>GetVersionEx</a:t>
            </a:r>
            <a:r>
              <a:rPr lang="en-US" sz="2800" dirty="0"/>
              <a:t> to get information about the OS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 </a:t>
            </a:r>
            <a:r>
              <a:rPr lang="en-US" sz="2400" dirty="0" err="1"/>
              <a:t>GetVersionEx</a:t>
            </a:r>
            <a:r>
              <a:rPr lang="en-US" sz="2400" dirty="0"/>
              <a:t>( POSVERSIONINFO p);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also compare to version we are looking for using </a:t>
            </a:r>
            <a:r>
              <a:rPr lang="en-US" sz="2800" dirty="0" err="1"/>
              <a:t>VerifyVersionInfo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Version Information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395"/>
            <a:ext cx="8229600" cy="29167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typedef</a:t>
            </a:r>
            <a:r>
              <a:rPr lang="en-US" sz="1800" dirty="0"/>
              <a:t> </a:t>
            </a:r>
            <a:r>
              <a:rPr lang="en-US" sz="1800" dirty="0" err="1"/>
              <a:t>struct</a:t>
            </a:r>
            <a:r>
              <a:rPr lang="en-US" sz="1800" dirty="0"/>
              <a:t>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dwOSVersionInfoSize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dwMajorVersion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dwMinorVersion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dwBuildNumber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DWORD </a:t>
            </a:r>
            <a:r>
              <a:rPr lang="en-US" sz="1800" dirty="0" err="1"/>
              <a:t>dwPlatformId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TCHAR </a:t>
            </a:r>
            <a:r>
              <a:rPr lang="en-US" sz="1800" dirty="0" err="1"/>
              <a:t>szCSDVersion</a:t>
            </a:r>
            <a:r>
              <a:rPr lang="en-US" sz="1800" dirty="0"/>
              <a:t>[128]; 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wServicePackMajor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wServicePackMinor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WORD  </a:t>
            </a:r>
            <a:r>
              <a:rPr lang="en-US" sz="1800" dirty="0" err="1"/>
              <a:t>wSuiteMask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wProductType</a:t>
            </a:r>
            <a:r>
              <a:rPr lang="en-US" sz="1800" dirty="0"/>
              <a:t>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BYTE  </a:t>
            </a:r>
            <a:r>
              <a:rPr lang="en-US" sz="1800" dirty="0" err="1"/>
              <a:t>wReserved</a:t>
            </a:r>
            <a:r>
              <a:rPr lang="en-US" sz="1800" dirty="0"/>
              <a:t>; } OSVERSIONINFOEX, *POSVERSIONINFOEX;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12763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/>
              <a:t>There’s specific code supplied by Microsoft to get very specific information about all of this stuff; see the MSDN pages for more details. Often, you only want to know if the O.S. is “at least” something, like “at least Windows XP” or whatever.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Version Information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For example: Windows 2000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major version is 5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minor version is 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platform ID is VER_PLATFORM_WIN32_NT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does XP/Vista/7/8/8.1 look like?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 check it out!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Often we call functions to perform work in our 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a single-tasking solution this means we stop executing in the caller function until the </a:t>
            </a:r>
            <a:r>
              <a:rPr lang="en-US" sz="2400" dirty="0" err="1"/>
              <a:t>callee</a:t>
            </a:r>
            <a:r>
              <a:rPr lang="en-US" sz="2400" dirty="0"/>
              <a:t> returns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we would like our </a:t>
            </a:r>
            <a:r>
              <a:rPr lang="en-US" sz="2400" dirty="0" err="1"/>
              <a:t>callee</a:t>
            </a:r>
            <a:r>
              <a:rPr lang="en-US" sz="2400" dirty="0"/>
              <a:t> to continue executing so we start a new thread to execute the </a:t>
            </a:r>
            <a:r>
              <a:rPr lang="en-US" sz="2400" dirty="0" err="1"/>
              <a:t>callee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can be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alternative to put the functionality we want to process in another executable</a:t>
            </a:r>
          </a:p>
          <a:p>
            <a:pPr lvl="1"/>
            <a:r>
              <a:rPr lang="en-US" sz="2400" dirty="0"/>
              <a:t>This is more straight-forward</a:t>
            </a:r>
          </a:p>
          <a:p>
            <a:r>
              <a:rPr lang="en-US" sz="2800" dirty="0"/>
              <a:t>Child processes also give us the ability to run processes that we don’t write</a:t>
            </a:r>
          </a:p>
          <a:p>
            <a:pPr lvl="1"/>
            <a:r>
              <a:rPr lang="en-US" sz="2400" dirty="0"/>
              <a:t>Use functionality from another existing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When we use the </a:t>
            </a:r>
            <a:r>
              <a:rPr lang="en-US" sz="2800" dirty="0" err="1"/>
              <a:t>CreateProcess</a:t>
            </a:r>
            <a:r>
              <a:rPr lang="en-US" sz="2800" dirty="0"/>
              <a:t>() method</a:t>
            </a:r>
          </a:p>
          <a:p>
            <a:pPr lvl="1"/>
            <a:r>
              <a:rPr lang="en-US" sz="2400" dirty="0"/>
              <a:t>The system creates a process kernel object with a usage count of 1</a:t>
            </a:r>
          </a:p>
          <a:p>
            <a:pPr lvl="1"/>
            <a:r>
              <a:rPr lang="en-US" sz="2400" dirty="0"/>
              <a:t>The system then creates a virtual address space for the new process and loads the code and data for the exe and any DLLs</a:t>
            </a:r>
          </a:p>
          <a:p>
            <a:pPr lvl="1"/>
            <a:r>
              <a:rPr lang="en-US" sz="2400" dirty="0"/>
              <a:t>Next the system generates a thread kernel object for the processes primary thread</a:t>
            </a:r>
          </a:p>
          <a:p>
            <a:pPr lvl="1"/>
            <a:r>
              <a:rPr lang="en-US" sz="2400" dirty="0"/>
              <a:t>The CRT startup code is executed followed main,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229600" cy="34692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Windows functions generally return one of the following </a:t>
            </a:r>
            <a:r>
              <a:rPr lang="en-US" sz="2800" dirty="0" err="1"/>
              <a:t>datatypes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VOID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HANDLE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INVALID_HANDLE_VALUE (-1)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PVOID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NULL indicates error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LONG/DWORD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Usually -1 or 0 indicates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BOOL CreateProcess(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pszApplicationName,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PTSTR pszCommandLine,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psaProcess,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PSECURITY_ATTRIBUTES psaThread,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BOOL bInheritHandles,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DWORD fdwCreate,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PVOID pvEnvironment,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PCTSTR pszCurDir,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PSTARTUPINFO psiStartInfo,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	PPROCESS_INFORMATION ppiProcInfo);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pszApplicationName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We won’t use (set to NULL)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pszCommandLine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Allows us to specify the command-line for the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string is assumed to be the executable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full path is not given the following order is searched: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Directory containing exe of parent process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Parent process’s current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system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Windows directory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 full PATH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psaProcess</a:t>
            </a:r>
            <a:r>
              <a:rPr lang="en-US" sz="2800" dirty="0"/>
              <a:t>, </a:t>
            </a:r>
            <a:r>
              <a:rPr lang="en-US" sz="2800" dirty="0" err="1"/>
              <a:t>psaThread</a:t>
            </a:r>
            <a:endParaRPr lang="en-US" sz="2800" dirty="0"/>
          </a:p>
          <a:p>
            <a:pPr lvl="1"/>
            <a:r>
              <a:rPr lang="en-US" sz="2400" dirty="0"/>
              <a:t>We will generally set these to NULL</a:t>
            </a:r>
          </a:p>
          <a:p>
            <a:pPr lvl="1"/>
            <a:r>
              <a:rPr lang="en-US" sz="2400" dirty="0"/>
              <a:t>Can be used to specifically control the inheriting of process handles</a:t>
            </a:r>
          </a:p>
          <a:p>
            <a:r>
              <a:rPr lang="en-US" sz="2800" dirty="0" err="1"/>
              <a:t>bInheritHandles</a:t>
            </a:r>
            <a:endParaRPr lang="en-US" sz="2800" dirty="0"/>
          </a:p>
          <a:p>
            <a:pPr lvl="1"/>
            <a:r>
              <a:rPr lang="en-US" sz="2400" dirty="0"/>
              <a:t>Should the child process inherit kernel object handles from the parent process?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fdwCreate</a:t>
            </a:r>
            <a:endParaRPr lang="en-US" sz="2400" dirty="0"/>
          </a:p>
          <a:p>
            <a:pPr lvl="1"/>
            <a:r>
              <a:rPr lang="en-US" sz="2000" dirty="0"/>
              <a:t>Can send 0 or any combination of flags:</a:t>
            </a:r>
          </a:p>
          <a:p>
            <a:pPr lvl="2"/>
            <a:r>
              <a:rPr lang="en-US" sz="1800" dirty="0"/>
              <a:t>DEBUG_PROCESS</a:t>
            </a:r>
          </a:p>
          <a:p>
            <a:pPr lvl="2"/>
            <a:r>
              <a:rPr lang="en-US" sz="1800" dirty="0"/>
              <a:t>CREATE_SUSPENDED</a:t>
            </a:r>
          </a:p>
          <a:p>
            <a:pPr lvl="3"/>
            <a:r>
              <a:rPr lang="en-US" sz="1600" dirty="0"/>
              <a:t>This can allow the parent process to modify memory in the child’s address space, change the primary thread priority, etc. before the process executes</a:t>
            </a:r>
          </a:p>
          <a:p>
            <a:pPr lvl="2"/>
            <a:r>
              <a:rPr lang="en-US" sz="1800" dirty="0"/>
              <a:t>DETATCHED_PROCESS or CREATE_NEW_CONSOLE</a:t>
            </a:r>
          </a:p>
          <a:p>
            <a:pPr lvl="2"/>
            <a:r>
              <a:rPr lang="en-US" sz="1800" dirty="0"/>
              <a:t>Any of the priority flags</a:t>
            </a:r>
          </a:p>
          <a:p>
            <a:pPr lvl="2"/>
            <a:r>
              <a:rPr lang="en-US" sz="1800" dirty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pvEnvironment</a:t>
            </a:r>
            <a:endParaRPr lang="en-US" sz="2800" dirty="0"/>
          </a:p>
          <a:p>
            <a:pPr lvl="1"/>
            <a:r>
              <a:rPr lang="en-US" sz="2400" dirty="0"/>
              <a:t>Most of the time NULL is passed and the child process inherits the parents</a:t>
            </a:r>
          </a:p>
          <a:p>
            <a:pPr lvl="1"/>
            <a:r>
              <a:rPr lang="en-US" sz="2400" dirty="0"/>
              <a:t>Could also use </a:t>
            </a:r>
            <a:r>
              <a:rPr lang="en-US" sz="2400" dirty="0" err="1"/>
              <a:t>GetEnvironmentStrings</a:t>
            </a:r>
            <a:endParaRPr lang="en-US" sz="2400" dirty="0"/>
          </a:p>
          <a:p>
            <a:r>
              <a:rPr lang="en-US" sz="2800" dirty="0" err="1"/>
              <a:t>pszCurDir</a:t>
            </a:r>
            <a:endParaRPr lang="en-US" sz="2800" dirty="0"/>
          </a:p>
          <a:p>
            <a:pPr lvl="1"/>
            <a:r>
              <a:rPr lang="en-US" sz="2400" dirty="0"/>
              <a:t>If you specify NULL, the child process’s working directory will be set to that of the parent</a:t>
            </a:r>
          </a:p>
          <a:p>
            <a:pPr lvl="1"/>
            <a:r>
              <a:rPr lang="en-US" sz="2400" dirty="0"/>
              <a:t>Otherwise you could stipulate the drive and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psiStartInfo</a:t>
            </a:r>
            <a:endParaRPr lang="en-US" dirty="0"/>
          </a:p>
          <a:p>
            <a:pPr lvl="1"/>
            <a:r>
              <a:rPr lang="en-US" dirty="0"/>
              <a:t>* to STARTUPINFO </a:t>
            </a:r>
            <a:r>
              <a:rPr lang="en-US" dirty="0" err="1"/>
              <a:t>struct</a:t>
            </a:r>
            <a:r>
              <a:rPr lang="en-US" dirty="0"/>
              <a:t> (next slide)</a:t>
            </a:r>
          </a:p>
          <a:p>
            <a:pPr lvl="1"/>
            <a:r>
              <a:rPr lang="en-US" dirty="0"/>
              <a:t>Mostly we’ll use the defaults</a:t>
            </a:r>
          </a:p>
          <a:p>
            <a:pPr lvl="2"/>
            <a:r>
              <a:rPr lang="en-US" dirty="0"/>
              <a:t>If so simply zero out the structure’s memory and set the </a:t>
            </a:r>
            <a:r>
              <a:rPr lang="en-US" dirty="0" err="1"/>
              <a:t>cb</a:t>
            </a:r>
            <a:r>
              <a:rPr lang="en-US" dirty="0"/>
              <a:t> member to the structure’s size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typedef struct _STARTUPINFO {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cb;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lpReserved;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lpDesktop;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PSTR lpTitle;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dwYSize;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dwXCountChars;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dwYCountChars;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dwFillAttribute;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DWORD dwFlags;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wShowWindow;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WORD cbReserved2;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PBYTE lpReserved2;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hStdInput;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hStdOutput;   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HANDLE hStdError; } STARTUPINFO, *LPSTARTUPINFO;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Parameters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ppiProcInfo</a:t>
            </a:r>
          </a:p>
          <a:p>
            <a:pPr lvl="1"/>
            <a:r>
              <a:rPr lang="en-US"/>
              <a:t>* to a PROCESS_INFORMATION structure</a:t>
            </a:r>
          </a:p>
          <a:p>
            <a:pPr lvl="1"/>
            <a:r>
              <a:rPr lang="en-US"/>
              <a:t>We allocate it and the API call populates it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/>
            <a:r>
              <a:rPr lang="en-US" sz="1800">
                <a:latin typeface="Courier New" pitchFamily="49" charset="0"/>
              </a:rPr>
              <a:t>typedef struct _PROCESS_INFORMATION{	HANDLE hProcess;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HANDLE hThread;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dwProcessId;    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DWORD  dwThreadId; } PROCESS_INFORMATION;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returning, </a:t>
            </a:r>
            <a:r>
              <a:rPr lang="en-US" sz="2800" dirty="0" err="1"/>
              <a:t>CreateProcess</a:t>
            </a:r>
            <a:r>
              <a:rPr lang="en-US" sz="2800" dirty="0"/>
              <a:t> opens up handles to the child process (and its primary thread)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Because of this usage count on the kernel object becomes 2 and the object will not be destroyed until both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child process terminates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parent process calls </a:t>
            </a:r>
            <a:r>
              <a:rPr lang="en-US" sz="2000" dirty="0" err="1"/>
              <a:t>CloseHandle</a:t>
            </a:r>
            <a:r>
              <a:rPr lang="en-US" sz="2000" dirty="0"/>
              <a:t> (or terminates itself)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CreateProcess Notes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return value of “true” does not mean that the child process will initialize successfully</a:t>
            </a:r>
          </a:p>
          <a:p>
            <a:pPr lvl="1"/>
            <a:r>
              <a:rPr lang="en-US" sz="2400" dirty="0"/>
              <a:t>It just means its been able to create the process kernel object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Getting the error code is nice but text would be more meaningful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can 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Watch the thread local error value by using “@</a:t>
            </a:r>
            <a:r>
              <a:rPr lang="en-US" sz="2400" dirty="0" err="1"/>
              <a:t>err,hr</a:t>
            </a:r>
            <a:r>
              <a:rPr lang="en-US" sz="2400" dirty="0"/>
              <a:t>” in a watch window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FormatMessage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This is what we would need for presenting the message to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ways:</a:t>
            </a:r>
          </a:p>
          <a:p>
            <a:pPr lvl="1"/>
            <a:r>
              <a:rPr lang="en-US" sz="2400" dirty="0"/>
              <a:t>The primary thread’s entry point returns</a:t>
            </a:r>
          </a:p>
          <a:p>
            <a:pPr lvl="1"/>
            <a:r>
              <a:rPr lang="en-US" sz="2400" dirty="0"/>
              <a:t>One thread in the process calls </a:t>
            </a:r>
            <a:r>
              <a:rPr lang="en-US" sz="2400" dirty="0" err="1"/>
              <a:t>ExitProcess</a:t>
            </a:r>
            <a:endParaRPr lang="en-US" sz="2400" dirty="0"/>
          </a:p>
          <a:p>
            <a:pPr lvl="1"/>
            <a:r>
              <a:rPr lang="en-US" sz="2400" dirty="0"/>
              <a:t>A thread in another process calls </a:t>
            </a:r>
            <a:r>
              <a:rPr lang="en-US" sz="2400" dirty="0" err="1"/>
              <a:t>TerminateProcess</a:t>
            </a:r>
            <a:endParaRPr lang="en-US" sz="2400" dirty="0"/>
          </a:p>
          <a:p>
            <a:pPr lvl="1"/>
            <a:r>
              <a:rPr lang="en-US" sz="2400" dirty="0"/>
              <a:t>All the threads in the process die on their own</a:t>
            </a:r>
          </a:p>
          <a:p>
            <a:pPr lvl="2"/>
            <a:r>
              <a:rPr lang="en-US" sz="2000" dirty="0" err="1"/>
              <a:t>ExitThread</a:t>
            </a:r>
            <a:r>
              <a:rPr lang="en-US" sz="2000" dirty="0"/>
              <a:t> or </a:t>
            </a:r>
            <a:r>
              <a:rPr lang="en-US" sz="2000" dirty="0" err="1"/>
              <a:t>TerminateThread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Child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Once our child process is started if we want to check whether its still running (or wait for it to complete) we use </a:t>
            </a:r>
            <a:r>
              <a:rPr lang="en-US" sz="2800" dirty="0" err="1"/>
              <a:t>WaitForSingleObject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This isn’t just for processes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WaitForSingleObject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HANDLE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hHandle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// handle to object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DWORD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// time-out interval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586"/>
            <a:ext cx="6705600" cy="939546"/>
          </a:xfrm>
        </p:spPr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dwMilliseconds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/>
              <a:t>to:</a:t>
            </a:r>
          </a:p>
          <a:p>
            <a:pPr lvl="1"/>
            <a:r>
              <a:rPr lang="en-US" sz="2400" dirty="0"/>
              <a:t>0</a:t>
            </a:r>
            <a:r>
              <a:rPr lang="en-US" sz="2400" dirty="0">
                <a:sym typeface="Wingdings" pitchFamily="2" charset="2"/>
              </a:rPr>
              <a:t> to check child process status</a:t>
            </a:r>
          </a:p>
          <a:p>
            <a:pPr lvl="1"/>
            <a:r>
              <a:rPr lang="en-US" sz="2400" dirty="0">
                <a:sym typeface="Wingdings" pitchFamily="2" charset="2"/>
              </a:rPr>
              <a:t>The actual milliseconds you wish to wait</a:t>
            </a:r>
          </a:p>
          <a:p>
            <a:pPr lvl="2"/>
            <a:r>
              <a:rPr lang="en-US" sz="2000" dirty="0">
                <a:sym typeface="Wingdings" pitchFamily="2" charset="2"/>
              </a:rPr>
              <a:t>If it time’s out you could report to user or terminate the process</a:t>
            </a:r>
          </a:p>
          <a:p>
            <a:pPr lvl="1"/>
            <a:r>
              <a:rPr lang="en-US" sz="2400" dirty="0">
                <a:sym typeface="Wingdings" pitchFamily="2" charset="2"/>
              </a:rPr>
              <a:t>INFINITE  to wait until its done</a:t>
            </a:r>
            <a:endParaRPr lang="en-US" sz="2400" dirty="0"/>
          </a:p>
        </p:txBody>
      </p:sp>
      <p:sp>
        <p:nvSpPr>
          <p:cNvPr id="6" name="12-Point Star 5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WaitForSingleObject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Return value:</a:t>
            </a:r>
          </a:p>
          <a:p>
            <a:pPr lvl="1"/>
            <a:r>
              <a:rPr lang="en-US" sz="2400" dirty="0"/>
              <a:t>WAIT_FAILED </a:t>
            </a:r>
            <a:r>
              <a:rPr lang="en-US" sz="2400" dirty="0">
                <a:sym typeface="Wingdings" pitchFamily="2" charset="2"/>
              </a:rPr>
              <a:t> Bad call to function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WAIT_TIMEOUT  Process did not signal during wait</a:t>
            </a:r>
          </a:p>
          <a:p>
            <a:pPr lvl="1"/>
            <a:r>
              <a:rPr lang="en-US" sz="2400" dirty="0">
                <a:sym typeface="Wingdings" pitchFamily="2" charset="2"/>
              </a:rPr>
              <a:t>WAIT_OBJECT_0  Process ended</a:t>
            </a:r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Getting the Child Process’s Exit 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BOOL </a:t>
            </a:r>
            <a:r>
              <a:rPr lang="en-US" sz="2800" dirty="0" err="1">
                <a:latin typeface="Courier New" pitchFamily="49" charset="0"/>
              </a:rPr>
              <a:t>GetExitCodeProcess</a:t>
            </a:r>
            <a:r>
              <a:rPr lang="en-US" sz="2800" dirty="0">
                <a:latin typeface="Courier New" pitchFamily="49" charset="0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HANDLE </a:t>
            </a:r>
            <a:r>
              <a:rPr lang="en-US" sz="2800" dirty="0" err="1">
                <a:latin typeface="Courier New" pitchFamily="49" charset="0"/>
              </a:rPr>
              <a:t>hProcess</a:t>
            </a:r>
            <a:r>
              <a:rPr lang="en-US" sz="2800" dirty="0">
                <a:latin typeface="Courier New" pitchFamily="49" charset="0"/>
              </a:rPr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PDWORD </a:t>
            </a:r>
            <a:r>
              <a:rPr lang="en-US" sz="2800" dirty="0" err="1">
                <a:latin typeface="Courier New" pitchFamily="49" charset="0"/>
              </a:rPr>
              <a:t>pdwExitCode</a:t>
            </a:r>
            <a:r>
              <a:rPr lang="en-US" sz="2800" dirty="0">
                <a:latin typeface="Courier New" pitchFamily="49" charset="0"/>
              </a:rPr>
              <a:t>);</a:t>
            </a:r>
            <a:r>
              <a:rPr lang="en-US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12-Point Star 3"/>
          <p:cNvSpPr/>
          <p:nvPr/>
        </p:nvSpPr>
        <p:spPr>
          <a:xfrm>
            <a:off x="7543800" y="133350"/>
            <a:ext cx="1600200" cy="838200"/>
          </a:xfrm>
          <a:prstGeom prst="star12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Terminating a Child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we need to kill child processes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BOOL TerminateProcess(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HANDLE hProcess, // Child process     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UINT fuExitCode  // Exit code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);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 what’s the difference between a “thread” and a “process?”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are completely independent and isolated units of code</a:t>
            </a:r>
          </a:p>
          <a:p>
            <a:pPr lvl="1"/>
            <a:r>
              <a:rPr lang="en-US" sz="2000" dirty="0"/>
              <a:t>You can’t share information between processes unless you explicitly set up some sharing mechanism (named pipes, shared files, etc.)</a:t>
            </a:r>
          </a:p>
          <a:p>
            <a:pPr lvl="1"/>
            <a:r>
              <a:rPr lang="en-US" sz="2000" dirty="0"/>
              <a:t>If one crashes, doesn’t impact others</a:t>
            </a:r>
          </a:p>
          <a:p>
            <a:pPr lvl="1"/>
            <a:r>
              <a:rPr lang="en-US" sz="2000" dirty="0"/>
              <a:t>Imagine if you  have two programs running on two physically separate computers and want to share information: pretty much the “same” problems – in terms of isolation - as if they are on one computer or multiple.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Every process has at least one thread</a:t>
            </a:r>
          </a:p>
          <a:p>
            <a:r>
              <a:rPr lang="en-US" sz="2800" dirty="0"/>
              <a:t>A path of execution that has its own stack and CPU state (i.e. what’s in the registers)</a:t>
            </a:r>
          </a:p>
          <a:p>
            <a:r>
              <a:rPr lang="en-US" sz="2800" dirty="0"/>
              <a:t>Share the same memory as all the other threads in the same process</a:t>
            </a:r>
          </a:p>
          <a:p>
            <a:pPr lvl="1"/>
            <a:r>
              <a:rPr lang="en-US" sz="2400" dirty="0"/>
              <a:t>This is the best and worst feature of threads</a:t>
            </a:r>
          </a:p>
          <a:p>
            <a:r>
              <a:rPr lang="en-US" sz="2800" dirty="0"/>
              <a:t>Essentially “user” mode (as opposed to “kernel” mode)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Processes &amp; threads on multi-core or multi-CPU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458200" cy="3469207"/>
          </a:xfrm>
        </p:spPr>
        <p:txBody>
          <a:bodyPr>
            <a:noAutofit/>
          </a:bodyPr>
          <a:lstStyle/>
          <a:p>
            <a:r>
              <a:rPr lang="en-US" sz="2400" dirty="0"/>
              <a:t>Simplified: </a:t>
            </a:r>
          </a:p>
          <a:p>
            <a:pPr lvl="1"/>
            <a:r>
              <a:rPr lang="en-US" sz="2000" dirty="0"/>
              <a:t>If the cores/CPUs </a:t>
            </a:r>
            <a:r>
              <a:rPr lang="en-US" sz="2000" u="sng" dirty="0"/>
              <a:t>share the same memory</a:t>
            </a:r>
            <a:r>
              <a:rPr lang="en-US" sz="2000" dirty="0"/>
              <a:t>, then you can use multiple threads (within the same process)</a:t>
            </a:r>
          </a:p>
          <a:p>
            <a:pPr lvl="1"/>
            <a:r>
              <a:rPr lang="en-US" sz="2000" dirty="0"/>
              <a:t>If they don’t share memory, they you HAVE use processes (and deal with sharing memory in other ways, like DMA, etc.)</a:t>
            </a:r>
          </a:p>
          <a:p>
            <a:pPr lvl="1"/>
            <a:r>
              <a:rPr lang="en-US" sz="2000" dirty="0"/>
              <a:t>This is why multi-core CPU servers can have multiple threads even though they are running on physically different CPUs at the same time.</a:t>
            </a:r>
          </a:p>
          <a:p>
            <a:pPr lvl="2"/>
            <a:r>
              <a:rPr lang="en-US" sz="1600" dirty="0"/>
              <a:t>NOTE: There are some performance trade-offs when different threads, from different cores, are accessing the “same” memory, since the cache coherency will cause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functions return values only indicate to us success or failure</a:t>
            </a:r>
          </a:p>
          <a:p>
            <a:pPr lvl="1"/>
            <a:r>
              <a:rPr lang="en-US" sz="2400" dirty="0"/>
              <a:t>If we want a more specific error code we call:</a:t>
            </a:r>
          </a:p>
          <a:p>
            <a:pPr lvl="2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DWORD </a:t>
            </a:r>
            <a:r>
              <a:rPr lang="en-US" sz="2000" b="1" dirty="0" err="1">
                <a:latin typeface="Courier New" pitchFamily="49" charset="0"/>
              </a:rPr>
              <a:t>GetLastError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r>
              <a:rPr lang="en-US" sz="2800" dirty="0"/>
              <a:t>This retrieves the error code that pertains to the calling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vs. thread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Processes </a:t>
            </a:r>
          </a:p>
          <a:p>
            <a:pPr lvl="1"/>
            <a:r>
              <a:rPr lang="en-US" sz="2400" dirty="0"/>
              <a:t>Independent</a:t>
            </a:r>
          </a:p>
          <a:p>
            <a:pPr lvl="1"/>
            <a:r>
              <a:rPr lang="en-US" sz="2400" dirty="0"/>
              <a:t>Isolated</a:t>
            </a:r>
          </a:p>
          <a:p>
            <a:r>
              <a:rPr lang="en-US" sz="2800" dirty="0"/>
              <a:t>Thread</a:t>
            </a:r>
          </a:p>
          <a:p>
            <a:pPr lvl="1"/>
            <a:r>
              <a:rPr lang="en-US" sz="2400" dirty="0"/>
              <a:t>Everyone shares (or messes up every ones stuff!)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CRT – C – run-time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8750"/>
            <a:ext cx="5522912" cy="3086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calls CRT</a:t>
            </a:r>
          </a:p>
          <a:p>
            <a:r>
              <a:rPr lang="en-US" dirty="0"/>
              <a:t>CRT does stuff</a:t>
            </a:r>
          </a:p>
          <a:p>
            <a:r>
              <a:rPr lang="en-US" dirty="0"/>
              <a:t>CRT calls main()</a:t>
            </a:r>
          </a:p>
          <a:p>
            <a:r>
              <a:rPr lang="en-US" dirty="0"/>
              <a:t>main runs…</a:t>
            </a:r>
          </a:p>
          <a:p>
            <a:r>
              <a:rPr lang="en-US" dirty="0"/>
              <a:t>main exits to…CRT</a:t>
            </a:r>
          </a:p>
          <a:p>
            <a:r>
              <a:rPr lang="en-US" dirty="0"/>
              <a:t>CRT does some clean up</a:t>
            </a:r>
          </a:p>
          <a:p>
            <a:r>
              <a:rPr lang="en-US" dirty="0"/>
              <a:t>CRT exits to…OS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5105400" y="2000250"/>
            <a:ext cx="3810000" cy="1314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1 processes</a:t>
            </a:r>
          </a:p>
          <a:p>
            <a:pPr algn="ctr"/>
            <a:r>
              <a:rPr lang="en-US" sz="3200"/>
              <a:t>1 threads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ends…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Ends by returning to the CRT (i.e. the main function returns)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TerminateProcess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TerminateThread</a:t>
            </a:r>
            <a:r>
              <a:rPr lang="en-US" sz="2800" dirty="0"/>
              <a:t> – bad news*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Something bad – a crash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38400" y="3714750"/>
            <a:ext cx="64008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dirty="0"/>
              <a:t>*Bad new: Don’t get a chance to ‘clean up’ – no warning </a:t>
            </a:r>
            <a:br>
              <a:rPr lang="en-US" sz="2000" dirty="0"/>
            </a:br>
            <a:r>
              <a:rPr lang="en-US" sz="2000" dirty="0"/>
              <a:t>– like the app crashed (seems so to the app)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Review: in order to appear as though processes (threads) are running at the same time, Windows moves through the threads giving each a slice of CPU time (quantum) before moving to the next</a:t>
            </a:r>
          </a:p>
          <a:p>
            <a:pPr eaLnBrk="1" hangingPunct="1"/>
            <a:r>
              <a:rPr lang="en-US" sz="2800" dirty="0"/>
              <a:t>Moving CPU focus from one thread to another is called “context switching”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304800" y="1581150"/>
            <a:ext cx="7467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Process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\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1455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ThreadFunction1</a:t>
            </a:r>
          </a:p>
          <a:p>
            <a:pPr algn="ctr">
              <a:buFont typeface="Wingdings"/>
              <a:buChar char="à"/>
            </a:pPr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343400" y="219075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Thread running 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7241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ThreadFunction1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333375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ym typeface="Wingdings" pitchFamily="2" charset="2"/>
              </a:rPr>
              <a:t>ThreadFunction2</a:t>
            </a:r>
            <a:endParaRPr lang="en-CA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Every 20 ms or so (quantum), Windows looks at all the thread kernel object currently in existence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Only some are schedulable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Could be SUSPENDED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Nothing to be done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Windows then selects one of the threads and loads the CPU registers with the values last saved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Continued…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Context Switching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After this threads quantum is complete, Windows saves the CPU’s registers back into the thread’s context</a:t>
            </a:r>
          </a:p>
          <a:p>
            <a:pPr eaLnBrk="1" hangingPunct="1"/>
            <a:r>
              <a:rPr lang="en-US" sz="2800" dirty="0"/>
              <a:t>Another thread is selected and the context is switched again</a:t>
            </a:r>
          </a:p>
          <a:p>
            <a:pPr eaLnBrk="1" hangingPunct="1"/>
            <a:r>
              <a:rPr lang="en-US" sz="2800" dirty="0"/>
              <a:t>This process happens the entire time Windows is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cannot be scheduled if</a:t>
            </a:r>
          </a:p>
          <a:p>
            <a:pPr lvl="1" eaLnBrk="1" hangingPunct="1"/>
            <a:r>
              <a:rPr lang="en-US" sz="2000" dirty="0"/>
              <a:t>They are suspended</a:t>
            </a:r>
          </a:p>
          <a:p>
            <a:pPr lvl="1" eaLnBrk="1" hangingPunct="1"/>
            <a:r>
              <a:rPr lang="en-US" sz="2000" dirty="0"/>
              <a:t>Have nothing to do</a:t>
            </a:r>
          </a:p>
          <a:p>
            <a:pPr lvl="2" eaLnBrk="1" hangingPunct="1"/>
            <a:r>
              <a:rPr lang="en-US" sz="1800" dirty="0"/>
              <a:t>When we switch focus to an application, type into the application, etc., the system makes the thread “schedulable”</a:t>
            </a:r>
          </a:p>
          <a:p>
            <a:pPr lvl="3" eaLnBrk="1" hangingPunct="1"/>
            <a:r>
              <a:rPr lang="en-US" sz="1600" dirty="0"/>
              <a:t>This does not mean the application gets automatic focus, it just makes it eligible for “context switching” selection</a:t>
            </a:r>
          </a:p>
          <a:p>
            <a:pPr lvl="1" eaLnBrk="1" hangingPunct="1"/>
            <a:r>
              <a:rPr lang="en-US" sz="2000" dirty="0"/>
              <a:t>Don’t want to be scheduled</a:t>
            </a:r>
          </a:p>
          <a:p>
            <a:pPr lvl="2" eaLnBrk="1" hangingPunct="1"/>
            <a:r>
              <a:rPr lang="en-US" sz="1800" dirty="0"/>
              <a:t>Call Sleep( </a:t>
            </a:r>
            <a:r>
              <a:rPr lang="en-US" sz="1800" dirty="0" err="1"/>
              <a:t>dwMilliseconds</a:t>
            </a:r>
            <a:r>
              <a:rPr lang="en-US" sz="1800" dirty="0"/>
              <a:t> )</a:t>
            </a:r>
          </a:p>
          <a:p>
            <a:pPr lvl="3" eaLnBrk="1" hangingPunct="1"/>
            <a:r>
              <a:rPr lang="en-US" sz="1600" dirty="0"/>
              <a:t>While we are sleeping we cannot take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Preemptive Multi-threading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Windows is considered a preemptive multi-threading OS because a thread can be stopped at anytime and another one executed</a:t>
            </a:r>
          </a:p>
          <a:p>
            <a:pPr lvl="1" eaLnBrk="1" hangingPunct="1"/>
            <a:r>
              <a:rPr lang="en-US" sz="2400" dirty="0"/>
              <a:t>As developers we don’t control the when, and not much about the how, of what thread runs at what time – it’s completely up to the operating system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We have some say over how Windows will select the next thread by process and thread priority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Threads have a priority-level between 0-31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schedulable priority 31 threads will be given CPU slices in a round-robin fashion until none are schedulable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other words, as long as a thread with priority 31 needs to be scheduled, not priority 0-30 threads will see 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Any potential problems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DWORD </a:t>
            </a:r>
            <a:r>
              <a:rPr lang="en-US" sz="1800" b="1" dirty="0" err="1">
                <a:latin typeface="Courier New" pitchFamily="49" charset="0"/>
              </a:rPr>
              <a:t>FormatMessage</a:t>
            </a:r>
            <a:r>
              <a:rPr lang="en-US" sz="1800" b="1" dirty="0">
                <a:latin typeface="Courier New" pitchFamily="49" charset="0"/>
              </a:rPr>
              <a:t>( 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dwFlags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source and processing options </a:t>
            </a:r>
            <a:r>
              <a:rPr lang="en-US" sz="1800" b="1" dirty="0">
                <a:latin typeface="Courier New" pitchFamily="49" charset="0"/>
              </a:rPr>
              <a:t>LPCVOID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lpSource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source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dwMessageId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identifier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dwLanguageId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language identifier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LPTSTR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message buffer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DWORD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i="1" dirty="0" err="1">
                <a:latin typeface="Courier New" pitchFamily="49" charset="0"/>
              </a:rPr>
              <a:t>nSize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// maximum size of message buffer </a:t>
            </a:r>
            <a:r>
              <a:rPr lang="en-US" sz="1800" b="1" dirty="0" err="1">
                <a:latin typeface="Courier New" pitchFamily="49" charset="0"/>
              </a:rPr>
              <a:t>va_list</a:t>
            </a:r>
            <a:r>
              <a:rPr lang="en-US" sz="1800" i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*</a:t>
            </a:r>
            <a:r>
              <a:rPr lang="en-US" sz="1800" i="1" dirty="0">
                <a:latin typeface="Courier New" pitchFamily="49" charset="0"/>
              </a:rPr>
              <a:t>Arguments</a:t>
            </a:r>
            <a:r>
              <a:rPr lang="en-US" sz="1800" dirty="0">
                <a:latin typeface="Courier New" pitchFamily="49" charset="0"/>
              </a:rPr>
              <a:t> // array of message inserts 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Must free returned </a:t>
            </a:r>
            <a:r>
              <a:rPr lang="en-US" sz="1800" b="1" dirty="0" err="1">
                <a:latin typeface="Courier New" pitchFamily="49" charset="0"/>
              </a:rPr>
              <a:t>lpBuffer</a:t>
            </a:r>
            <a:r>
              <a:rPr lang="en-US" sz="1800" b="1" dirty="0">
                <a:latin typeface="Courier New" pitchFamily="49" charset="0"/>
              </a:rPr>
              <a:t> using </a:t>
            </a:r>
            <a:r>
              <a:rPr lang="en-US" sz="1800" b="1" dirty="0" err="1">
                <a:latin typeface="Courier New" pitchFamily="49" charset="0"/>
              </a:rPr>
              <a:t>LocalFree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Starvation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when high-priority threads use so much of the CPU that lower priority threads are kept from executing</a:t>
            </a:r>
          </a:p>
          <a:p>
            <a:pPr eaLnBrk="1" hangingPunct="1"/>
            <a:r>
              <a:rPr lang="en-US" sz="2400" b="1" dirty="0">
                <a:sym typeface="Wingdings" pitchFamily="2" charset="2"/>
              </a:rPr>
              <a:t>Preemptive</a:t>
            </a:r>
            <a:r>
              <a:rPr lang="en-US" sz="2400" dirty="0">
                <a:sym typeface="Wingdings" pitchFamily="2" charset="2"/>
              </a:rPr>
              <a:t>  not only are higher priority threads given the context switch selection, higher priority threads will preempt (interrupt the quantum and take over CPU context) lower priority threads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Calculating the priority level</a:t>
            </a:r>
          </a:p>
          <a:p>
            <a:pPr lvl="1" eaLnBrk="1" hangingPunct="1"/>
            <a:r>
              <a:rPr lang="en-US" sz="2000" dirty="0"/>
              <a:t>Based on applying the thread priority with the processes priorities</a:t>
            </a:r>
          </a:p>
          <a:p>
            <a:pPr lvl="1" eaLnBrk="1" hangingPunct="1"/>
            <a:r>
              <a:rPr lang="en-US" sz="2000" dirty="0"/>
              <a:t>99% of applications use Normal process and thread priority which is 8</a:t>
            </a:r>
          </a:p>
          <a:p>
            <a:pPr lvl="1" eaLnBrk="1" hangingPunct="1"/>
            <a:r>
              <a:rPr lang="en-US" sz="2000" dirty="0"/>
              <a:t>Windows Explorer uses high priority. </a:t>
            </a:r>
            <a:r>
              <a:rPr lang="en-US" sz="2000" b="1" dirty="0"/>
              <a:t>Why?</a:t>
            </a:r>
          </a:p>
          <a:p>
            <a:pPr lvl="1"/>
            <a:r>
              <a:rPr lang="en-US" sz="2000" dirty="0"/>
              <a:t>Generally, it’s a Bad Idea to mess with the priority too much, particularly setting it to “High” thinking that this will make it “faster” – it won’t, actually, and may cause serious problems (or even slow your application down)</a:t>
            </a:r>
          </a:p>
          <a:p>
            <a:pPr lvl="1"/>
            <a:r>
              <a:rPr lang="en-US" sz="2000" dirty="0"/>
              <a:t>You </a:t>
            </a:r>
            <a:r>
              <a:rPr lang="en-US" sz="2000" b="1" u="sng" dirty="0"/>
              <a:t>DON’T WANT</a:t>
            </a:r>
            <a:r>
              <a:rPr lang="en-US" sz="2000" dirty="0"/>
              <a:t> 100% CPU utilization on your application. </a:t>
            </a:r>
            <a:r>
              <a:rPr lang="en-US" sz="2000" b="1" dirty="0"/>
              <a:t>Why?</a:t>
            </a:r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Can set Process priority using</a:t>
            </a:r>
          </a:p>
          <a:p>
            <a:pPr lvl="1" eaLnBrk="1" hangingPunct="1"/>
            <a:r>
              <a:rPr lang="en-US" sz="2400" b="1" dirty="0" err="1"/>
              <a:t>CreateProcess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SetPriorityClass</a:t>
            </a:r>
            <a:endParaRPr lang="en-US" sz="2400" b="1" dirty="0"/>
          </a:p>
          <a:p>
            <a:pPr eaLnBrk="1" hangingPunct="1"/>
            <a:r>
              <a:rPr lang="en-US" sz="2800" dirty="0"/>
              <a:t>Can set Thread priority only after thread has been created</a:t>
            </a:r>
          </a:p>
          <a:p>
            <a:pPr lvl="1" eaLnBrk="1" hangingPunct="1"/>
            <a:r>
              <a:rPr lang="en-US" sz="2400" b="1" dirty="0" err="1"/>
              <a:t>SetThreadPriority</a:t>
            </a:r>
            <a:endParaRPr lang="en-US" b="1" dirty="0"/>
          </a:p>
          <a:p>
            <a:pPr lvl="1" eaLnBrk="1" hangingPunct="1"/>
            <a:r>
              <a:rPr lang="en-US" sz="2400" dirty="0"/>
              <a:t>(Again, you likely don’t want to actually to this…)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Affinity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Controlling the CPU(s) on which your threads run</a:t>
            </a:r>
          </a:p>
          <a:p>
            <a:pPr eaLnBrk="1" hangingPunct="1"/>
            <a:r>
              <a:rPr lang="en-US" sz="2400" dirty="0"/>
              <a:t>This is only useful in very specific environments</a:t>
            </a:r>
          </a:p>
          <a:p>
            <a:pPr lvl="1" eaLnBrk="1" hangingPunct="1"/>
            <a:r>
              <a:rPr lang="en-US" sz="2000" dirty="0"/>
              <a:t>Like NUMA where you have multiple CPU’s on one board</a:t>
            </a:r>
          </a:p>
          <a:p>
            <a:pPr eaLnBrk="1" hangingPunct="1"/>
            <a:r>
              <a:rPr lang="en-US" sz="2400" dirty="0"/>
              <a:t>Typically, we just write our apps and let the system handle how and where our threads will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Windows is a pre-emptive multi-tasking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Higher priority process that have something to do will always get the attention of the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This can (but rarely does) starve threads/processes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Most threads have “Normal” priority and the system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User Mode objects?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Yes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create the structure as a user mode entity (its not a Kernel object) and manage it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As soon as the we enter a wait state we switch to kernel mode processing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We are waiting for a specific event to fire and the kernel manages the signaling and the wait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1)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400" dirty="0"/>
              <a:t>In a </a:t>
            </a:r>
            <a:r>
              <a:rPr lang="en-US" sz="2400" u="sng" dirty="0"/>
              <a:t>single CPU</a:t>
            </a:r>
            <a:r>
              <a:rPr lang="en-US" sz="2400" dirty="0"/>
              <a:t> PC this is still always better than a spin lock because we can’t be using the CPU if we expect the thread we are waiting for to complete its work</a:t>
            </a:r>
          </a:p>
          <a:p>
            <a:pPr lvl="2" eaLnBrk="1" hangingPunct="1"/>
            <a:r>
              <a:rPr lang="en-US" sz="2000" dirty="0"/>
              <a:t>While we spin the other thread is starving for the CPU</a:t>
            </a:r>
          </a:p>
          <a:p>
            <a:pPr lvl="1"/>
            <a:r>
              <a:rPr lang="en-US" sz="2400" i="1" dirty="0"/>
              <a:t>(Side note: how long is 1000 cycles on your computer?)</a:t>
            </a:r>
          </a:p>
          <a:p>
            <a:pPr eaLnBrk="1" hangingPunct="1"/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4" name="Down Arrow 3"/>
          <p:cNvSpPr/>
          <p:nvPr/>
        </p:nvSpPr>
        <p:spPr>
          <a:xfrm>
            <a:off x="8534400" y="1809750"/>
            <a:ext cx="533400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Spin locks in a moment…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4" grpId="0" animBg="1"/>
      <p:bldP spid="4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Critical Sections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The transition from user mode to kernel mode is expensive (1000 CPU cycles)</a:t>
            </a:r>
          </a:p>
          <a:p>
            <a:pPr lvl="1" eaLnBrk="1" hangingPunct="1"/>
            <a:r>
              <a:rPr lang="en-US" sz="2000" dirty="0"/>
              <a:t>This is still a whole lot less work for the CPU than a spin lock that lasts very long</a:t>
            </a:r>
          </a:p>
          <a:p>
            <a:pPr lvl="1" eaLnBrk="1" hangingPunct="1"/>
            <a:r>
              <a:rPr lang="en-US" sz="2000" dirty="0"/>
              <a:t>But on multiple CPU machines its possible that the other thread could finish while we are still getting into kernel mode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What would be the ideal scenario?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Critical Sections (spin lock…)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Use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BOOL </a:t>
            </a:r>
            <a:r>
              <a:rPr lang="en-US" sz="1800" dirty="0" err="1">
                <a:latin typeface="Courier New" pitchFamily="49" charset="0"/>
              </a:rPr>
              <a:t>InitializeCriticalSectionAndSpinCount</a:t>
            </a:r>
            <a:r>
              <a:rPr lang="en-US" sz="1800" dirty="0">
                <a:latin typeface="Courier New" pitchFamily="49" charset="0"/>
              </a:rPr>
              <a:t>(   	PCRITICAL_SECTION </a:t>
            </a:r>
            <a:r>
              <a:rPr lang="en-US" sz="1800" dirty="0" err="1">
                <a:latin typeface="Courier New" pitchFamily="49" charset="0"/>
              </a:rPr>
              <a:t>pcs</a:t>
            </a:r>
            <a:r>
              <a:rPr lang="en-US" sz="1800" dirty="0">
                <a:latin typeface="Courier New" pitchFamily="49" charset="0"/>
              </a:rPr>
              <a:t>,     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DWORD </a:t>
            </a:r>
            <a:r>
              <a:rPr lang="en-US" sz="1800" dirty="0" err="1">
                <a:latin typeface="Courier New" pitchFamily="49" charset="0"/>
              </a:rPr>
              <a:t>dwSpinCount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best of both worlds!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a single CPU machine </a:t>
            </a:r>
            <a:r>
              <a:rPr lang="en-US" sz="2000" dirty="0" err="1"/>
              <a:t>dwSpinCount</a:t>
            </a:r>
            <a:r>
              <a:rPr lang="en-US" sz="2000" dirty="0"/>
              <a:t> is ignored (always treated as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So you can plan for a multi-processor machine without giving up performance on your single-processor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We’ll look at features that apply to all kernel objects</a:t>
            </a:r>
          </a:p>
          <a:p>
            <a:r>
              <a:rPr lang="en-US" sz="2400" dirty="0"/>
              <a:t>As Windows developers you work with kernel objects all the time</a:t>
            </a:r>
          </a:p>
          <a:p>
            <a:pPr lvl="1"/>
            <a:r>
              <a:rPr lang="en-US" sz="2000" dirty="0"/>
              <a:t>File objects</a:t>
            </a:r>
          </a:p>
          <a:p>
            <a:pPr lvl="1"/>
            <a:r>
              <a:rPr lang="en-US" sz="2000" dirty="0"/>
              <a:t>Event objects</a:t>
            </a:r>
          </a:p>
          <a:p>
            <a:pPr lvl="1"/>
            <a:r>
              <a:rPr lang="en-US" sz="2000" dirty="0"/>
              <a:t>Semaphore objects</a:t>
            </a:r>
          </a:p>
          <a:p>
            <a:pPr lvl="1"/>
            <a:r>
              <a:rPr lang="en-US" sz="2000" dirty="0"/>
              <a:t>Thread objects</a:t>
            </a:r>
          </a:p>
          <a:p>
            <a:pPr lvl="1"/>
            <a:r>
              <a:rPr lang="en-US" sz="2000" dirty="0"/>
              <a:t>Many others…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Slower than user-mode</a:t>
            </a:r>
          </a:p>
          <a:p>
            <a:pPr eaLnBrk="1" hangingPunct="1"/>
            <a:r>
              <a:rPr lang="en-US" sz="2800" dirty="0"/>
              <a:t>Much more versatile than user mode</a:t>
            </a:r>
          </a:p>
          <a:p>
            <a:pPr lvl="1" eaLnBrk="1" hangingPunct="1"/>
            <a:r>
              <a:rPr lang="en-US" sz="2400" dirty="0"/>
              <a:t>Can use across process boundaries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Is based on the concept that all kernel objects have signaled and non-signaled states</a:t>
            </a:r>
          </a:p>
          <a:p>
            <a:pPr eaLnBrk="1" hangingPunct="1"/>
            <a:endParaRPr lang="en-US" sz="2800" dirty="0"/>
          </a:p>
        </p:txBody>
      </p:sp>
      <p:sp>
        <p:nvSpPr>
          <p:cNvPr id="1029" name="AutoShape 5" descr="Click to view at full size."/>
          <p:cNvSpPr>
            <a:spLocks noChangeAspect="1" noChangeArrowheads="1"/>
          </p:cNvSpPr>
          <p:nvPr/>
        </p:nvSpPr>
        <p:spPr bwMode="auto">
          <a:xfrm>
            <a:off x="155575" y="34529"/>
            <a:ext cx="3848100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030" name="AutoShape 11" descr="G09SI01x"/>
          <p:cNvSpPr>
            <a:spLocks noChangeAspect="1" noChangeArrowheads="1"/>
          </p:cNvSpPr>
          <p:nvPr/>
        </p:nvSpPr>
        <p:spPr bwMode="auto">
          <a:xfrm>
            <a:off x="155575" y="34529"/>
            <a:ext cx="6515100" cy="1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1026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2627314" y="2743201"/>
          <a:ext cx="6516687" cy="185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2" imgW="6516010" imgH="2467319" progId="PBrush">
                  <p:embed/>
                </p:oleObj>
              </mc:Choice>
              <mc:Fallback>
                <p:oleObj name="Bitmap Image" r:id="rId2" imgW="6516010" imgH="2467319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743201"/>
                        <a:ext cx="6516687" cy="1850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52550"/>
            <a:ext cx="8839200" cy="174426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Threads can not be scheduled while the objects they are waiting for are not signaled</a:t>
            </a:r>
          </a:p>
          <a:p>
            <a:pPr eaLnBrk="1" hangingPunct="1"/>
            <a:r>
              <a:rPr lang="en-US" sz="2400" dirty="0"/>
              <a:t>As soon as they signal the threads are marked as schedulable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182541"/>
          <a:ext cx="6705600" cy="196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2" imgW="7133333" imgH="2781688" progId="PBrush">
                  <p:embed/>
                </p:oleObj>
              </mc:Choice>
              <mc:Fallback>
                <p:oleObj name="Bitmap Image" r:id="rId2" imgW="7133333" imgH="278168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82541"/>
                        <a:ext cx="6705600" cy="196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Kernel Mode Synchronization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No matter what type of kernel object we are waiting for we use our wait functions:</a:t>
            </a:r>
          </a:p>
          <a:p>
            <a:pPr lvl="1" eaLnBrk="1" hangingPunct="1"/>
            <a:r>
              <a:rPr lang="en-US" sz="2400" b="1" dirty="0" err="1"/>
              <a:t>WaitForSingleObject</a:t>
            </a:r>
            <a:endParaRPr lang="en-US" sz="2400" b="1" dirty="0"/>
          </a:p>
          <a:p>
            <a:pPr lvl="1" eaLnBrk="1" hangingPunct="1"/>
            <a:r>
              <a:rPr lang="en-US" sz="2400" b="1" dirty="0" err="1"/>
              <a:t>WaitForMultipleObjects</a:t>
            </a:r>
            <a:endParaRPr lang="en-US" sz="2400" b="1" dirty="0"/>
          </a:p>
          <a:p>
            <a:pPr lvl="2"/>
            <a:r>
              <a:rPr lang="en-US" sz="2000" dirty="0"/>
              <a:t>(Note: Can only wait for up to 64 objects)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31394"/>
            <a:ext cx="8686800" cy="34692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most primitive kernel object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specifies whether it’s an auto-reset event</a:t>
            </a:r>
          </a:p>
          <a:p>
            <a:pPr lvl="1" eaLnBrk="1" hangingPunct="1"/>
            <a:r>
              <a:rPr lang="en-US" sz="2400" dirty="0"/>
              <a:t>Has a </a:t>
            </a:r>
            <a:r>
              <a:rPr lang="en-US" sz="2400" dirty="0" err="1"/>
              <a:t>boolean</a:t>
            </a:r>
            <a:r>
              <a:rPr lang="en-US" sz="2400" dirty="0"/>
              <a:t> which indicates if it’s signaled or not</a:t>
            </a:r>
          </a:p>
          <a:p>
            <a:pPr eaLnBrk="1" hangingPunct="1"/>
            <a:r>
              <a:rPr lang="en-US" sz="2800" dirty="0"/>
              <a:t>Often used by a threads in a process to signal when initialization is complete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Manual-reset events:</a:t>
            </a:r>
          </a:p>
          <a:p>
            <a:pPr lvl="1" eaLnBrk="1" hangingPunct="1"/>
            <a:r>
              <a:rPr lang="en-US" sz="2400" dirty="0"/>
              <a:t>When a manual reset event becomes signaled all threads waiting on the event become schedulable</a:t>
            </a:r>
          </a:p>
          <a:p>
            <a:pPr eaLnBrk="1" hangingPunct="1"/>
            <a:r>
              <a:rPr lang="en-US" sz="2800" dirty="0"/>
              <a:t>Auto-reset events:</a:t>
            </a:r>
          </a:p>
          <a:p>
            <a:pPr lvl="1" eaLnBrk="1" hangingPunct="1"/>
            <a:r>
              <a:rPr lang="en-US" sz="2400" dirty="0"/>
              <a:t>When an auto-reset event becomes signaled only one of the threads waiting becomes schedulable</a:t>
            </a:r>
          </a:p>
          <a:p>
            <a:pPr lvl="2" eaLnBrk="1" hangingPunct="1"/>
            <a:r>
              <a:rPr lang="en-US" sz="2000" dirty="0"/>
              <a:t>The Event auto-resets to non-signaled</a:t>
            </a:r>
          </a:p>
          <a:p>
            <a:pPr lvl="2" eaLnBrk="1" hangingPunct="1"/>
            <a:r>
              <a:rPr lang="en-US" sz="2000" dirty="0"/>
              <a:t>All other threads keep waiting</a:t>
            </a:r>
          </a:p>
          <a:p>
            <a:pPr lvl="2" eaLnBrk="1" hangingPunct="1"/>
            <a:r>
              <a:rPr lang="en-US" sz="2000" dirty="0"/>
              <a:t>This means for the other threads to become schedulable we need to signal the event again</a:t>
            </a:r>
          </a:p>
          <a:p>
            <a:pPr lvl="1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 APIs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CreateEvent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ResetEvent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err="1"/>
              <a:t>OpenEvent</a:t>
            </a:r>
            <a:endParaRPr lang="en-US" sz="2400" b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We’ll also need to use our Wait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As we look at these API calls we’ll create an application with client and server threads that signal each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client when its done writing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server when its done reading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CreateEvent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HANDLE </a:t>
            </a:r>
            <a:r>
              <a:rPr lang="en-US" sz="2400" dirty="0" err="1">
                <a:latin typeface="Courier New" pitchFamily="49" charset="0"/>
              </a:rPr>
              <a:t>CreateEvent</a:t>
            </a:r>
            <a:r>
              <a:rPr lang="en-US" sz="2400" dirty="0">
                <a:latin typeface="Courier New" pitchFamily="49" charset="0"/>
              </a:rPr>
              <a:t>(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PSECURITY_ATTRIBUTES </a:t>
            </a:r>
            <a:r>
              <a:rPr lang="en-US" sz="2400" dirty="0" err="1">
                <a:latin typeface="Courier New" pitchFamily="49" charset="0"/>
              </a:rPr>
              <a:t>psa</a:t>
            </a:r>
            <a:r>
              <a:rPr lang="en-US" sz="2400" dirty="0">
                <a:latin typeface="Courier New" pitchFamily="49" charset="0"/>
              </a:rPr>
              <a:t>,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fManualReset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BOOL </a:t>
            </a:r>
            <a:r>
              <a:rPr lang="en-US" sz="2400" dirty="0" err="1">
                <a:latin typeface="Courier New" pitchFamily="49" charset="0"/>
              </a:rPr>
              <a:t>fInitialState</a:t>
            </a:r>
            <a:r>
              <a:rPr lang="en-US" sz="2400" dirty="0">
                <a:latin typeface="Courier New" pitchFamily="49" charset="0"/>
              </a:rPr>
              <a:t>,     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PCTSTR </a:t>
            </a:r>
            <a:r>
              <a:rPr lang="en-US" sz="2400" dirty="0" err="1">
                <a:latin typeface="Courier New" pitchFamily="49" charset="0"/>
              </a:rPr>
              <a:t>pszName</a:t>
            </a:r>
            <a:r>
              <a:rPr lang="en-US" sz="2400" dirty="0">
                <a:latin typeface="Courier New" pitchFamily="49" charset="0"/>
              </a:rPr>
              <a:t>);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Creates our event kernel object</a:t>
            </a:r>
          </a:p>
          <a:p>
            <a:pPr eaLnBrk="1" hangingPunct="1"/>
            <a:r>
              <a:rPr lang="en-US" sz="2400" dirty="0"/>
              <a:t>We want to ask ourselves if we want the event to manually reset or not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SetEvent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BOOL </a:t>
            </a:r>
            <a:r>
              <a:rPr lang="en-US" dirty="0" err="1">
                <a:latin typeface="Courier New" pitchFamily="49" charset="0"/>
              </a:rPr>
              <a:t>SetEvent</a:t>
            </a:r>
            <a:r>
              <a:rPr lang="en-US" dirty="0">
                <a:latin typeface="Courier New" pitchFamily="49" charset="0"/>
              </a:rPr>
              <a:t>(HANDLE </a:t>
            </a:r>
            <a:r>
              <a:rPr lang="en-US" dirty="0" err="1">
                <a:latin typeface="Courier New" pitchFamily="49" charset="0"/>
              </a:rPr>
              <a:t>hEvent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thread will call this on an event object when it wants to signal the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manual-reset, all threads waiting for the event are schedulable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our event is auto-reset, one thread will be set as schedulable and the event will become </a:t>
            </a:r>
            <a:r>
              <a:rPr lang="en-US" dirty="0" err="1"/>
              <a:t>unsignalled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ResetEvent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BOOL ResetEvent(HANDLE hEvent); </a:t>
            </a:r>
          </a:p>
          <a:p>
            <a:pPr eaLnBrk="1" hangingPunct="1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eaLnBrk="1" hangingPunct="1"/>
            <a:r>
              <a:rPr lang="en-US"/>
              <a:t>Resets a manual-reset event to unsignalled</a:t>
            </a:r>
          </a:p>
          <a:p>
            <a:pPr eaLnBrk="1" hangingPunct="1"/>
            <a:r>
              <a:rPr lang="en-US"/>
              <a:t>In a manual-reset scenario, turning your event on and off a the right times is very important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2550"/>
            <a:ext cx="8193088" cy="30861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kernel object</a:t>
            </a:r>
            <a:r>
              <a:rPr lang="en-US" sz="2400" dirty="0"/>
              <a:t> is simply a </a:t>
            </a:r>
            <a:r>
              <a:rPr lang="en-US" sz="2400" b="1" i="1" dirty="0"/>
              <a:t>memory block</a:t>
            </a:r>
            <a:r>
              <a:rPr lang="en-US" sz="2400" dirty="0"/>
              <a:t> allocated by the kernel and </a:t>
            </a:r>
            <a:r>
              <a:rPr lang="en-US" sz="2400" i="1" dirty="0"/>
              <a:t>accessible </a:t>
            </a:r>
            <a:r>
              <a:rPr lang="en-US" sz="2400" b="1" i="1" dirty="0"/>
              <a:t>only</a:t>
            </a:r>
            <a:r>
              <a:rPr lang="en-US" sz="2400" i="1" dirty="0"/>
              <a:t> by the kernel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memory block</a:t>
            </a:r>
            <a:r>
              <a:rPr lang="en-US" sz="2000" dirty="0"/>
              <a:t> is a </a:t>
            </a:r>
            <a:r>
              <a:rPr lang="en-US" sz="2000" b="1" i="1" dirty="0"/>
              <a:t>data structure</a:t>
            </a:r>
            <a:r>
              <a:rPr lang="en-US" sz="2000" dirty="0"/>
              <a:t> which contains information specific to the object</a:t>
            </a:r>
          </a:p>
          <a:p>
            <a:pPr lvl="1"/>
            <a:r>
              <a:rPr lang="en-US" sz="2000" dirty="0"/>
              <a:t>There is </a:t>
            </a:r>
            <a:r>
              <a:rPr lang="en-US" sz="2000" b="1" i="1" dirty="0"/>
              <a:t>no</a:t>
            </a:r>
            <a:r>
              <a:rPr lang="en-US" sz="2000" dirty="0"/>
              <a:t> way we can access these data structures ourselves</a:t>
            </a:r>
          </a:p>
          <a:p>
            <a:pPr lvl="1"/>
            <a:r>
              <a:rPr lang="en-US" sz="2000" dirty="0"/>
              <a:t>We can </a:t>
            </a:r>
            <a:r>
              <a:rPr lang="en-US" sz="2000" b="1" i="1" dirty="0"/>
              <a:t>only</a:t>
            </a:r>
            <a:r>
              <a:rPr lang="en-US" sz="2000" dirty="0"/>
              <a:t> create and access them through APIs</a:t>
            </a:r>
          </a:p>
          <a:p>
            <a:pPr lvl="1"/>
            <a:r>
              <a:rPr lang="en-US" sz="2000" b="1" i="1" dirty="0"/>
              <a:t>Why</a:t>
            </a:r>
            <a:r>
              <a:rPr lang="en-US" sz="2000" dirty="0"/>
              <a:t> would Microsoft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OpenEvent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HANDLE OpenEvent(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DWORD fdwAccess,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BOOL fInherit,    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PCTSTR pszName);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Used to open an event object that was created in another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Event needs to be created with a specific name and we use that name to open the event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Synchronization in Kernel Mode (Part 2)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were writing a calendar application how would you notify the user when a scheduled event was to take place?</a:t>
            </a:r>
          </a:p>
          <a:p>
            <a:endParaRPr lang="en-US"/>
          </a:p>
          <a:p>
            <a:r>
              <a:rPr lang="en-US"/>
              <a:t>Any user mode solution would have a negative affect on system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Waitable</a:t>
            </a:r>
            <a:r>
              <a:rPr lang="en-US" dirty="0"/>
              <a:t> Timer Kernel Objects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what we would want to do is tell the system to “wake” us up when its time to notify the user</a:t>
            </a:r>
          </a:p>
          <a:p>
            <a:r>
              <a:rPr lang="en-US" dirty="0"/>
              <a:t>This is what a </a:t>
            </a:r>
            <a:r>
              <a:rPr lang="en-US" dirty="0" err="1"/>
              <a:t>WaitableTimer</a:t>
            </a:r>
            <a:r>
              <a:rPr lang="en-US" dirty="0"/>
              <a:t> is all about</a:t>
            </a:r>
          </a:p>
          <a:p>
            <a:pPr lvl="1"/>
            <a:r>
              <a:rPr lang="en-US" dirty="0"/>
              <a:t>Our </a:t>
            </a:r>
            <a:r>
              <a:rPr lang="en-US" dirty="0" err="1"/>
              <a:t>WaitableTimer</a:t>
            </a:r>
            <a:r>
              <a:rPr lang="en-US" dirty="0"/>
              <a:t> can either signal us at a specific time (1pm on March 1</a:t>
            </a:r>
            <a:r>
              <a:rPr lang="en-US" baseline="30000" dirty="0"/>
              <a:t>st</a:t>
            </a:r>
            <a:r>
              <a:rPr lang="en-US" dirty="0"/>
              <a:t>) or at a relative point in time (5 minutes)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Waitable</a:t>
            </a:r>
            <a:r>
              <a:rPr lang="en-US" dirty="0"/>
              <a:t> Timer Objects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346920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Create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CreateWaitableTimer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Set the “when” and the interval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 err="1"/>
              <a:t>SetWaitableTimer</a:t>
            </a:r>
            <a:endParaRPr lang="en-US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Wait on the timer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dirty="0"/>
              <a:t>Take a guess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Close the Handle when we are all done with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/>
              <a:t>HANDLE </a:t>
            </a:r>
            <a:r>
              <a:rPr lang="en-US" sz="2400" dirty="0" err="1"/>
              <a:t>CreateWaitableTimer</a:t>
            </a:r>
            <a:r>
              <a:rPr lang="en-US" sz="2400" dirty="0"/>
              <a:t>(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PSECURITY_ATTRIBUTES </a:t>
            </a:r>
            <a:r>
              <a:rPr lang="en-US" sz="2400" dirty="0" err="1"/>
              <a:t>psa</a:t>
            </a:r>
            <a:r>
              <a:rPr lang="en-US" sz="2400" dirty="0"/>
              <a:t>,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BOOL </a:t>
            </a:r>
            <a:r>
              <a:rPr lang="en-US" sz="2400" dirty="0" err="1"/>
              <a:t>fManualReset</a:t>
            </a:r>
            <a:r>
              <a:rPr lang="en-US" sz="2400" dirty="0"/>
              <a:t>,     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PCTSTR </a:t>
            </a:r>
            <a:r>
              <a:rPr lang="en-US" sz="2400" dirty="0" err="1"/>
              <a:t>pszName</a:t>
            </a:r>
            <a:r>
              <a:rPr lang="en-US" sz="2400" dirty="0"/>
              <a:t>); 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 err="1"/>
              <a:t>fManualReset</a:t>
            </a:r>
            <a:r>
              <a:rPr lang="en-US" sz="2400" dirty="0"/>
              <a:t> means exactly the same as it did in Events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BOOL </a:t>
            </a:r>
            <a:r>
              <a:rPr lang="en-US" sz="2000" dirty="0" err="1">
                <a:latin typeface="Courier New" pitchFamily="49" charset="0"/>
              </a:rPr>
              <a:t>SetWaitableTimer</a:t>
            </a:r>
            <a:r>
              <a:rPr lang="en-US" sz="2000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HANDLE </a:t>
            </a:r>
            <a:r>
              <a:rPr lang="en-US" sz="2000" dirty="0" err="1">
                <a:latin typeface="Courier New" pitchFamily="49" charset="0"/>
              </a:rPr>
              <a:t>hTimer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const LARGE_INTEGER *</a:t>
            </a:r>
            <a:r>
              <a:rPr lang="en-US" sz="2000" dirty="0" err="1">
                <a:latin typeface="Courier New" pitchFamily="49" charset="0"/>
              </a:rPr>
              <a:t>pDueTime</a:t>
            </a:r>
            <a:r>
              <a:rPr lang="en-US" sz="2000" dirty="0">
                <a:latin typeface="Courier New" pitchFamily="49" charset="0"/>
              </a:rPr>
              <a:t>,  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LONG </a:t>
            </a:r>
            <a:r>
              <a:rPr lang="en-US" sz="2000" dirty="0" err="1">
                <a:latin typeface="Courier New" pitchFamily="49" charset="0"/>
              </a:rPr>
              <a:t>lPeriod</a:t>
            </a:r>
            <a:r>
              <a:rPr lang="en-US" sz="2000" dirty="0">
                <a:latin typeface="Courier New" pitchFamily="49" charset="0"/>
              </a:rPr>
              <a:t>,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PTIMERAPCROUTINE </a:t>
            </a:r>
            <a:r>
              <a:rPr lang="en-US" sz="2000" dirty="0" err="1">
                <a:latin typeface="Courier New" pitchFamily="49" charset="0"/>
              </a:rPr>
              <a:t>pfnCompletionRoutine</a:t>
            </a:r>
            <a:r>
              <a:rPr lang="en-US" sz="2000" dirty="0">
                <a:latin typeface="Courier New" pitchFamily="49" charset="0"/>
              </a:rPr>
              <a:t>, PVOID </a:t>
            </a:r>
            <a:r>
              <a:rPr lang="en-US" sz="2000" dirty="0" err="1">
                <a:latin typeface="Courier New" pitchFamily="49" charset="0"/>
              </a:rPr>
              <a:t>pvArgToCompletionRoutine</a:t>
            </a:r>
            <a:r>
              <a:rPr lang="en-US" sz="2000" dirty="0">
                <a:latin typeface="Courier New" pitchFamily="49" charset="0"/>
              </a:rPr>
              <a:t>,     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BOOL </a:t>
            </a:r>
            <a:r>
              <a:rPr lang="en-US" sz="2000" dirty="0" err="1">
                <a:latin typeface="Courier New" pitchFamily="49" charset="0"/>
              </a:rPr>
              <a:t>fResume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/>
              <a:t>hTimer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Handle to the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SetWaitableTimer</a:t>
            </a:r>
            <a:r>
              <a:rPr lang="en-US" sz="2800" dirty="0"/>
              <a:t> parameters</a:t>
            </a:r>
          </a:p>
          <a:p>
            <a:pPr lvl="1"/>
            <a:r>
              <a:rPr lang="en-US" sz="2400" dirty="0" err="1"/>
              <a:t>pDueTime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indicates when the timer should go off the first time</a:t>
            </a:r>
          </a:p>
          <a:p>
            <a:pPr lvl="2"/>
            <a:r>
              <a:rPr lang="en-US" sz="2000" dirty="0"/>
              <a:t>Specific time: a converted FILETIME structure</a:t>
            </a:r>
          </a:p>
          <a:p>
            <a:pPr lvl="2"/>
            <a:r>
              <a:rPr lang="en-US" sz="2000" dirty="0"/>
              <a:t>Relative time: a negative 100-nanosecond interval value</a:t>
            </a:r>
          </a:p>
          <a:p>
            <a:pPr lvl="3"/>
            <a:r>
              <a:rPr lang="en-US" sz="1800" dirty="0"/>
              <a:t>There are 10 million 100 nanosecond intervals in a second</a:t>
            </a:r>
          </a:p>
          <a:p>
            <a:pPr lvl="1"/>
            <a:r>
              <a:rPr lang="en-US" sz="2400" dirty="0" err="1"/>
              <a:t>lPeriod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how long to the next signal?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err="1"/>
              <a:t>pfnCompletionRoutine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Instead of waiting on the handle, you could go into a </a:t>
            </a:r>
            <a:r>
              <a:rPr lang="en-US" sz="2400" dirty="0" err="1"/>
              <a:t>SleepEx</a:t>
            </a:r>
            <a:r>
              <a:rPr lang="en-US" sz="2400" dirty="0"/>
              <a:t> and specify the routine you want called when the Timer signals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000" dirty="0" err="1"/>
              <a:t>pvArgToCompletionRoutine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The argument you want to pass to your completion routine</a:t>
            </a: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sym typeface="Wingdings" pitchFamily="2" charset="2"/>
              </a:rPr>
              <a:t>fResume</a:t>
            </a:r>
            <a:r>
              <a:rPr lang="en-US" sz="2000" dirty="0">
                <a:sym typeface="Wingdings" pitchFamily="2" charset="2"/>
              </a:rPr>
              <a:t>  Allows you to specify that you allow the threads waiting on the timer to run even if the machine is in suspend mode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Waitable</a:t>
            </a:r>
            <a:r>
              <a:rPr lang="en-US" sz="4000" dirty="0"/>
              <a:t> Timer Objects: 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WaitForSingleObject</a:t>
            </a:r>
            <a:endParaRPr lang="en-US" sz="2800" dirty="0"/>
          </a:p>
          <a:p>
            <a:r>
              <a:rPr lang="en-US" sz="2800" dirty="0" err="1"/>
              <a:t>WaitForMultipleObject</a:t>
            </a:r>
            <a:endParaRPr lang="en-US" sz="2800" dirty="0"/>
          </a:p>
          <a:p>
            <a:pPr lvl="1"/>
            <a:r>
              <a:rPr lang="en-US" sz="2400" i="1" dirty="0"/>
              <a:t>(Note: Can only wait for a max of 64 objects)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1175</TotalTime>
  <Words>7687</Words>
  <Application>Microsoft Office PowerPoint</Application>
  <PresentationFormat>On-screen Show (16:9)</PresentationFormat>
  <Paragraphs>967</Paragraphs>
  <Slides>145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Arial</vt:lpstr>
      <vt:lpstr>Calibri</vt:lpstr>
      <vt:lpstr>Corbel</vt:lpstr>
      <vt:lpstr>Courier New</vt:lpstr>
      <vt:lpstr>Tahoma</vt:lpstr>
      <vt:lpstr>Wingdings</vt:lpstr>
      <vt:lpstr>Wingdings 2</vt:lpstr>
      <vt:lpstr>Wingdings 3</vt:lpstr>
      <vt:lpstr>Module</vt:lpstr>
      <vt:lpstr>Bitmap Image</vt:lpstr>
      <vt:lpstr>INFO6023 – Gems</vt:lpstr>
      <vt:lpstr>What’s a “thread?”</vt:lpstr>
      <vt:lpstr>Overview:</vt:lpstr>
      <vt:lpstr>Error Handling</vt:lpstr>
      <vt:lpstr>Error Handling</vt:lpstr>
      <vt:lpstr>Error Handling</vt:lpstr>
      <vt:lpstr>Error Handling</vt:lpstr>
      <vt:lpstr>Kernel Objects</vt:lpstr>
      <vt:lpstr>Kernel Objects</vt:lpstr>
      <vt:lpstr>PowerPoint Presentation</vt:lpstr>
      <vt:lpstr>Kernel Objects</vt:lpstr>
      <vt:lpstr>Sidebar on Sharing Objects</vt:lpstr>
      <vt:lpstr>Kernel Objects Lifecycle</vt:lpstr>
      <vt:lpstr>Kernel Object Management</vt:lpstr>
      <vt:lpstr>PowerPoint Presentation</vt:lpstr>
      <vt:lpstr>Process Defined</vt:lpstr>
      <vt:lpstr>The Stack and the Heap</vt:lpstr>
      <vt:lpstr>Processes</vt:lpstr>
      <vt:lpstr>How Our Processes Execute</vt:lpstr>
      <vt:lpstr>Writing Our Programs</vt:lpstr>
      <vt:lpstr>What Happens When Our Program Loads?</vt:lpstr>
      <vt:lpstr>What Happens When Our Program Loads?</vt:lpstr>
      <vt:lpstr>Processes and Threads (for “Gems”)?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A bit about “what’s the best threading technique”, etc.</vt:lpstr>
      <vt:lpstr>Processes and Threads (for “Gems”)?</vt:lpstr>
      <vt:lpstr>Process Components</vt:lpstr>
      <vt:lpstr>Process Components</vt:lpstr>
      <vt:lpstr>Process Components</vt:lpstr>
      <vt:lpstr>Process Components</vt:lpstr>
      <vt:lpstr>System Version Information</vt:lpstr>
      <vt:lpstr>System Version Information</vt:lpstr>
      <vt:lpstr>System Version Information</vt:lpstr>
      <vt:lpstr>Child Processes</vt:lpstr>
      <vt:lpstr>Child Processes</vt:lpstr>
      <vt:lpstr>Creating a Process </vt:lpstr>
      <vt:lpstr>Creating a Process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Parameters</vt:lpstr>
      <vt:lpstr>CreateProcess Notes</vt:lpstr>
      <vt:lpstr>CreateProcess Notes</vt:lpstr>
      <vt:lpstr>Terminating Processes</vt:lpstr>
      <vt:lpstr>Monitoring Child Processes</vt:lpstr>
      <vt:lpstr>WaitForSingleObject</vt:lpstr>
      <vt:lpstr>WaitForSingleObject</vt:lpstr>
      <vt:lpstr>Getting the Child Process’s Exit Code</vt:lpstr>
      <vt:lpstr>Terminating a Child Process</vt:lpstr>
      <vt:lpstr>Threads</vt:lpstr>
      <vt:lpstr>Process:</vt:lpstr>
      <vt:lpstr>Threads:</vt:lpstr>
      <vt:lpstr>Processes &amp; threads on multi-core or multi-CPU</vt:lpstr>
      <vt:lpstr>Process vs. thread</vt:lpstr>
      <vt:lpstr>CRT – C – run-time</vt:lpstr>
      <vt:lpstr>A process ends…</vt:lpstr>
      <vt:lpstr>Context Switching</vt:lpstr>
      <vt:lpstr>PowerPoint Presentation</vt:lpstr>
      <vt:lpstr>Context Switching</vt:lpstr>
      <vt:lpstr>Context Switching</vt:lpstr>
      <vt:lpstr>Schedulability</vt:lpstr>
      <vt:lpstr>Preemptive Multi-threading</vt:lpstr>
      <vt:lpstr>Priority</vt:lpstr>
      <vt:lpstr>Priority</vt:lpstr>
      <vt:lpstr>Priority</vt:lpstr>
      <vt:lpstr>Priority</vt:lpstr>
      <vt:lpstr>Affinity</vt:lpstr>
      <vt:lpstr>Summary</vt:lpstr>
      <vt:lpstr>Critical Sections</vt:lpstr>
      <vt:lpstr>Thread Synchronization in Kernel Mode (Part 1)</vt:lpstr>
      <vt:lpstr>Critical Sections</vt:lpstr>
      <vt:lpstr>Critical Sections</vt:lpstr>
      <vt:lpstr>Critical Sections (spin lock…)</vt:lpstr>
      <vt:lpstr>Kernel Mode Synchronization</vt:lpstr>
      <vt:lpstr>Kernel Mode Synchronization</vt:lpstr>
      <vt:lpstr>Kernel Mode Synchronization</vt:lpstr>
      <vt:lpstr>Kernel Mode Synchronization</vt:lpstr>
      <vt:lpstr>Event Objects</vt:lpstr>
      <vt:lpstr>Event Types</vt:lpstr>
      <vt:lpstr>Event APIs</vt:lpstr>
      <vt:lpstr>CreateEvent</vt:lpstr>
      <vt:lpstr>SetEvent</vt:lpstr>
      <vt:lpstr>ResetEvent</vt:lpstr>
      <vt:lpstr>OpenEvent</vt:lpstr>
      <vt:lpstr>Thread Synchronization in Kernel Mode (Part 2)</vt:lpstr>
      <vt:lpstr>Waitable Timer Kernel Objects</vt:lpstr>
      <vt:lpstr>Waitable Timer Kernel Objects</vt:lpstr>
      <vt:lpstr>Using Waitable Timer Objects</vt:lpstr>
      <vt:lpstr>Using Waitable Timer Objects: Step 1</vt:lpstr>
      <vt:lpstr>Using Waitable Timer Objects: Step 2</vt:lpstr>
      <vt:lpstr>Using Waitable Timer Objects: Step 2</vt:lpstr>
      <vt:lpstr>Using Waitable Timer Objects: Step 2</vt:lpstr>
      <vt:lpstr>Using Waitable Timer Objects: Step 3</vt:lpstr>
      <vt:lpstr>Using Waitable Timer Objects: Step 4</vt:lpstr>
      <vt:lpstr>Waitable Timer</vt:lpstr>
      <vt:lpstr>Thread Synchronization in Kernel Mode (Part 3)</vt:lpstr>
      <vt:lpstr>Semaphores</vt:lpstr>
      <vt:lpstr>Semaphores </vt:lpstr>
      <vt:lpstr>Semaphores</vt:lpstr>
      <vt:lpstr>Semaphores</vt:lpstr>
      <vt:lpstr>Using Semaphores</vt:lpstr>
      <vt:lpstr>Using Semaphores: Step 1</vt:lpstr>
      <vt:lpstr>Using Semaphores: Step 3</vt:lpstr>
      <vt:lpstr>Semaphores</vt:lpstr>
      <vt:lpstr>Mutexes</vt:lpstr>
      <vt:lpstr>Comparing CSs and Mutexes</vt:lpstr>
      <vt:lpstr>Using Mutexes</vt:lpstr>
      <vt:lpstr>Using Mutexes: Step 1</vt:lpstr>
      <vt:lpstr>Using Mutexes: Step 3</vt:lpstr>
      <vt:lpstr>Thread Synchronization In User Mode</vt:lpstr>
      <vt:lpstr>Unit Summary</vt:lpstr>
      <vt:lpstr>User Mode vs. Kernel Mode</vt:lpstr>
      <vt:lpstr>User Mode vs Kernel Mode</vt:lpstr>
      <vt:lpstr>Thread Synchronization</vt:lpstr>
      <vt:lpstr>Atomic Access To a Resource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Interlocked Functions</vt:lpstr>
      <vt:lpstr>Advanced Synchronization</vt:lpstr>
      <vt:lpstr>Advanced Synchronization</vt:lpstr>
      <vt:lpstr>Using Critical Sections</vt:lpstr>
      <vt:lpstr>Using Critical Sections: Step 1 Create and initialize a CRITICAL_SECTION </vt:lpstr>
      <vt:lpstr>Using Critical Sections: Step 2 Call EnterCriticalSection</vt:lpstr>
      <vt:lpstr>Using Critical Sections: Step 3 Call LeaveCriticalSection</vt:lpstr>
      <vt:lpstr>Using Critical Sections: Step 4 Delete the Structure</vt:lpstr>
      <vt:lpstr>Using Critical Sections: Options</vt:lpstr>
      <vt:lpstr>Other stuff</vt:lpstr>
      <vt:lpstr>Thread “pools”</vt:lpstr>
      <vt:lpstr>Thread “pools”</vt:lpstr>
      <vt:lpstr>Thread “pools”</vt:lpstr>
      <vt:lpstr>Buffers</vt:lpstr>
      <vt:lpstr>Buffers</vt:lpstr>
      <vt:lpstr>Buffers: PS3</vt:lpstr>
      <vt:lpstr>Buffers: PS3</vt:lpstr>
      <vt:lpstr>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123</cp:revision>
  <dcterms:created xsi:type="dcterms:W3CDTF">2006-08-16T00:00:00Z</dcterms:created>
  <dcterms:modified xsi:type="dcterms:W3CDTF">2023-01-18T19:33:15Z</dcterms:modified>
</cp:coreProperties>
</file>