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7" r:id="rId6"/>
    <p:sldId id="266" r:id="rId7"/>
    <p:sldId id="271" r:id="rId8"/>
    <p:sldId id="256" r:id="rId9"/>
    <p:sldId id="258" r:id="rId10"/>
    <p:sldId id="259" r:id="rId11"/>
    <p:sldId id="260" r:id="rId12"/>
    <p:sldId id="26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8D96-53D9-ADD1-4E03-C171682A7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07BD-57BB-7267-C759-4BB6698E6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1C03-A1EB-BADE-078D-5968FF8E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3481-71C1-A101-704B-D6388311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A4DC-DBBB-0AE6-60C6-2C91319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9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28F-E3F7-EC88-D3CD-7A0C1F54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E20CF-6C9C-8A4E-90CE-633641D6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DDD-FCBD-E45A-8790-293E1FF3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8A11-B374-2360-3E26-4DA7F57C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5A4F-AC17-5BE0-F2DD-FA17BC09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3EDBF-73A3-9870-81FF-C89B7E41E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9909-EDBD-4297-FA7F-28843C0B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5BB0-6F90-628B-EC44-F016094A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F974-3FDF-3540-2D0E-6C4F7A1C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EA8E-840D-75CA-75E1-2640FC08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6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557B-D4A1-744B-3E5E-15A97F96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A22D-D592-A252-3BE7-8897E0BD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358B-EF05-D4BC-441F-F1DF3C7A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2B85-15F4-1F01-4B04-9ACAFEBB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5CDB-6A45-EED3-8C2D-EE78051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5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B24-BF39-BEF8-9A8F-FCADAE1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409-45C9-0113-7017-AFDE4640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E93D-24F7-BE7A-4382-AE588B9A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8864-E75D-1A17-8807-D403D34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17A1-0E02-A057-FB41-2713B863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5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FBA-9E1E-6868-358B-B53F2A8B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02ED-8CF2-676F-7316-03719A60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D78D-A5A5-707B-491D-9A48DCD3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5A82-A554-2B33-6938-088D119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ABF3-D140-5427-DDA9-DFCE802F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ABEE-5BC5-ADD1-191E-8C33D655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6AA5-AC1B-5131-B879-9C26D318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49D7-192D-2BDB-EC65-549F935E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A3FDA-9D86-2F4A-EA68-73138446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7A78-DE11-AB67-CE61-B32CE0967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308C7-50E1-0C97-98D8-EEB2C25AB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7379E-66CC-2FD1-E32E-0BF07F81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E92B8-1BAE-FAAA-808F-AFB4C042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52FC7-2CD1-51CE-E0D8-5B7C88F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35B2-2B04-7129-CAF8-79AB8299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6ECCA-2632-CF01-852B-0C4BB53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4C0CC-C6F4-A0DB-FAAB-CBC244A7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5FC87-0A56-9961-9857-82654A00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14A63-8EB7-53CF-A5D6-64F72C57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11B4D-1492-0869-6CDE-001CDA5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03570-7A58-9471-22BE-887D57A6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6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002C-6830-A231-7A0D-DA43950D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4907-ACC6-F9B9-80FA-8DA39E26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42E1-5B23-9B3A-5B61-0AF47530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1AC2-00BB-02A6-1523-DC94199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4C55-2C0D-EE2A-790E-967DBBE2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1F99-3B29-509A-B0A5-92FA1B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4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A3A8-2884-5761-FDA6-0736588C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64FB2-8773-A066-1F25-3B8B219E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F894D-D7D9-7CEB-7632-8E4FCB31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746E-CBE9-E505-90F3-6A22424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13D5-4162-88BB-7BC0-5BEC56FA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7C97-0EC5-5FCE-DA28-DC47B8D4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1F688-9806-345E-ECDD-8B1D84C2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D791-F2FF-5215-3813-1921AAAD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00B9-BDBB-E10D-B419-2D5D249B8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6AE8-8B40-4419-992A-057BFACC0AD3}" type="datetimeFigureOut">
              <a:rPr lang="en-CA" smtClean="0"/>
              <a:t>2024-10-01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B51F-FEE6-C9C7-9820-41A2EB327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C05-C936-B84B-3AB9-A1FA62F68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17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3D world (even if it’s “2D”, just ignore the 3</a:t>
            </a:r>
            <a:r>
              <a:rPr lang="en-CA" baseline="30000" dirty="0"/>
              <a:t>rd</a:t>
            </a:r>
            <a:r>
              <a:rPr lang="en-CA" dirty="0"/>
              <a:t> dimension)</a:t>
            </a:r>
          </a:p>
          <a:p>
            <a:r>
              <a:rPr lang="en-CA" dirty="0"/>
              <a:t>We are representing  our graphics objects as meshes of vertices and triangles. </a:t>
            </a:r>
          </a:p>
          <a:p>
            <a:r>
              <a:rPr lang="en-CA" dirty="0"/>
              <a:t>Do we want to do that with the physics objects? </a:t>
            </a:r>
          </a:p>
          <a:p>
            <a:pPr lvl="1"/>
            <a:r>
              <a:rPr lang="en-CA" dirty="0"/>
              <a:t>They are all triangles, so why not triangle-triangle collision?</a:t>
            </a:r>
          </a:p>
        </p:txBody>
      </p:sp>
    </p:spTree>
    <p:extLst>
      <p:ext uri="{BB962C8B-B14F-4D97-AF65-F5344CB8AC3E}">
        <p14:creationId xmlns:p14="http://schemas.microsoft.com/office/powerpoint/2010/main" val="225327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4896235" y="5982314"/>
            <a:ext cx="1016099" cy="1016099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861D54-A63D-3461-0916-434ECCFC1DE5}"/>
              </a:ext>
            </a:extLst>
          </p:cNvPr>
          <p:cNvGrpSpPr/>
          <p:nvPr/>
        </p:nvGrpSpPr>
        <p:grpSpPr>
          <a:xfrm>
            <a:off x="2547193" y="1847175"/>
            <a:ext cx="5544386" cy="2285999"/>
            <a:chOff x="849086" y="2435290"/>
            <a:chExt cx="10664890" cy="2285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9CDCFC-CD9A-334D-90BD-CBCA001B7BB5}"/>
                </a:ext>
              </a:extLst>
            </p:cNvPr>
            <p:cNvSpPr/>
            <p:nvPr/>
          </p:nvSpPr>
          <p:spPr>
            <a:xfrm>
              <a:off x="849086" y="4469363"/>
              <a:ext cx="10664890" cy="25192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C3D3EC-9092-0D5B-3183-63E88C5D84D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435290"/>
              <a:ext cx="0" cy="203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4B6F4-BB7E-7084-796E-995EC838E3B1}"/>
              </a:ext>
            </a:extLst>
          </p:cNvPr>
          <p:cNvGrpSpPr/>
          <p:nvPr/>
        </p:nvGrpSpPr>
        <p:grpSpPr>
          <a:xfrm>
            <a:off x="2114789" y="3471925"/>
            <a:ext cx="1016099" cy="1016099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144060-10E6-696A-7CFF-8108F5E773A5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41F04D-F3FF-FE64-C9C2-B90789180FB8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732900-9E47-0843-3DDA-C12DBD794676}"/>
              </a:ext>
            </a:extLst>
          </p:cNvPr>
          <p:cNvGrpSpPr/>
          <p:nvPr/>
        </p:nvGrpSpPr>
        <p:grpSpPr>
          <a:xfrm>
            <a:off x="7659175" y="3518578"/>
            <a:ext cx="1016099" cy="1016099"/>
            <a:chOff x="5411755" y="270588"/>
            <a:chExt cx="1866122" cy="18661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241F46-472A-9F7E-423F-E09A0853DB3A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8E6DCC-AFFB-8F49-B6D2-66D3E2F83809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D22D938-15A2-E914-FBC8-A13458EEF069}"/>
              </a:ext>
            </a:extLst>
          </p:cNvPr>
          <p:cNvSpPr txBox="1"/>
          <p:nvPr/>
        </p:nvSpPr>
        <p:spPr>
          <a:xfrm>
            <a:off x="4973216" y="1595249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5D10C6-E1FF-96B3-848A-1F65E54981C0}"/>
              </a:ext>
            </a:extLst>
          </p:cNvPr>
          <p:cNvGrpSpPr/>
          <p:nvPr/>
        </p:nvGrpSpPr>
        <p:grpSpPr>
          <a:xfrm>
            <a:off x="9637748" y="3429000"/>
            <a:ext cx="1016099" cy="1016099"/>
            <a:chOff x="5411755" y="270588"/>
            <a:chExt cx="1866122" cy="18661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59F573-E2CB-7BD1-23D9-292F0FF0D07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F4AD55-6CB0-90D5-17FE-6AC69CA02F8F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089DFB-01A9-67F1-0C99-7EE4582B5B6D}"/>
              </a:ext>
            </a:extLst>
          </p:cNvPr>
          <p:cNvSpPr txBox="1"/>
          <p:nvPr/>
        </p:nvSpPr>
        <p:spPr>
          <a:xfrm>
            <a:off x="4896235" y="5078085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C5B5A-EAC7-FE6F-5748-8FFE50CBE7C4}"/>
              </a:ext>
            </a:extLst>
          </p:cNvPr>
          <p:cNvSpPr txBox="1"/>
          <p:nvPr/>
        </p:nvSpPr>
        <p:spPr>
          <a:xfrm flipH="1">
            <a:off x="8948057" y="379530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7F1486-A507-01DB-F0ED-7BA20614C7C9}"/>
              </a:ext>
            </a:extLst>
          </p:cNvPr>
          <p:cNvGrpSpPr/>
          <p:nvPr/>
        </p:nvGrpSpPr>
        <p:grpSpPr>
          <a:xfrm>
            <a:off x="695645" y="3449991"/>
            <a:ext cx="1016099" cy="1016099"/>
            <a:chOff x="5411755" y="270588"/>
            <a:chExt cx="1866122" cy="18661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C9EE93-56EB-184C-E084-9D053C4D2189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C116FD-35AB-15D9-1E11-A4AC0E0EE17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D88CE3-51E2-C472-0A2D-82DF8DA0B240}"/>
              </a:ext>
            </a:extLst>
          </p:cNvPr>
          <p:cNvSpPr txBox="1"/>
          <p:nvPr/>
        </p:nvSpPr>
        <p:spPr>
          <a:xfrm flipH="1">
            <a:off x="1862597" y="391054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A09C-E307-E3FF-1B20-84B143023C22}"/>
              </a:ext>
            </a:extLst>
          </p:cNvPr>
          <p:cNvGrpSpPr/>
          <p:nvPr/>
        </p:nvGrpSpPr>
        <p:grpSpPr>
          <a:xfrm>
            <a:off x="4879922" y="3465398"/>
            <a:ext cx="1016099" cy="1016099"/>
            <a:chOff x="5411755" y="270588"/>
            <a:chExt cx="1866122" cy="186612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269841E-784E-F8C7-8E30-6A05D6DBDF71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100A1A-1326-98F2-5024-4049269DD720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798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4121552" y="1876821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2E04C-3DF3-5020-BEC8-C72743603AF3}"/>
              </a:ext>
            </a:extLst>
          </p:cNvPr>
          <p:cNvGrpSpPr/>
          <p:nvPr/>
        </p:nvGrpSpPr>
        <p:grpSpPr>
          <a:xfrm>
            <a:off x="4290260" y="2467157"/>
            <a:ext cx="4114289" cy="3424181"/>
            <a:chOff x="5282041" y="-1287471"/>
            <a:chExt cx="4114289" cy="34241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32D2B3-BBD4-104C-6B94-9C93DC90C381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5853FC-B2D8-41F0-0F30-53B94311DB0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36E9A6-41BB-6B02-198A-4EFC46AE4F95}"/>
                </a:ext>
              </a:extLst>
            </p:cNvPr>
            <p:cNvSpPr/>
            <p:nvPr/>
          </p:nvSpPr>
          <p:spPr>
            <a:xfrm>
              <a:off x="7530208" y="-817416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5A5539-D27D-C442-D0C4-7B8AF856A279}"/>
                </a:ext>
              </a:extLst>
            </p:cNvPr>
            <p:cNvSpPr/>
            <p:nvPr/>
          </p:nvSpPr>
          <p:spPr>
            <a:xfrm>
              <a:off x="5282041" y="-1287471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C38BE-558F-F45B-E1FA-CB7F5099D18A}"/>
              </a:ext>
            </a:extLst>
          </p:cNvPr>
          <p:cNvGrpSpPr/>
          <p:nvPr/>
        </p:nvGrpSpPr>
        <p:grpSpPr>
          <a:xfrm rot="488119">
            <a:off x="777270" y="1888739"/>
            <a:ext cx="10664890" cy="2836505"/>
            <a:chOff x="849086" y="1884784"/>
            <a:chExt cx="10664890" cy="28365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861D54-A63D-3461-0916-434ECCFC1DE5}"/>
                </a:ext>
              </a:extLst>
            </p:cNvPr>
            <p:cNvGrpSpPr/>
            <p:nvPr/>
          </p:nvGrpSpPr>
          <p:grpSpPr>
            <a:xfrm>
              <a:off x="849086" y="2435290"/>
              <a:ext cx="10664890" cy="2285999"/>
              <a:chOff x="849086" y="2435290"/>
              <a:chExt cx="10664890" cy="22859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9CDCFC-CD9A-334D-90BD-CBCA001B7BB5}"/>
                  </a:ext>
                </a:extLst>
              </p:cNvPr>
              <p:cNvSpPr/>
              <p:nvPr/>
            </p:nvSpPr>
            <p:spPr>
              <a:xfrm>
                <a:off x="849086" y="4469363"/>
                <a:ext cx="10664890" cy="2519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3C3D3EC-9092-0D5B-3183-63E88C5D84D2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6181531" y="2435290"/>
                <a:ext cx="0" cy="203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16841-494F-9F95-A72F-1126B22BDE3B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2929812" y="1884784"/>
              <a:ext cx="3251719" cy="258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712A3C-1BEB-0C03-FB5B-B2B5645ED5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174033"/>
              <a:ext cx="3335693" cy="229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A5E2E5-F09B-9123-CEE4-FA76DE0C2C52}"/>
              </a:ext>
            </a:extLst>
          </p:cNvPr>
          <p:cNvSpPr/>
          <p:nvPr/>
        </p:nvSpPr>
        <p:spPr>
          <a:xfrm rot="5023796">
            <a:off x="4257329" y="3793481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73CDF23-0091-2227-4B28-FDD377CFE0B6}"/>
              </a:ext>
            </a:extLst>
          </p:cNvPr>
          <p:cNvSpPr/>
          <p:nvPr/>
        </p:nvSpPr>
        <p:spPr>
          <a:xfrm rot="19875684">
            <a:off x="5335684" y="4262076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3E43FE-C975-B156-B3EC-4B9D83C5BCB8}"/>
              </a:ext>
            </a:extLst>
          </p:cNvPr>
          <p:cNvSpPr/>
          <p:nvPr/>
        </p:nvSpPr>
        <p:spPr>
          <a:xfrm rot="4005870">
            <a:off x="6479169" y="4790325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7EB834-2A4E-B955-6342-3B510927C9A2}"/>
              </a:ext>
            </a:extLst>
          </p:cNvPr>
          <p:cNvSpPr/>
          <p:nvPr/>
        </p:nvSpPr>
        <p:spPr>
          <a:xfrm rot="19875684">
            <a:off x="4985040" y="2256982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53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3803787" y="2327988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9CDCFC-CD9A-334D-90BD-CBCA001B7BB5}"/>
              </a:ext>
            </a:extLst>
          </p:cNvPr>
          <p:cNvSpPr/>
          <p:nvPr/>
        </p:nvSpPr>
        <p:spPr>
          <a:xfrm rot="3519487">
            <a:off x="1387" y="2091918"/>
            <a:ext cx="5477422" cy="275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B7CC4-6579-9F0B-2A5A-9F94DB4ACC39}"/>
              </a:ext>
            </a:extLst>
          </p:cNvPr>
          <p:cNvSpPr/>
          <p:nvPr/>
        </p:nvSpPr>
        <p:spPr>
          <a:xfrm rot="20668720">
            <a:off x="4037480" y="3743440"/>
            <a:ext cx="5477422" cy="275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57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8150-7779-A467-EB25-BC6EFB25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Separate “lists” of items: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7928-0BD2-DBFE-B51A-94316775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CA" dirty="0"/>
              <a:t>Did this with rendering/graphics:</a:t>
            </a:r>
          </a:p>
          <a:p>
            <a:pPr lvl="1"/>
            <a:r>
              <a:rPr lang="en-CA" dirty="0"/>
              <a:t>3D Models loaded and stored in the VAO (mesh manager)</a:t>
            </a:r>
          </a:p>
          <a:p>
            <a:pPr lvl="1"/>
            <a:r>
              <a:rPr lang="en-CA" dirty="0" err="1"/>
              <a:t>cMeshObject</a:t>
            </a:r>
            <a:r>
              <a:rPr lang="en-CA" dirty="0"/>
              <a:t> -&gt; Really point locations with rotation, etc.</a:t>
            </a:r>
            <a:br>
              <a:rPr lang="en-CA" dirty="0"/>
            </a:br>
            <a:r>
              <a:rPr lang="en-CA" dirty="0"/>
              <a:t>But they have what model to draw at that location:</a:t>
            </a:r>
          </a:p>
          <a:p>
            <a:pPr lvl="2"/>
            <a:r>
              <a:rPr lang="en-CA" dirty="0"/>
              <a:t>XYZ </a:t>
            </a:r>
            <a:r>
              <a:rPr lang="en-CA" dirty="0">
                <a:sym typeface="Wingdings" panose="05000000000000000000" pitchFamily="2" charset="2"/>
              </a:rPr>
              <a:t> Draw a bunny here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XYZ  Draw a terrain here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56225-1CC7-0869-CDFF-37DA275EAAE4}"/>
              </a:ext>
            </a:extLst>
          </p:cNvPr>
          <p:cNvSpPr/>
          <p:nvPr/>
        </p:nvSpPr>
        <p:spPr>
          <a:xfrm>
            <a:off x="5999584" y="3844212"/>
            <a:ext cx="1194318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Meshes we could draw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64929-13B7-891D-710F-86BEC183F02C}"/>
              </a:ext>
            </a:extLst>
          </p:cNvPr>
          <p:cNvSpPr/>
          <p:nvPr/>
        </p:nvSpPr>
        <p:spPr>
          <a:xfrm>
            <a:off x="8676691" y="3844212"/>
            <a:ext cx="1362269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points, orientation + mesh names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A18A918-96A4-7996-27F3-772E6FC68008}"/>
              </a:ext>
            </a:extLst>
          </p:cNvPr>
          <p:cNvSpPr/>
          <p:nvPr/>
        </p:nvSpPr>
        <p:spPr>
          <a:xfrm>
            <a:off x="7338137" y="4422710"/>
            <a:ext cx="1194318" cy="559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39409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8150-7779-A467-EB25-BC6EFB25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508"/>
          </a:xfrm>
        </p:spPr>
        <p:txBody>
          <a:bodyPr>
            <a:noAutofit/>
          </a:bodyPr>
          <a:lstStyle/>
          <a:p>
            <a:r>
              <a:rPr lang="en-CA" sz="3600" dirty="0"/>
              <a:t>3</a:t>
            </a:r>
            <a:r>
              <a:rPr lang="en-CA" sz="3600" baseline="30000" dirty="0"/>
              <a:t>rd</a:t>
            </a:r>
            <a:r>
              <a:rPr lang="en-CA" sz="3600" dirty="0"/>
              <a:t> list of things: the simplified physics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7928-0BD2-DBFE-B51A-94316775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CA" dirty="0"/>
              <a:t>List of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56225-1CC7-0869-CDFF-37DA275EAAE4}"/>
              </a:ext>
            </a:extLst>
          </p:cNvPr>
          <p:cNvSpPr/>
          <p:nvPr/>
        </p:nvSpPr>
        <p:spPr>
          <a:xfrm>
            <a:off x="2737758" y="3844212"/>
            <a:ext cx="1194318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Meshes we could draw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64929-13B7-891D-710F-86BEC183F02C}"/>
              </a:ext>
            </a:extLst>
          </p:cNvPr>
          <p:cNvSpPr/>
          <p:nvPr/>
        </p:nvSpPr>
        <p:spPr>
          <a:xfrm>
            <a:off x="5414865" y="3004457"/>
            <a:ext cx="1362269" cy="358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Rendering: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List of points, orientation + mesh names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A18A918-96A4-7996-27F3-772E6FC68008}"/>
              </a:ext>
            </a:extLst>
          </p:cNvPr>
          <p:cNvSpPr/>
          <p:nvPr/>
        </p:nvSpPr>
        <p:spPr>
          <a:xfrm>
            <a:off x="4069703" y="4730620"/>
            <a:ext cx="1194318" cy="559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Lookup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ED853-FE0D-B9B9-292F-04C896E5BF3C}"/>
              </a:ext>
            </a:extLst>
          </p:cNvPr>
          <p:cNvSpPr/>
          <p:nvPr/>
        </p:nvSpPr>
        <p:spPr>
          <a:xfrm>
            <a:off x="8521959" y="3844212"/>
            <a:ext cx="1946988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Physics “shapes”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Spheres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AABBs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Mesh of Triangles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AAFA84E-8D7F-4B79-983B-EB089EE9F00D}"/>
              </a:ext>
            </a:extLst>
          </p:cNvPr>
          <p:cNvSpPr/>
          <p:nvPr/>
        </p:nvSpPr>
        <p:spPr>
          <a:xfrm>
            <a:off x="6947029" y="4730619"/>
            <a:ext cx="1380154" cy="559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14483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2578851" y="817908"/>
            <a:ext cx="789500" cy="789500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7EB834-2A4E-B955-6342-3B510927C9A2}"/>
              </a:ext>
            </a:extLst>
          </p:cNvPr>
          <p:cNvSpPr/>
          <p:nvPr/>
        </p:nvSpPr>
        <p:spPr>
          <a:xfrm rot="5400000">
            <a:off x="2478434" y="1915218"/>
            <a:ext cx="990333" cy="47207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7D2C71A-B742-3337-470C-0F632F163C42}"/>
              </a:ext>
            </a:extLst>
          </p:cNvPr>
          <p:cNvSpPr/>
          <p:nvPr/>
        </p:nvSpPr>
        <p:spPr>
          <a:xfrm>
            <a:off x="233266" y="817908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0, Y = 10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AD5A3F-864A-ECEC-B8A9-670A1E187480}"/>
              </a:ext>
            </a:extLst>
          </p:cNvPr>
          <p:cNvGrpSpPr/>
          <p:nvPr/>
        </p:nvGrpSpPr>
        <p:grpSpPr>
          <a:xfrm>
            <a:off x="2578851" y="2695106"/>
            <a:ext cx="789500" cy="789500"/>
            <a:chOff x="5411755" y="270588"/>
            <a:chExt cx="1866122" cy="18661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25AFFFC-FF5E-FF33-7085-C26EB63842AF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C253AA-3039-5D64-1249-B335672BAF69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13BBE66-9656-16BB-7D74-6F7B0ACB816F}"/>
              </a:ext>
            </a:extLst>
          </p:cNvPr>
          <p:cNvSpPr/>
          <p:nvPr/>
        </p:nvSpPr>
        <p:spPr>
          <a:xfrm>
            <a:off x="233266" y="2695106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1, Y =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B5733-8A52-A2CE-6047-0FBDF6BA4ECD}"/>
              </a:ext>
            </a:extLst>
          </p:cNvPr>
          <p:cNvSpPr txBox="1"/>
          <p:nvPr/>
        </p:nvSpPr>
        <p:spPr>
          <a:xfrm>
            <a:off x="3629608" y="241528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Vel = -1 m/s</a:t>
            </a:r>
          </a:p>
          <a:p>
            <a:r>
              <a:rPr lang="en-CA" dirty="0"/>
              <a:t>Accel = -1 m/s/s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C90B8-0704-668B-C8D3-74A54B89F742}"/>
              </a:ext>
            </a:extLst>
          </p:cNvPr>
          <p:cNvSpPr txBox="1"/>
          <p:nvPr/>
        </p:nvSpPr>
        <p:spPr>
          <a:xfrm>
            <a:off x="3597688" y="2967335"/>
            <a:ext cx="209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1 second</a:t>
            </a:r>
          </a:p>
          <a:p>
            <a:r>
              <a:rPr lang="en-CA" dirty="0" err="1"/>
              <a:t>dV</a:t>
            </a:r>
            <a:r>
              <a:rPr lang="en-CA" dirty="0"/>
              <a:t> = dT * Vel         </a:t>
            </a:r>
          </a:p>
          <a:p>
            <a:r>
              <a:rPr lang="en-CA" dirty="0" err="1"/>
              <a:t>dP</a:t>
            </a:r>
            <a:r>
              <a:rPr lang="en-CA" dirty="0"/>
              <a:t> = 1 * -2 = -2 m</a:t>
            </a:r>
          </a:p>
          <a:p>
            <a:r>
              <a:rPr lang="en-CA" dirty="0"/>
              <a:t>P = P + </a:t>
            </a:r>
            <a:r>
              <a:rPr lang="en-CA" dirty="0" err="1"/>
              <a:t>dP</a:t>
            </a:r>
            <a:endParaRPr lang="en-CA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DCFD37-34BE-43BD-C542-FF17D666820C}"/>
              </a:ext>
            </a:extLst>
          </p:cNvPr>
          <p:cNvGrpSpPr/>
          <p:nvPr/>
        </p:nvGrpSpPr>
        <p:grpSpPr>
          <a:xfrm>
            <a:off x="8093242" y="955348"/>
            <a:ext cx="789500" cy="789500"/>
            <a:chOff x="5411755" y="270588"/>
            <a:chExt cx="1866122" cy="186612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C15F96-6D8D-82B5-F66A-B510C934940E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424F1A-DF80-6A11-AD99-DC8E0FE5953C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0E384EA-8268-4A53-A148-17D2A50A84D7}"/>
              </a:ext>
            </a:extLst>
          </p:cNvPr>
          <p:cNvSpPr/>
          <p:nvPr/>
        </p:nvSpPr>
        <p:spPr>
          <a:xfrm>
            <a:off x="5747657" y="955348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0, Y = 10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D9B9E5-E36B-F81F-FC08-FB8FA409F1C8}"/>
              </a:ext>
            </a:extLst>
          </p:cNvPr>
          <p:cNvGrpSpPr/>
          <p:nvPr/>
        </p:nvGrpSpPr>
        <p:grpSpPr>
          <a:xfrm>
            <a:off x="8093242" y="1905606"/>
            <a:ext cx="789500" cy="789500"/>
            <a:chOff x="5411755" y="270588"/>
            <a:chExt cx="1866122" cy="186612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84E5C8F-2200-2964-EC5A-073C6FEE7E25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215C86-222D-C5EF-C2E1-4F8312FD0C26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7AD19BC-D61C-E956-7D79-56AB8B69A2F8}"/>
              </a:ext>
            </a:extLst>
          </p:cNvPr>
          <p:cNvSpPr/>
          <p:nvPr/>
        </p:nvSpPr>
        <p:spPr>
          <a:xfrm>
            <a:off x="5832455" y="1911335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0.1, Y = 9.9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5BB0F2-8CCD-F27F-BF11-7E2CC6F66DE0}"/>
              </a:ext>
            </a:extLst>
          </p:cNvPr>
          <p:cNvSpPr txBox="1"/>
          <p:nvPr/>
        </p:nvSpPr>
        <p:spPr>
          <a:xfrm>
            <a:off x="9224200" y="3244334"/>
            <a:ext cx="265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0.1 second</a:t>
            </a:r>
          </a:p>
          <a:p>
            <a:r>
              <a:rPr lang="en-CA" dirty="0" err="1"/>
              <a:t>dV</a:t>
            </a:r>
            <a:r>
              <a:rPr lang="en-CA" dirty="0"/>
              <a:t> = dT * Vel            </a:t>
            </a:r>
          </a:p>
          <a:p>
            <a:r>
              <a:rPr lang="en-CA" dirty="0" err="1"/>
              <a:t>dP</a:t>
            </a:r>
            <a:r>
              <a:rPr lang="en-CA" dirty="0"/>
              <a:t> = 0.1 * -1.1 = -0.1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0668F4-4F54-2FF0-6265-000EA76B7C3A}"/>
              </a:ext>
            </a:extLst>
          </p:cNvPr>
          <p:cNvSpPr txBox="1"/>
          <p:nvPr/>
        </p:nvSpPr>
        <p:spPr>
          <a:xfrm>
            <a:off x="1485946" y="4740245"/>
            <a:ext cx="282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v = dT * A</a:t>
            </a:r>
          </a:p>
          <a:p>
            <a:r>
              <a:rPr lang="en-CA" dirty="0"/>
              <a:t> x = dT * 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29CD7C-6AAF-B9DC-8B0E-C3A0C4151A13}"/>
              </a:ext>
            </a:extLst>
          </p:cNvPr>
          <p:cNvSpPr txBox="1"/>
          <p:nvPr/>
        </p:nvSpPr>
        <p:spPr>
          <a:xfrm>
            <a:off x="3509294" y="1346704"/>
            <a:ext cx="238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1 second</a:t>
            </a:r>
          </a:p>
          <a:p>
            <a:r>
              <a:rPr lang="en-CA" dirty="0" err="1"/>
              <a:t>dA</a:t>
            </a:r>
            <a:r>
              <a:rPr lang="en-CA" dirty="0"/>
              <a:t> = dT * A         </a:t>
            </a:r>
          </a:p>
          <a:p>
            <a:r>
              <a:rPr lang="en-CA" dirty="0" err="1"/>
              <a:t>dV</a:t>
            </a:r>
            <a:r>
              <a:rPr lang="en-CA" dirty="0"/>
              <a:t> = 1 * -1 = -1  m/s</a:t>
            </a:r>
          </a:p>
          <a:p>
            <a:r>
              <a:rPr lang="en-CA" dirty="0"/>
              <a:t>V = V + </a:t>
            </a:r>
            <a:r>
              <a:rPr lang="en-CA" dirty="0" err="1"/>
              <a:t>dV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86142-6644-CE17-26F2-FF1751DCA790}"/>
              </a:ext>
            </a:extLst>
          </p:cNvPr>
          <p:cNvSpPr txBox="1"/>
          <p:nvPr/>
        </p:nvSpPr>
        <p:spPr>
          <a:xfrm>
            <a:off x="9224200" y="1551091"/>
            <a:ext cx="2734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0.1 second</a:t>
            </a:r>
          </a:p>
          <a:p>
            <a:r>
              <a:rPr lang="en-CA" dirty="0" err="1"/>
              <a:t>dA</a:t>
            </a:r>
            <a:r>
              <a:rPr lang="en-CA" dirty="0"/>
              <a:t> = dT * A         </a:t>
            </a:r>
          </a:p>
          <a:p>
            <a:r>
              <a:rPr lang="en-CA" dirty="0" err="1"/>
              <a:t>dV</a:t>
            </a:r>
            <a:r>
              <a:rPr lang="en-CA" dirty="0"/>
              <a:t> = 0.1 * -1 = -0.1  m/s</a:t>
            </a:r>
          </a:p>
          <a:p>
            <a:r>
              <a:rPr lang="en-CA" dirty="0"/>
              <a:t>V = V + </a:t>
            </a:r>
            <a:r>
              <a:rPr lang="en-CA" dirty="0" err="1"/>
              <a:t>dV</a:t>
            </a:r>
            <a:endParaRPr lang="en-CA" dirty="0"/>
          </a:p>
          <a:p>
            <a:r>
              <a:rPr lang="en-CA" dirty="0"/>
              <a:t>V = -1 + (-0.1) = -1.1 m/</a:t>
            </a:r>
          </a:p>
        </p:txBody>
      </p:sp>
    </p:spTree>
    <p:extLst>
      <p:ext uri="{BB962C8B-B14F-4D97-AF65-F5344CB8AC3E}">
        <p14:creationId xmlns:p14="http://schemas.microsoft.com/office/powerpoint/2010/main" val="303586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Assume: We have a triangle-triangle detection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 </a:t>
            </a:r>
            <a:r>
              <a:rPr lang="en-CA" dirty="0" err="1"/>
              <a:t>cTriangle</a:t>
            </a:r>
            <a:r>
              <a:rPr lang="en-CA" dirty="0"/>
              <a:t> {  vec3 verts[3]  }</a:t>
            </a:r>
          </a:p>
          <a:p>
            <a:r>
              <a:rPr lang="en-CA" dirty="0"/>
              <a:t>class </a:t>
            </a:r>
            <a:r>
              <a:rPr lang="en-CA" dirty="0" err="1"/>
              <a:t>cLine</a:t>
            </a:r>
            <a:r>
              <a:rPr lang="en-CA" dirty="0"/>
              <a:t> {  vec3 start, vec3 end };</a:t>
            </a:r>
          </a:p>
          <a:p>
            <a:r>
              <a:rPr lang="en-CA" dirty="0"/>
              <a:t>bool </a:t>
            </a:r>
            <a:r>
              <a:rPr lang="en-CA" dirty="0" err="1"/>
              <a:t>DoTrianglesIntersect</a:t>
            </a:r>
            <a:r>
              <a:rPr lang="en-CA" dirty="0"/>
              <a:t>(</a:t>
            </a:r>
            <a:r>
              <a:rPr lang="en-CA" dirty="0" err="1"/>
              <a:t>cTriangle</a:t>
            </a:r>
            <a:r>
              <a:rPr lang="en-CA" dirty="0"/>
              <a:t> </a:t>
            </a:r>
            <a:r>
              <a:rPr lang="en-CA" dirty="0" err="1"/>
              <a:t>tA</a:t>
            </a:r>
            <a:r>
              <a:rPr lang="en-CA" dirty="0"/>
              <a:t>, </a:t>
            </a:r>
            <a:r>
              <a:rPr lang="en-CA" dirty="0" err="1"/>
              <a:t>cTriangle</a:t>
            </a:r>
            <a:r>
              <a:rPr lang="en-CA" dirty="0"/>
              <a:t> </a:t>
            </a:r>
            <a:r>
              <a:rPr lang="en-CA" dirty="0" err="1"/>
              <a:t>tB</a:t>
            </a:r>
            <a:r>
              <a:rPr lang="en-CA" dirty="0"/>
              <a:t>)</a:t>
            </a:r>
          </a:p>
          <a:p>
            <a:r>
              <a:rPr lang="en-CA" dirty="0"/>
              <a:t>bool </a:t>
            </a:r>
            <a:r>
              <a:rPr lang="en-CA" dirty="0" err="1"/>
              <a:t>DoesLineIntersectTraingle</a:t>
            </a:r>
            <a:r>
              <a:rPr lang="en-CA" dirty="0"/>
              <a:t>(</a:t>
            </a:r>
            <a:r>
              <a:rPr lang="en-CA" dirty="0" err="1"/>
              <a:t>cTriangle</a:t>
            </a:r>
            <a:r>
              <a:rPr lang="en-CA" dirty="0"/>
              <a:t> tri, </a:t>
            </a:r>
            <a:r>
              <a:rPr lang="en-CA" dirty="0" err="1"/>
              <a:t>cLine</a:t>
            </a:r>
            <a:r>
              <a:rPr lang="en-CA" dirty="0"/>
              <a:t> line)	</a:t>
            </a:r>
          </a:p>
          <a:p>
            <a:r>
              <a:rPr lang="en-CA" dirty="0"/>
              <a:t>Float </a:t>
            </a:r>
            <a:r>
              <a:rPr lang="en-CA" dirty="0" err="1"/>
              <a:t>getDistanceBetweenTriagles</a:t>
            </a:r>
            <a:r>
              <a:rPr lang="en-CA" dirty="0"/>
              <a:t>( Tri1, Tri2 )</a:t>
            </a:r>
          </a:p>
          <a:p>
            <a:r>
              <a:rPr lang="en-CA" dirty="0"/>
              <a:t>How do we go about testing this?</a:t>
            </a:r>
          </a:p>
          <a:p>
            <a:pPr lvl="1"/>
            <a:r>
              <a:rPr lang="en-CA" dirty="0"/>
              <a:t>Test every triangle of one object with every triangle of the other</a:t>
            </a:r>
          </a:p>
        </p:txBody>
      </p:sp>
    </p:spTree>
    <p:extLst>
      <p:ext uri="{BB962C8B-B14F-4D97-AF65-F5344CB8AC3E}">
        <p14:creationId xmlns:p14="http://schemas.microsoft.com/office/powerpoint/2010/main" val="5316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Assume: We have a triangle-triangle detection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could also simplify the meshes to some primitive shape:</a:t>
            </a:r>
          </a:p>
          <a:p>
            <a:pPr lvl="1"/>
            <a:r>
              <a:rPr lang="en-CA" dirty="0"/>
              <a:t>Sphere, box, capsule, plane, etc.</a:t>
            </a:r>
          </a:p>
          <a:p>
            <a:r>
              <a:rPr lang="en-CA" dirty="0"/>
              <a:t>Simplify sphere </a:t>
            </a:r>
            <a:r>
              <a:rPr lang="en-CA" dirty="0">
                <a:sym typeface="Wingdings" panose="05000000000000000000" pitchFamily="2" charset="2"/>
              </a:rPr>
              <a:t> sphere</a:t>
            </a:r>
          </a:p>
          <a:p>
            <a:r>
              <a:rPr lang="en-CA" dirty="0">
                <a:sym typeface="Wingdings" panose="05000000000000000000" pitchFamily="2" charset="2"/>
              </a:rPr>
              <a:t>Simplify “plane”  box</a:t>
            </a:r>
          </a:p>
          <a:p>
            <a:r>
              <a:rPr lang="en-CA" dirty="0">
                <a:sym typeface="Wingdings" panose="05000000000000000000" pitchFamily="2" charset="2"/>
              </a:rPr>
              <a:t>But we still have to test “every sphere” with “every plane”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But that massively speed up collision detection</a:t>
            </a:r>
          </a:p>
          <a:p>
            <a:r>
              <a:rPr lang="en-CA" dirty="0">
                <a:sym typeface="Wingdings" panose="05000000000000000000" pitchFamily="2" charset="2"/>
              </a:rPr>
              <a:t>We lose precision on the meshes…</a:t>
            </a:r>
          </a:p>
          <a:p>
            <a:r>
              <a:rPr lang="en-CA" dirty="0">
                <a:sym typeface="Wingdings" panose="05000000000000000000" pitchFamily="2" charset="2"/>
              </a:rPr>
              <a:t>…but do we care about that? (depends on the game)</a:t>
            </a:r>
          </a:p>
        </p:txBody>
      </p:sp>
    </p:spTree>
    <p:extLst>
      <p:ext uri="{BB962C8B-B14F-4D97-AF65-F5344CB8AC3E}">
        <p14:creationId xmlns:p14="http://schemas.microsoft.com/office/powerpoint/2010/main" val="262496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893"/>
          </a:xfrm>
        </p:spPr>
        <p:txBody>
          <a:bodyPr/>
          <a:lstStyle/>
          <a:p>
            <a:r>
              <a:rPr lang="en-CA" dirty="0"/>
              <a:t>Basic collision primitives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429CD4-83AC-5E79-BFA3-904D4F07C200}"/>
              </a:ext>
            </a:extLst>
          </p:cNvPr>
          <p:cNvSpPr/>
          <p:nvPr/>
        </p:nvSpPr>
        <p:spPr>
          <a:xfrm>
            <a:off x="531845" y="1824136"/>
            <a:ext cx="2323322" cy="23233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Centre, radius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825CF-4AA3-56CD-160C-198C4FADBFFD}"/>
              </a:ext>
            </a:extLst>
          </p:cNvPr>
          <p:cNvSpPr/>
          <p:nvPr/>
        </p:nvSpPr>
        <p:spPr>
          <a:xfrm>
            <a:off x="4012164" y="2025667"/>
            <a:ext cx="2855167" cy="1164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AABB</a:t>
            </a:r>
          </a:p>
          <a:p>
            <a:pPr algn="ctr"/>
            <a:r>
              <a:rPr lang="en-CA" dirty="0"/>
              <a:t>“Axis Aligned Bounding Box”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4739A-9386-9630-D460-C5FA95F25410}"/>
              </a:ext>
            </a:extLst>
          </p:cNvPr>
          <p:cNvSpPr/>
          <p:nvPr/>
        </p:nvSpPr>
        <p:spPr>
          <a:xfrm rot="19489451">
            <a:off x="7833878" y="1841375"/>
            <a:ext cx="2855167" cy="1164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OBB</a:t>
            </a:r>
          </a:p>
          <a:p>
            <a:pPr algn="ctr"/>
            <a:r>
              <a:rPr lang="en-CA" dirty="0"/>
              <a:t>“Oriented Bounding box”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781161-157E-0A11-CF6A-C311C2784788}"/>
              </a:ext>
            </a:extLst>
          </p:cNvPr>
          <p:cNvCxnSpPr/>
          <p:nvPr/>
        </p:nvCxnSpPr>
        <p:spPr>
          <a:xfrm>
            <a:off x="531845" y="5253135"/>
            <a:ext cx="2817845" cy="7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D58752-6917-7192-F354-CFA460EF39BE}"/>
              </a:ext>
            </a:extLst>
          </p:cNvPr>
          <p:cNvSpPr txBox="1"/>
          <p:nvPr/>
        </p:nvSpPr>
        <p:spPr>
          <a:xfrm>
            <a:off x="838200" y="4921125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Plane (point, normal)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F55A50-C4F1-0656-3F8C-950310F9580F}"/>
              </a:ext>
            </a:extLst>
          </p:cNvPr>
          <p:cNvGrpSpPr/>
          <p:nvPr/>
        </p:nvGrpSpPr>
        <p:grpSpPr>
          <a:xfrm rot="803927">
            <a:off x="4422295" y="4446273"/>
            <a:ext cx="4890070" cy="1613723"/>
            <a:chOff x="5159829" y="4394718"/>
            <a:chExt cx="4890070" cy="1613723"/>
          </a:xfrm>
        </p:grpSpPr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656EB99F-7322-77DF-DF23-ECB7804021C7}"/>
                </a:ext>
              </a:extLst>
            </p:cNvPr>
            <p:cNvSpPr/>
            <p:nvPr/>
          </p:nvSpPr>
          <p:spPr>
            <a:xfrm>
              <a:off x="5159829" y="4394718"/>
              <a:ext cx="4890070" cy="1613723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25250-59B7-9691-9F0F-FB53A75F2021}"/>
                </a:ext>
              </a:extLst>
            </p:cNvPr>
            <p:cNvGrpSpPr/>
            <p:nvPr/>
          </p:nvGrpSpPr>
          <p:grpSpPr>
            <a:xfrm>
              <a:off x="5159829" y="4413142"/>
              <a:ext cx="1576873" cy="1576873"/>
              <a:chOff x="5159829" y="4413142"/>
              <a:chExt cx="1576873" cy="157687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C977840-FCA4-D7B1-C60B-368189FC1EDC}"/>
                  </a:ext>
                </a:extLst>
              </p:cNvPr>
              <p:cNvGrpSpPr/>
              <p:nvPr/>
            </p:nvGrpSpPr>
            <p:grpSpPr>
              <a:xfrm>
                <a:off x="5159829" y="4413142"/>
                <a:ext cx="1576873" cy="1576873"/>
                <a:chOff x="5159829" y="4413142"/>
                <a:chExt cx="1576873" cy="1576873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0D7C560-ACF1-ACBA-A6D2-2311A0BE6A1B}"/>
                    </a:ext>
                  </a:extLst>
                </p:cNvPr>
                <p:cNvSpPr/>
                <p:nvPr/>
              </p:nvSpPr>
              <p:spPr>
                <a:xfrm>
                  <a:off x="5159829" y="4413142"/>
                  <a:ext cx="1576873" cy="1576873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05B340A-37B1-877D-B679-B0943ED4C213}"/>
                    </a:ext>
                  </a:extLst>
                </p:cNvPr>
                <p:cNvSpPr/>
                <p:nvPr/>
              </p:nvSpPr>
              <p:spPr>
                <a:xfrm>
                  <a:off x="5822302" y="5038531"/>
                  <a:ext cx="251926" cy="25192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ECBC2C-1023-DE31-EBA4-93EDCDABAF88}"/>
                  </a:ext>
                </a:extLst>
              </p:cNvPr>
              <p:cNvCxnSpPr>
                <a:cxnSpLocks/>
                <a:stCxn id="14" idx="7"/>
                <a:endCxn id="11" idx="7"/>
              </p:cNvCxnSpPr>
              <p:nvPr/>
            </p:nvCxnSpPr>
            <p:spPr>
              <a:xfrm flipV="1">
                <a:off x="6037334" y="4644070"/>
                <a:ext cx="468440" cy="431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0B13A9-B69C-C4A9-923B-C4C025D79E8B}"/>
                </a:ext>
              </a:extLst>
            </p:cNvPr>
            <p:cNvGrpSpPr/>
            <p:nvPr/>
          </p:nvGrpSpPr>
          <p:grpSpPr>
            <a:xfrm>
              <a:off x="8473026" y="4394718"/>
              <a:ext cx="1576873" cy="1576873"/>
              <a:chOff x="5159829" y="4413142"/>
              <a:chExt cx="1576873" cy="157687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28DDF5-A3A5-281D-68B9-B46746BBA087}"/>
                  </a:ext>
                </a:extLst>
              </p:cNvPr>
              <p:cNvSpPr/>
              <p:nvPr/>
            </p:nvSpPr>
            <p:spPr>
              <a:xfrm>
                <a:off x="5159829" y="4413142"/>
                <a:ext cx="1576873" cy="157687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1F77834-D9B4-8B23-CF75-3A95EB646EFD}"/>
                  </a:ext>
                </a:extLst>
              </p:cNvPr>
              <p:cNvSpPr/>
              <p:nvPr/>
            </p:nvSpPr>
            <p:spPr>
              <a:xfrm>
                <a:off x="5822302" y="5038531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D68BDC-A763-EBD9-2496-2FDFFF9D31B8}"/>
                </a:ext>
              </a:extLst>
            </p:cNvPr>
            <p:cNvCxnSpPr>
              <a:cxnSpLocks/>
              <a:stCxn id="24" idx="7"/>
              <a:endCxn id="23" idx="7"/>
            </p:cNvCxnSpPr>
            <p:nvPr/>
          </p:nvCxnSpPr>
          <p:spPr>
            <a:xfrm flipV="1">
              <a:off x="9350531" y="4625646"/>
              <a:ext cx="468440" cy="431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1EFA7E-FB51-226D-F593-AD5E35E8C194}"/>
                </a:ext>
              </a:extLst>
            </p:cNvPr>
            <p:cNvCxnSpPr>
              <a:cxnSpLocks/>
              <a:stCxn id="14" idx="6"/>
              <a:endCxn id="24" idx="2"/>
            </p:cNvCxnSpPr>
            <p:nvPr/>
          </p:nvCxnSpPr>
          <p:spPr>
            <a:xfrm flipV="1">
              <a:off x="6074228" y="5146070"/>
              <a:ext cx="3061271" cy="184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BB89376-AF48-9C52-6598-8B05959F22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0644" y="4394718"/>
              <a:ext cx="12635" cy="742084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F499C41-B587-F297-462E-0EF2C7E42D4F}"/>
              </a:ext>
            </a:extLst>
          </p:cNvPr>
          <p:cNvSpPr/>
          <p:nvPr/>
        </p:nvSpPr>
        <p:spPr>
          <a:xfrm>
            <a:off x="6834807" y="3620632"/>
            <a:ext cx="355942" cy="3559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1E9C24-0427-990A-47D1-9504DA2BACE7}"/>
              </a:ext>
            </a:extLst>
          </p:cNvPr>
          <p:cNvSpPr/>
          <p:nvPr/>
        </p:nvSpPr>
        <p:spPr>
          <a:xfrm>
            <a:off x="6569160" y="5052931"/>
            <a:ext cx="200203" cy="200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62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61B1C-78BE-04DC-BBB6-C7739D6F4A3D}"/>
              </a:ext>
            </a:extLst>
          </p:cNvPr>
          <p:cNvSpPr/>
          <p:nvPr/>
        </p:nvSpPr>
        <p:spPr>
          <a:xfrm>
            <a:off x="1539551" y="783771"/>
            <a:ext cx="1520890" cy="50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Physics item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4FCA890C-77BB-CB40-C877-914E9A2B7C8A}"/>
              </a:ext>
            </a:extLst>
          </p:cNvPr>
          <p:cNvSpPr/>
          <p:nvPr/>
        </p:nvSpPr>
        <p:spPr>
          <a:xfrm>
            <a:off x="1884784" y="3648269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20EF5CA-A2EE-138D-DA60-0859DA1D3800}"/>
              </a:ext>
            </a:extLst>
          </p:cNvPr>
          <p:cNvSpPr/>
          <p:nvPr/>
        </p:nvSpPr>
        <p:spPr>
          <a:xfrm>
            <a:off x="1884783" y="4320072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EA71EE0-271B-FF41-B790-3B3DB040B4B2}"/>
              </a:ext>
            </a:extLst>
          </p:cNvPr>
          <p:cNvSpPr/>
          <p:nvPr/>
        </p:nvSpPr>
        <p:spPr>
          <a:xfrm>
            <a:off x="1884782" y="4935890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CE0AE-C25A-9FB4-FCD1-D43A6C9C9B92}"/>
              </a:ext>
            </a:extLst>
          </p:cNvPr>
          <p:cNvSpPr/>
          <p:nvPr/>
        </p:nvSpPr>
        <p:spPr>
          <a:xfrm>
            <a:off x="6214187" y="783771"/>
            <a:ext cx="1520890" cy="50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Drawing mesh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B00379A-F643-45C2-E85D-0F6257EE2D00}"/>
              </a:ext>
            </a:extLst>
          </p:cNvPr>
          <p:cNvSpPr/>
          <p:nvPr/>
        </p:nvSpPr>
        <p:spPr>
          <a:xfrm>
            <a:off x="6559420" y="3648269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586D999-E27E-0417-0CD8-84DE713EA7A2}"/>
              </a:ext>
            </a:extLst>
          </p:cNvPr>
          <p:cNvSpPr/>
          <p:nvPr/>
        </p:nvSpPr>
        <p:spPr>
          <a:xfrm>
            <a:off x="6559419" y="4320072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4D5EFAFD-A0B3-1CA9-C0BC-DFF43E82E4EF}"/>
              </a:ext>
            </a:extLst>
          </p:cNvPr>
          <p:cNvSpPr/>
          <p:nvPr/>
        </p:nvSpPr>
        <p:spPr>
          <a:xfrm>
            <a:off x="6559418" y="4935890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E73B63-FBEA-54B9-5E0F-824A07E39B0F}"/>
              </a:ext>
            </a:extLst>
          </p:cNvPr>
          <p:cNvSpPr/>
          <p:nvPr/>
        </p:nvSpPr>
        <p:spPr>
          <a:xfrm>
            <a:off x="2869163" y="3708917"/>
            <a:ext cx="3638939" cy="3079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8825CF-4AA3-56CD-160C-198C4FADBFFD}"/>
              </a:ext>
            </a:extLst>
          </p:cNvPr>
          <p:cNvSpPr/>
          <p:nvPr/>
        </p:nvSpPr>
        <p:spPr>
          <a:xfrm>
            <a:off x="2466392" y="2808512"/>
            <a:ext cx="7259216" cy="1240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AABB</a:t>
            </a:r>
          </a:p>
          <a:p>
            <a:pPr algn="ctr"/>
            <a:r>
              <a:rPr lang="en-CA" dirty="0"/>
              <a:t>“Axis Aligned Bounding Box”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F1BECD-E5C1-DBF0-D116-21B87358E6AE}"/>
              </a:ext>
            </a:extLst>
          </p:cNvPr>
          <p:cNvGrpSpPr/>
          <p:nvPr/>
        </p:nvGrpSpPr>
        <p:grpSpPr>
          <a:xfrm>
            <a:off x="6680716" y="261255"/>
            <a:ext cx="2323322" cy="2323322"/>
            <a:chOff x="1436914" y="485193"/>
            <a:chExt cx="2323322" cy="2323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429CD4-83AC-5E79-BFA3-904D4F07C200}"/>
                </a:ext>
              </a:extLst>
            </p:cNvPr>
            <p:cNvSpPr/>
            <p:nvPr/>
          </p:nvSpPr>
          <p:spPr>
            <a:xfrm>
              <a:off x="1436914" y="485193"/>
              <a:ext cx="2323322" cy="23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Centre, radius</a:t>
              </a:r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28ABD3-B625-C0B4-A775-48CC45639FF2}"/>
                </a:ext>
              </a:extLst>
            </p:cNvPr>
            <p:cNvSpPr/>
            <p:nvPr/>
          </p:nvSpPr>
          <p:spPr>
            <a:xfrm>
              <a:off x="2481942" y="1530221"/>
              <a:ext cx="233265" cy="2332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9838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4F1BECD-E5C1-DBF0-D116-21B87358E6AE}"/>
              </a:ext>
            </a:extLst>
          </p:cNvPr>
          <p:cNvGrpSpPr/>
          <p:nvPr/>
        </p:nvGrpSpPr>
        <p:grpSpPr>
          <a:xfrm>
            <a:off x="6680716" y="261255"/>
            <a:ext cx="2323322" cy="2323322"/>
            <a:chOff x="1436914" y="485193"/>
            <a:chExt cx="2323322" cy="2323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429CD4-83AC-5E79-BFA3-904D4F07C200}"/>
                </a:ext>
              </a:extLst>
            </p:cNvPr>
            <p:cNvSpPr/>
            <p:nvPr/>
          </p:nvSpPr>
          <p:spPr>
            <a:xfrm>
              <a:off x="1436914" y="485193"/>
              <a:ext cx="2323322" cy="23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Centre, radius</a:t>
              </a:r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28ABD3-B625-C0B4-A775-48CC45639FF2}"/>
                </a:ext>
              </a:extLst>
            </p:cNvPr>
            <p:cNvSpPr/>
            <p:nvPr/>
          </p:nvSpPr>
          <p:spPr>
            <a:xfrm>
              <a:off x="2481942" y="1530221"/>
              <a:ext cx="233265" cy="2332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C08D9E-3441-C042-7BD9-E9BA6F7591E1}"/>
              </a:ext>
            </a:extLst>
          </p:cNvPr>
          <p:cNvGrpSpPr/>
          <p:nvPr/>
        </p:nvGrpSpPr>
        <p:grpSpPr>
          <a:xfrm>
            <a:off x="3772678" y="2024741"/>
            <a:ext cx="2323322" cy="2323322"/>
            <a:chOff x="1436914" y="485193"/>
            <a:chExt cx="2323322" cy="232332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253E9A5-54B3-17EA-9D7A-C86D07551AA9}"/>
                </a:ext>
              </a:extLst>
            </p:cNvPr>
            <p:cNvSpPr/>
            <p:nvPr/>
          </p:nvSpPr>
          <p:spPr>
            <a:xfrm>
              <a:off x="1436914" y="485193"/>
              <a:ext cx="2323322" cy="23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Centre, radius</a:t>
              </a:r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80D327-1BC6-F4BE-CBDD-7D97EE217EDD}"/>
                </a:ext>
              </a:extLst>
            </p:cNvPr>
            <p:cNvSpPr/>
            <p:nvPr/>
          </p:nvSpPr>
          <p:spPr>
            <a:xfrm>
              <a:off x="2481942" y="1530221"/>
              <a:ext cx="233265" cy="2332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78500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6694715" y="1296669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C38BE-558F-F45B-E1FA-CB7F5099D18A}"/>
              </a:ext>
            </a:extLst>
          </p:cNvPr>
          <p:cNvGrpSpPr/>
          <p:nvPr/>
        </p:nvGrpSpPr>
        <p:grpSpPr>
          <a:xfrm rot="1448312">
            <a:off x="849086" y="1884784"/>
            <a:ext cx="10664890" cy="2836505"/>
            <a:chOff x="849086" y="1884784"/>
            <a:chExt cx="10664890" cy="28365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861D54-A63D-3461-0916-434ECCFC1DE5}"/>
                </a:ext>
              </a:extLst>
            </p:cNvPr>
            <p:cNvGrpSpPr/>
            <p:nvPr/>
          </p:nvGrpSpPr>
          <p:grpSpPr>
            <a:xfrm>
              <a:off x="849086" y="2435290"/>
              <a:ext cx="10664890" cy="2285999"/>
              <a:chOff x="849086" y="2435290"/>
              <a:chExt cx="10664890" cy="22859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9CDCFC-CD9A-334D-90BD-CBCA001B7BB5}"/>
                  </a:ext>
                </a:extLst>
              </p:cNvPr>
              <p:cNvSpPr/>
              <p:nvPr/>
            </p:nvSpPr>
            <p:spPr>
              <a:xfrm>
                <a:off x="849086" y="4469363"/>
                <a:ext cx="10664890" cy="2519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3C3D3EC-9092-0D5B-3183-63E88C5D84D2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6181531" y="2435290"/>
                <a:ext cx="0" cy="203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16841-494F-9F95-A72F-1126B22BDE3B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2929812" y="1884784"/>
              <a:ext cx="3251719" cy="258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712A3C-1BEB-0C03-FB5B-B2B5645ED5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174033"/>
              <a:ext cx="3335693" cy="229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46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8A3A50-F66F-09B6-4D09-A5747F04223A}"/>
              </a:ext>
            </a:extLst>
          </p:cNvPr>
          <p:cNvSpPr/>
          <p:nvPr/>
        </p:nvSpPr>
        <p:spPr>
          <a:xfrm rot="19143643">
            <a:off x="254017" y="-439023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7F1737-11BD-1447-06BE-FD8AAE206E64}"/>
              </a:ext>
            </a:extLst>
          </p:cNvPr>
          <p:cNvGrpSpPr/>
          <p:nvPr/>
        </p:nvGrpSpPr>
        <p:grpSpPr>
          <a:xfrm>
            <a:off x="2154947" y="1116609"/>
            <a:ext cx="6214908" cy="4197780"/>
            <a:chOff x="1405869" y="260641"/>
            <a:chExt cx="9128393" cy="616565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FFF2033-A336-9DEA-85B3-8048BD7B0261}"/>
                </a:ext>
              </a:extLst>
            </p:cNvPr>
            <p:cNvSpPr/>
            <p:nvPr/>
          </p:nvSpPr>
          <p:spPr>
            <a:xfrm>
              <a:off x="1405869" y="695865"/>
              <a:ext cx="8964644" cy="5531512"/>
            </a:xfrm>
            <a:prstGeom prst="triangle">
              <a:avLst>
                <a:gd name="adj" fmla="val 7786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3140EA-81F2-5F9A-AD2D-D71A842AA861}"/>
                </a:ext>
              </a:extLst>
            </p:cNvPr>
            <p:cNvGrpSpPr/>
            <p:nvPr/>
          </p:nvGrpSpPr>
          <p:grpSpPr>
            <a:xfrm>
              <a:off x="8270033" y="260641"/>
              <a:ext cx="342123" cy="342123"/>
              <a:chOff x="5411755" y="270588"/>
              <a:chExt cx="1866122" cy="186612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43252C-49A3-DA21-5201-53FA2617FCB2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9DB96-A85E-4D42-B92A-E47EB9623341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5DF52A-8B2D-A446-9343-6F3A92DFFD1A}"/>
                </a:ext>
              </a:extLst>
            </p:cNvPr>
            <p:cNvGrpSpPr/>
            <p:nvPr/>
          </p:nvGrpSpPr>
          <p:grpSpPr>
            <a:xfrm>
              <a:off x="10192139" y="6084174"/>
              <a:ext cx="342123" cy="342123"/>
              <a:chOff x="5411755" y="270588"/>
              <a:chExt cx="1866122" cy="186612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134C18-07D7-64B6-2193-55554C63AC6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CDD7011-E349-212F-5C8A-1CFD3765A5CF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9FEDA2-1254-94C0-ACB6-DB1F426DB0B8}"/>
                </a:ext>
              </a:extLst>
            </p:cNvPr>
            <p:cNvGrpSpPr/>
            <p:nvPr/>
          </p:nvGrpSpPr>
          <p:grpSpPr>
            <a:xfrm>
              <a:off x="1420041" y="6068007"/>
              <a:ext cx="342123" cy="342123"/>
              <a:chOff x="5411755" y="270588"/>
              <a:chExt cx="1866122" cy="186612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709B298-2C7D-18DD-4BEE-90D277CCDF1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1F2CF9B-BC80-2DC1-A31C-B21B3F50348B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E43FD6-CFC7-E67D-6DDA-88DC619A6921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565189" y="-58761"/>
            <a:ext cx="1263105" cy="129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D11EB0-7D89-1CAE-7EBE-39E9777150B9}"/>
              </a:ext>
            </a:extLst>
          </p:cNvPr>
          <p:cNvCxnSpPr>
            <a:cxnSpLocks/>
          </p:cNvCxnSpPr>
          <p:nvPr/>
        </p:nvCxnSpPr>
        <p:spPr>
          <a:xfrm flipH="1" flipV="1">
            <a:off x="-130629" y="2528596"/>
            <a:ext cx="2295225" cy="268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3879A9-60F6-6397-C688-F98D30BF32F6}"/>
              </a:ext>
            </a:extLst>
          </p:cNvPr>
          <p:cNvCxnSpPr>
            <a:cxnSpLocks/>
          </p:cNvCxnSpPr>
          <p:nvPr/>
        </p:nvCxnSpPr>
        <p:spPr>
          <a:xfrm flipH="1">
            <a:off x="6812511" y="-40695"/>
            <a:ext cx="4895517" cy="137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F4E8D1-B796-A0FB-22BC-938E86995468}"/>
              </a:ext>
            </a:extLst>
          </p:cNvPr>
          <p:cNvCxnSpPr>
            <a:cxnSpLocks/>
            <a:endCxn id="12" idx="5"/>
          </p:cNvCxnSpPr>
          <p:nvPr/>
        </p:nvCxnSpPr>
        <p:spPr>
          <a:xfrm flipH="1">
            <a:off x="8335743" y="3934741"/>
            <a:ext cx="4389316" cy="13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8A569-0B77-760E-7D24-31026014DDD0}"/>
              </a:ext>
            </a:extLst>
          </p:cNvPr>
          <p:cNvSpPr/>
          <p:nvPr/>
        </p:nvSpPr>
        <p:spPr>
          <a:xfrm rot="20436086">
            <a:off x="7484623" y="288754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2C3716-3F61-487E-A3BF-FEB9ADF327EE}"/>
              </a:ext>
            </a:extLst>
          </p:cNvPr>
          <p:cNvSpPr/>
          <p:nvPr/>
        </p:nvSpPr>
        <p:spPr>
          <a:xfrm>
            <a:off x="2334997" y="5339038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E38EAB-AFF6-B6CC-6177-93C2DBA4FE48}"/>
              </a:ext>
            </a:extLst>
          </p:cNvPr>
          <p:cNvCxnSpPr>
            <a:cxnSpLocks/>
          </p:cNvCxnSpPr>
          <p:nvPr/>
        </p:nvCxnSpPr>
        <p:spPr>
          <a:xfrm flipV="1">
            <a:off x="7235098" y="1717779"/>
            <a:ext cx="1837471" cy="71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B1FA002-F6AE-E653-19B1-8BA8D3E9B9EA}"/>
              </a:ext>
            </a:extLst>
          </p:cNvPr>
          <p:cNvGrpSpPr/>
          <p:nvPr/>
        </p:nvGrpSpPr>
        <p:grpSpPr>
          <a:xfrm>
            <a:off x="6856354" y="-153661"/>
            <a:ext cx="989331" cy="989331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556430-65A0-233D-9F34-87585C505D1B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28E5D2-87FD-5751-8D82-04C5FAE0A78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0735D92-1282-04F4-B6E6-50801F6114F4}"/>
              </a:ext>
            </a:extLst>
          </p:cNvPr>
          <p:cNvSpPr/>
          <p:nvPr/>
        </p:nvSpPr>
        <p:spPr>
          <a:xfrm rot="19316352">
            <a:off x="1734417" y="2700676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769311F-A742-9096-D866-1FEA29653FE4}"/>
              </a:ext>
            </a:extLst>
          </p:cNvPr>
          <p:cNvSpPr/>
          <p:nvPr/>
        </p:nvSpPr>
        <p:spPr>
          <a:xfrm>
            <a:off x="2595779" y="5173545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70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538</Words>
  <Application>Microsoft Office PowerPoint</Application>
  <PresentationFormat>Widescreen</PresentationFormat>
  <Paragraphs>93</Paragraphs>
  <Slides>15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Starting</vt:lpstr>
      <vt:lpstr>Assume: We have a triangle-triangle detection code…</vt:lpstr>
      <vt:lpstr>Assume: We have a triangle-triangle detection code…</vt:lpstr>
      <vt:lpstr>Basic collision primitives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Separate “lists” of items:</vt:lpstr>
      <vt:lpstr>3rd list of things: the simplified physics representation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5</cp:revision>
  <dcterms:created xsi:type="dcterms:W3CDTF">2023-09-21T14:23:50Z</dcterms:created>
  <dcterms:modified xsi:type="dcterms:W3CDTF">2024-10-01T19:57:41Z</dcterms:modified>
</cp:coreProperties>
</file>