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64" r:id="rId5"/>
    <p:sldId id="267" r:id="rId6"/>
    <p:sldId id="266" r:id="rId7"/>
    <p:sldId id="271" r:id="rId8"/>
    <p:sldId id="256" r:id="rId9"/>
    <p:sldId id="258" r:id="rId10"/>
    <p:sldId id="259" r:id="rId11"/>
    <p:sldId id="260" r:id="rId12"/>
    <p:sldId id="261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8D96-53D9-ADD1-4E03-C171682A7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3C07BD-57BB-7267-C759-4BB6698E6E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41C03-A1EB-BADE-078D-5968FF8E8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6AE8-8B40-4419-992A-057BFACC0AD3}" type="datetimeFigureOut">
              <a:rPr lang="en-CA" smtClean="0"/>
              <a:t>2024-10-09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83481-71C1-A101-704B-D6388311B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A4DC-DBBB-0AE6-60C6-2C91319F2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65EC-A395-4028-AD84-C7C3D6F90E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791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9F28F-E3F7-EC88-D3CD-7A0C1F540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E20CF-6C9C-8A4E-90CE-633641D6C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09DDD-FCBD-E45A-8790-293E1FF3B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6AE8-8B40-4419-992A-057BFACC0AD3}" type="datetimeFigureOut">
              <a:rPr lang="en-CA" smtClean="0"/>
              <a:t>2024-10-09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88A11-B374-2360-3E26-4DA7F57C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35A4F-AC17-5BE0-F2DD-FA17BC098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65EC-A395-4028-AD84-C7C3D6F90E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798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A3EDBF-73A3-9870-81FF-C89B7E41E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5F9909-EDBD-4297-FA7F-28843C0B8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85BB0-6F90-628B-EC44-F016094AB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6AE8-8B40-4419-992A-057BFACC0AD3}" type="datetimeFigureOut">
              <a:rPr lang="en-CA" smtClean="0"/>
              <a:t>2024-10-09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1F974-3FDF-3540-2D0E-6C4F7A1C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7EA8E-840D-75CA-75E1-2640FC082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65EC-A395-4028-AD84-C7C3D6F90E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5677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5557B-D4A1-744B-3E5E-15A97F96C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3A22D-D592-A252-3BE7-8897E0BD2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8358B-EF05-D4BC-441F-F1DF3C7A8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6AE8-8B40-4419-992A-057BFACC0AD3}" type="datetimeFigureOut">
              <a:rPr lang="en-CA" smtClean="0"/>
              <a:t>2024-10-09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C2B85-15F4-1F01-4B04-9ACAFEBB6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65CDB-6A45-EED3-8C2D-EE7805169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65EC-A395-4028-AD84-C7C3D6F90E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2588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EB24-BF39-BEF8-9A8F-FCADAE1CD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E9409-45C9-0113-7017-AFDE46400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5E93D-24F7-BE7A-4382-AE588B9A0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6AE8-8B40-4419-992A-057BFACC0AD3}" type="datetimeFigureOut">
              <a:rPr lang="en-CA" smtClean="0"/>
              <a:t>2024-10-09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68864-E75D-1A17-8807-D403D343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917A1-0E02-A057-FB41-2713B8633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65EC-A395-4028-AD84-C7C3D6F90E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2652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0CFBA-9E1E-6868-358B-B53F2A8BB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302ED-8CF2-676F-7316-03719A60AD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ED78D-A5A5-707B-491D-9A48DCD38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55A82-A554-2B33-6938-088D1199E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6AE8-8B40-4419-992A-057BFACC0AD3}" type="datetimeFigureOut">
              <a:rPr lang="en-CA" smtClean="0"/>
              <a:t>2024-10-09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1ABF3-D140-5427-DDA9-DFCE802F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3ABEE-5BC5-ADD1-191E-8C33D655C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65EC-A395-4028-AD84-C7C3D6F90E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7250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F6AA5-AC1B-5131-B879-9C26D3182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C49D7-192D-2BDB-EC65-549F935EF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A3FDA-9D86-2F4A-EA68-73138446D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457A78-DE11-AB67-CE61-B32CE09671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0308C7-50E1-0C97-98D8-EEB2C25AB5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C7379E-66CC-2FD1-E32E-0BF07F811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6AE8-8B40-4419-992A-057BFACC0AD3}" type="datetimeFigureOut">
              <a:rPr lang="en-CA" smtClean="0"/>
              <a:t>2024-10-09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9E92B8-1BAE-FAAA-808F-AFB4C0425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052FC7-2CD1-51CE-E0D8-5B7C88F90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65EC-A395-4028-AD84-C7C3D6F90E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595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835B2-2B04-7129-CAF8-79AB8299F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F6ECCA-2632-CF01-852B-0C4BB530B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6AE8-8B40-4419-992A-057BFACC0AD3}" type="datetimeFigureOut">
              <a:rPr lang="en-CA" smtClean="0"/>
              <a:t>2024-10-09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4C0CC-C6F4-A0DB-FAAB-CBC244A78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15FC87-0A56-9961-9857-82654A00B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65EC-A395-4028-AD84-C7C3D6F90E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54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14A63-8EB7-53CF-A5D6-64F72C573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6AE8-8B40-4419-992A-057BFACC0AD3}" type="datetimeFigureOut">
              <a:rPr lang="en-CA" smtClean="0"/>
              <a:t>2024-10-09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B11B4D-1492-0869-6CDE-001CDA5E5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03570-7A58-9471-22BE-887D57A64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65EC-A395-4028-AD84-C7C3D6F90E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1645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4002C-6830-A231-7A0D-DA43950DF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D4907-ACC6-F9B9-80FA-8DA39E264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B42E1-5B23-9B3A-5B61-0AF475308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11AC2-00BB-02A6-1523-DC9419985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6AE8-8B40-4419-992A-057BFACC0AD3}" type="datetimeFigureOut">
              <a:rPr lang="en-CA" smtClean="0"/>
              <a:t>2024-10-09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54C55-2C0D-EE2A-790E-967DBBE2C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A1F99-3B29-509A-B0A5-92FA1BEC1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65EC-A395-4028-AD84-C7C3D6F90E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7430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FA3A8-2884-5761-FDA6-0736588C6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064FB2-8773-A066-1F25-3B8B219E5C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F894D-D7D9-7CEB-7632-8E4FCB31A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4746E-CBE9-E505-90F3-6A2242404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96AE8-8B40-4419-992A-057BFACC0AD3}" type="datetimeFigureOut">
              <a:rPr lang="en-CA" smtClean="0"/>
              <a:t>2024-10-09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513D5-4162-88BB-7BC0-5BEC56FAB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67C97-0EC5-5FCE-DA28-DC47B8D49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965EC-A395-4028-AD84-C7C3D6F90E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452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D1F688-9806-345E-ECDD-8B1D84C29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DD791-F2FF-5215-3813-1921AAAD5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900B9-BDBB-E10D-B419-2D5D249B89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96AE8-8B40-4419-992A-057BFACC0AD3}" type="datetimeFigureOut">
              <a:rPr lang="en-CA" smtClean="0"/>
              <a:t>2024-10-09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0B51F-FEE6-C9C7-9820-41A2EB327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63C05-C936-B84B-3AB9-A1FA62F68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965EC-A395-4028-AD84-C7C3D6F90E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317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9B25-CC32-67D1-517D-1A3DAD41A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91EEC-72AA-A975-4B85-87D6F0A3C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3D world (even if it’s “2D”, just ignore the 3</a:t>
            </a:r>
            <a:r>
              <a:rPr lang="en-CA" baseline="30000" dirty="0"/>
              <a:t>rd</a:t>
            </a:r>
            <a:r>
              <a:rPr lang="en-CA" dirty="0"/>
              <a:t> dimension)</a:t>
            </a:r>
          </a:p>
          <a:p>
            <a:r>
              <a:rPr lang="en-CA" dirty="0"/>
              <a:t>We are representing  our graphics objects as meshes of vertices and triangles. </a:t>
            </a:r>
          </a:p>
          <a:p>
            <a:r>
              <a:rPr lang="en-CA" dirty="0"/>
              <a:t>Do we want to do that with the physics objects? </a:t>
            </a:r>
          </a:p>
          <a:p>
            <a:pPr lvl="1"/>
            <a:r>
              <a:rPr lang="en-CA" dirty="0"/>
              <a:t>They are all triangles, so why not triangle-triangle collision?</a:t>
            </a:r>
          </a:p>
        </p:txBody>
      </p:sp>
    </p:spTree>
    <p:extLst>
      <p:ext uri="{BB962C8B-B14F-4D97-AF65-F5344CB8AC3E}">
        <p14:creationId xmlns:p14="http://schemas.microsoft.com/office/powerpoint/2010/main" val="2253273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75C41AE-9704-3B51-0D67-55D3F1BA8FB3}"/>
              </a:ext>
            </a:extLst>
          </p:cNvPr>
          <p:cNvGrpSpPr/>
          <p:nvPr/>
        </p:nvGrpSpPr>
        <p:grpSpPr>
          <a:xfrm>
            <a:off x="4896235" y="5982314"/>
            <a:ext cx="1016099" cy="1016099"/>
            <a:chOff x="5411755" y="270588"/>
            <a:chExt cx="1866122" cy="186612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DE784E79-97CD-5541-FE30-0EFAFDBF7A96}"/>
                </a:ext>
              </a:extLst>
            </p:cNvPr>
            <p:cNvSpPr/>
            <p:nvPr/>
          </p:nvSpPr>
          <p:spPr>
            <a:xfrm>
              <a:off x="5411755" y="270588"/>
              <a:ext cx="1866122" cy="18661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1978DBD-65A7-1943-216C-5EE14F1429CB}"/>
                </a:ext>
              </a:extLst>
            </p:cNvPr>
            <p:cNvSpPr/>
            <p:nvPr/>
          </p:nvSpPr>
          <p:spPr>
            <a:xfrm>
              <a:off x="6218853" y="1077686"/>
              <a:ext cx="251926" cy="25192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3861D54-A63D-3461-0916-434ECCFC1DE5}"/>
              </a:ext>
            </a:extLst>
          </p:cNvPr>
          <p:cNvGrpSpPr/>
          <p:nvPr/>
        </p:nvGrpSpPr>
        <p:grpSpPr>
          <a:xfrm>
            <a:off x="2547193" y="1847175"/>
            <a:ext cx="5544386" cy="2285999"/>
            <a:chOff x="849086" y="2435290"/>
            <a:chExt cx="10664890" cy="228599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F9CDCFC-CD9A-334D-90BD-CBCA001B7BB5}"/>
                </a:ext>
              </a:extLst>
            </p:cNvPr>
            <p:cNvSpPr/>
            <p:nvPr/>
          </p:nvSpPr>
          <p:spPr>
            <a:xfrm>
              <a:off x="849086" y="4469363"/>
              <a:ext cx="10664890" cy="25192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3C3D3EC-9092-0D5B-3183-63E88C5D84D2}"/>
                </a:ext>
              </a:extLst>
            </p:cNvPr>
            <p:cNvCxnSpPr>
              <a:cxnSpLocks/>
              <a:stCxn id="3" idx="0"/>
            </p:cNvCxnSpPr>
            <p:nvPr/>
          </p:nvCxnSpPr>
          <p:spPr>
            <a:xfrm flipV="1">
              <a:off x="6181531" y="2435290"/>
              <a:ext cx="0" cy="2034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314B6F4-BB7E-7084-796E-995EC838E3B1}"/>
              </a:ext>
            </a:extLst>
          </p:cNvPr>
          <p:cNvGrpSpPr/>
          <p:nvPr/>
        </p:nvGrpSpPr>
        <p:grpSpPr>
          <a:xfrm>
            <a:off x="2114789" y="3471925"/>
            <a:ext cx="1016099" cy="1016099"/>
            <a:chOff x="5411755" y="270588"/>
            <a:chExt cx="1866122" cy="186612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8144060-10E6-696A-7CFF-8108F5E773A5}"/>
                </a:ext>
              </a:extLst>
            </p:cNvPr>
            <p:cNvSpPr/>
            <p:nvPr/>
          </p:nvSpPr>
          <p:spPr>
            <a:xfrm>
              <a:off x="5411755" y="270588"/>
              <a:ext cx="1866122" cy="186612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D41F04D-F3FF-FE64-C9C2-B90789180FB8}"/>
                </a:ext>
              </a:extLst>
            </p:cNvPr>
            <p:cNvSpPr/>
            <p:nvPr/>
          </p:nvSpPr>
          <p:spPr>
            <a:xfrm>
              <a:off x="6218853" y="1077686"/>
              <a:ext cx="251926" cy="25192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6732900-9E47-0843-3DDA-C12DBD794676}"/>
              </a:ext>
            </a:extLst>
          </p:cNvPr>
          <p:cNvGrpSpPr/>
          <p:nvPr/>
        </p:nvGrpSpPr>
        <p:grpSpPr>
          <a:xfrm>
            <a:off x="7659175" y="3518578"/>
            <a:ext cx="1016099" cy="1016099"/>
            <a:chOff x="5411755" y="270588"/>
            <a:chExt cx="1866122" cy="1866122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B241F46-472A-9F7E-423F-E09A0853DB3A}"/>
                </a:ext>
              </a:extLst>
            </p:cNvPr>
            <p:cNvSpPr/>
            <p:nvPr/>
          </p:nvSpPr>
          <p:spPr>
            <a:xfrm>
              <a:off x="5411755" y="270588"/>
              <a:ext cx="1866122" cy="186612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98E6DCC-AFFB-8F49-B6D2-66D3E2F83809}"/>
                </a:ext>
              </a:extLst>
            </p:cNvPr>
            <p:cNvSpPr/>
            <p:nvPr/>
          </p:nvSpPr>
          <p:spPr>
            <a:xfrm>
              <a:off x="6218853" y="1077686"/>
              <a:ext cx="251926" cy="251926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D22D938-15A2-E914-FBC8-A13458EEF069}"/>
              </a:ext>
            </a:extLst>
          </p:cNvPr>
          <p:cNvSpPr txBox="1"/>
          <p:nvPr/>
        </p:nvSpPr>
        <p:spPr>
          <a:xfrm>
            <a:off x="4973216" y="1595249"/>
            <a:ext cx="70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+1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35D10C6-E1FF-96B3-848A-1F65E54981C0}"/>
              </a:ext>
            </a:extLst>
          </p:cNvPr>
          <p:cNvGrpSpPr/>
          <p:nvPr/>
        </p:nvGrpSpPr>
        <p:grpSpPr>
          <a:xfrm>
            <a:off x="9637748" y="3429000"/>
            <a:ext cx="1016099" cy="1016099"/>
            <a:chOff x="5411755" y="270588"/>
            <a:chExt cx="1866122" cy="1866122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359F573-E2CB-7BD1-23D9-292F0FF0D076}"/>
                </a:ext>
              </a:extLst>
            </p:cNvPr>
            <p:cNvSpPr/>
            <p:nvPr/>
          </p:nvSpPr>
          <p:spPr>
            <a:xfrm>
              <a:off x="5411755" y="270588"/>
              <a:ext cx="1866122" cy="18661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4F4AD55-6CB0-90D5-17FE-6AC69CA02F8F}"/>
                </a:ext>
              </a:extLst>
            </p:cNvPr>
            <p:cNvSpPr/>
            <p:nvPr/>
          </p:nvSpPr>
          <p:spPr>
            <a:xfrm>
              <a:off x="6218853" y="1077686"/>
              <a:ext cx="251926" cy="25192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0089DFB-01A9-67F1-0C99-7EE4582B5B6D}"/>
              </a:ext>
            </a:extLst>
          </p:cNvPr>
          <p:cNvSpPr txBox="1"/>
          <p:nvPr/>
        </p:nvSpPr>
        <p:spPr>
          <a:xfrm>
            <a:off x="4896235" y="5078085"/>
            <a:ext cx="70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-1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DC5B5A-EAC7-FE6F-5748-8FFE50CBE7C4}"/>
              </a:ext>
            </a:extLst>
          </p:cNvPr>
          <p:cNvSpPr txBox="1"/>
          <p:nvPr/>
        </p:nvSpPr>
        <p:spPr>
          <a:xfrm flipH="1">
            <a:off x="8948057" y="3795308"/>
            <a:ext cx="14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0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C7F1486-A507-01DB-F0ED-7BA20614C7C9}"/>
              </a:ext>
            </a:extLst>
          </p:cNvPr>
          <p:cNvGrpSpPr/>
          <p:nvPr/>
        </p:nvGrpSpPr>
        <p:grpSpPr>
          <a:xfrm>
            <a:off x="695645" y="3449991"/>
            <a:ext cx="1016099" cy="1016099"/>
            <a:chOff x="5411755" y="270588"/>
            <a:chExt cx="1866122" cy="186612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FC9EE93-56EB-184C-E084-9D053C4D2189}"/>
                </a:ext>
              </a:extLst>
            </p:cNvPr>
            <p:cNvSpPr/>
            <p:nvPr/>
          </p:nvSpPr>
          <p:spPr>
            <a:xfrm>
              <a:off x="5411755" y="270588"/>
              <a:ext cx="1866122" cy="18661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2C116FD-35AB-15D9-1E11-A4AC0E0EE17E}"/>
                </a:ext>
              </a:extLst>
            </p:cNvPr>
            <p:cNvSpPr/>
            <p:nvPr/>
          </p:nvSpPr>
          <p:spPr>
            <a:xfrm>
              <a:off x="6218853" y="1077686"/>
              <a:ext cx="251926" cy="25192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E4D88CE3-51E2-C472-0A2D-82DF8DA0B240}"/>
              </a:ext>
            </a:extLst>
          </p:cNvPr>
          <p:cNvSpPr txBox="1"/>
          <p:nvPr/>
        </p:nvSpPr>
        <p:spPr>
          <a:xfrm flipH="1">
            <a:off x="1862597" y="3910548"/>
            <a:ext cx="145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0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FA09C-E307-E3FF-1B20-84B143023C22}"/>
              </a:ext>
            </a:extLst>
          </p:cNvPr>
          <p:cNvGrpSpPr/>
          <p:nvPr/>
        </p:nvGrpSpPr>
        <p:grpSpPr>
          <a:xfrm>
            <a:off x="4879922" y="3465398"/>
            <a:ext cx="1016099" cy="1016099"/>
            <a:chOff x="5411755" y="270588"/>
            <a:chExt cx="1866122" cy="186612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269841E-784E-F8C7-8E30-6A05D6DBDF71}"/>
                </a:ext>
              </a:extLst>
            </p:cNvPr>
            <p:cNvSpPr/>
            <p:nvPr/>
          </p:nvSpPr>
          <p:spPr>
            <a:xfrm>
              <a:off x="5411755" y="270588"/>
              <a:ext cx="1866122" cy="18661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D100A1A-1326-98F2-5024-4049269DD720}"/>
                </a:ext>
              </a:extLst>
            </p:cNvPr>
            <p:cNvSpPr/>
            <p:nvPr/>
          </p:nvSpPr>
          <p:spPr>
            <a:xfrm>
              <a:off x="6218853" y="1077686"/>
              <a:ext cx="251926" cy="25192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17985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75C41AE-9704-3B51-0D67-55D3F1BA8FB3}"/>
              </a:ext>
            </a:extLst>
          </p:cNvPr>
          <p:cNvGrpSpPr/>
          <p:nvPr/>
        </p:nvGrpSpPr>
        <p:grpSpPr>
          <a:xfrm>
            <a:off x="4121552" y="1876821"/>
            <a:ext cx="1866122" cy="1866122"/>
            <a:chOff x="5411755" y="270588"/>
            <a:chExt cx="1866122" cy="186612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DE784E79-97CD-5541-FE30-0EFAFDBF7A96}"/>
                </a:ext>
              </a:extLst>
            </p:cNvPr>
            <p:cNvSpPr/>
            <p:nvPr/>
          </p:nvSpPr>
          <p:spPr>
            <a:xfrm>
              <a:off x="5411755" y="270588"/>
              <a:ext cx="1866122" cy="18661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1978DBD-65A7-1943-216C-5EE14F1429CB}"/>
                </a:ext>
              </a:extLst>
            </p:cNvPr>
            <p:cNvSpPr/>
            <p:nvPr/>
          </p:nvSpPr>
          <p:spPr>
            <a:xfrm>
              <a:off x="6218853" y="1077686"/>
              <a:ext cx="251926" cy="25192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BD2E04C-3DF3-5020-BEC8-C72743603AF3}"/>
              </a:ext>
            </a:extLst>
          </p:cNvPr>
          <p:cNvGrpSpPr/>
          <p:nvPr/>
        </p:nvGrpSpPr>
        <p:grpSpPr>
          <a:xfrm>
            <a:off x="4290260" y="2467157"/>
            <a:ext cx="4114289" cy="3424181"/>
            <a:chOff x="5282041" y="-1287471"/>
            <a:chExt cx="4114289" cy="342418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732D2B3-BBD4-104C-6B94-9C93DC90C381}"/>
                </a:ext>
              </a:extLst>
            </p:cNvPr>
            <p:cNvSpPr/>
            <p:nvPr/>
          </p:nvSpPr>
          <p:spPr>
            <a:xfrm>
              <a:off x="5411755" y="270588"/>
              <a:ext cx="1866122" cy="18661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F5853FC-B2D8-41F0-0F30-53B94311DB0E}"/>
                </a:ext>
              </a:extLst>
            </p:cNvPr>
            <p:cNvSpPr/>
            <p:nvPr/>
          </p:nvSpPr>
          <p:spPr>
            <a:xfrm>
              <a:off x="6218853" y="1077686"/>
              <a:ext cx="251926" cy="25192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C36E9A6-41BB-6B02-198A-4EFC46AE4F95}"/>
                </a:ext>
              </a:extLst>
            </p:cNvPr>
            <p:cNvSpPr/>
            <p:nvPr/>
          </p:nvSpPr>
          <p:spPr>
            <a:xfrm>
              <a:off x="7530208" y="-817416"/>
              <a:ext cx="1866122" cy="18661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C5A5539-D27D-C442-D0C4-7B8AF856A279}"/>
                </a:ext>
              </a:extLst>
            </p:cNvPr>
            <p:cNvSpPr/>
            <p:nvPr/>
          </p:nvSpPr>
          <p:spPr>
            <a:xfrm>
              <a:off x="5282041" y="-1287471"/>
              <a:ext cx="1866122" cy="186612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4BC38BE-558F-F45B-E1FA-CB7F5099D18A}"/>
              </a:ext>
            </a:extLst>
          </p:cNvPr>
          <p:cNvGrpSpPr/>
          <p:nvPr/>
        </p:nvGrpSpPr>
        <p:grpSpPr>
          <a:xfrm rot="488119">
            <a:off x="777270" y="1888739"/>
            <a:ext cx="10664890" cy="2836505"/>
            <a:chOff x="849086" y="1884784"/>
            <a:chExt cx="10664890" cy="283650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3861D54-A63D-3461-0916-434ECCFC1DE5}"/>
                </a:ext>
              </a:extLst>
            </p:cNvPr>
            <p:cNvGrpSpPr/>
            <p:nvPr/>
          </p:nvGrpSpPr>
          <p:grpSpPr>
            <a:xfrm>
              <a:off x="849086" y="2435290"/>
              <a:ext cx="10664890" cy="2285999"/>
              <a:chOff x="849086" y="2435290"/>
              <a:chExt cx="10664890" cy="2285999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F9CDCFC-CD9A-334D-90BD-CBCA001B7BB5}"/>
                  </a:ext>
                </a:extLst>
              </p:cNvPr>
              <p:cNvSpPr/>
              <p:nvPr/>
            </p:nvSpPr>
            <p:spPr>
              <a:xfrm>
                <a:off x="849086" y="4469363"/>
                <a:ext cx="10664890" cy="25192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C3C3D3EC-9092-0D5B-3183-63E88C5D84D2}"/>
                  </a:ext>
                </a:extLst>
              </p:cNvPr>
              <p:cNvCxnSpPr>
                <a:cxnSpLocks/>
                <a:stCxn id="3" idx="0"/>
              </p:cNvCxnSpPr>
              <p:nvPr/>
            </p:nvCxnSpPr>
            <p:spPr>
              <a:xfrm flipV="1">
                <a:off x="6181531" y="2435290"/>
                <a:ext cx="0" cy="20340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1C16841-494F-9F95-A72F-1126B22BDE3B}"/>
                </a:ext>
              </a:extLst>
            </p:cNvPr>
            <p:cNvCxnSpPr>
              <a:stCxn id="3" idx="0"/>
            </p:cNvCxnSpPr>
            <p:nvPr/>
          </p:nvCxnSpPr>
          <p:spPr>
            <a:xfrm flipH="1" flipV="1">
              <a:off x="2929812" y="1884784"/>
              <a:ext cx="3251719" cy="2584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F712A3C-1BEB-0C03-FB5B-B2B5645ED542}"/>
                </a:ext>
              </a:extLst>
            </p:cNvPr>
            <p:cNvCxnSpPr>
              <a:cxnSpLocks/>
              <a:stCxn id="3" idx="0"/>
            </p:cNvCxnSpPr>
            <p:nvPr/>
          </p:nvCxnSpPr>
          <p:spPr>
            <a:xfrm flipV="1">
              <a:off x="6181531" y="2174033"/>
              <a:ext cx="3335693" cy="22953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Arrow: Right 7">
            <a:extLst>
              <a:ext uri="{FF2B5EF4-FFF2-40B4-BE49-F238E27FC236}">
                <a16:creationId xmlns:a16="http://schemas.microsoft.com/office/drawing/2014/main" id="{C6A5E2E5-F09B-9123-CEE4-FA76DE0C2C52}"/>
              </a:ext>
            </a:extLst>
          </p:cNvPr>
          <p:cNvSpPr/>
          <p:nvPr/>
        </p:nvSpPr>
        <p:spPr>
          <a:xfrm rot="5023796">
            <a:off x="4257329" y="3793481"/>
            <a:ext cx="1980669" cy="335902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73CDF23-0091-2227-4B28-FDD377CFE0B6}"/>
              </a:ext>
            </a:extLst>
          </p:cNvPr>
          <p:cNvSpPr/>
          <p:nvPr/>
        </p:nvSpPr>
        <p:spPr>
          <a:xfrm rot="19875684">
            <a:off x="5335684" y="4262076"/>
            <a:ext cx="1980669" cy="335902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C3E43FE-C975-B156-B3EC-4B9D83C5BCB8}"/>
              </a:ext>
            </a:extLst>
          </p:cNvPr>
          <p:cNvSpPr/>
          <p:nvPr/>
        </p:nvSpPr>
        <p:spPr>
          <a:xfrm rot="4005870">
            <a:off x="6479169" y="4790325"/>
            <a:ext cx="1980669" cy="335902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77EB834-2A4E-B955-6342-3B510927C9A2}"/>
              </a:ext>
            </a:extLst>
          </p:cNvPr>
          <p:cNvSpPr/>
          <p:nvPr/>
        </p:nvSpPr>
        <p:spPr>
          <a:xfrm rot="19875684">
            <a:off x="4985040" y="2256982"/>
            <a:ext cx="1980669" cy="335902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0531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75C41AE-9704-3B51-0D67-55D3F1BA8FB3}"/>
              </a:ext>
            </a:extLst>
          </p:cNvPr>
          <p:cNvGrpSpPr/>
          <p:nvPr/>
        </p:nvGrpSpPr>
        <p:grpSpPr>
          <a:xfrm>
            <a:off x="3803787" y="2327988"/>
            <a:ext cx="1866122" cy="1866122"/>
            <a:chOff x="5411755" y="270588"/>
            <a:chExt cx="1866122" cy="186612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DE784E79-97CD-5541-FE30-0EFAFDBF7A96}"/>
                </a:ext>
              </a:extLst>
            </p:cNvPr>
            <p:cNvSpPr/>
            <p:nvPr/>
          </p:nvSpPr>
          <p:spPr>
            <a:xfrm>
              <a:off x="5411755" y="270588"/>
              <a:ext cx="1866122" cy="18661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1978DBD-65A7-1943-216C-5EE14F1429CB}"/>
                </a:ext>
              </a:extLst>
            </p:cNvPr>
            <p:cNvSpPr/>
            <p:nvPr/>
          </p:nvSpPr>
          <p:spPr>
            <a:xfrm>
              <a:off x="6218853" y="1077686"/>
              <a:ext cx="251926" cy="25192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5F9CDCFC-CD9A-334D-90BD-CBCA001B7BB5}"/>
              </a:ext>
            </a:extLst>
          </p:cNvPr>
          <p:cNvSpPr/>
          <p:nvPr/>
        </p:nvSpPr>
        <p:spPr>
          <a:xfrm rot="3519487">
            <a:off x="1387" y="2091918"/>
            <a:ext cx="5477422" cy="2756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DB7CC4-6579-9F0B-2A5A-9F94DB4ACC39}"/>
              </a:ext>
            </a:extLst>
          </p:cNvPr>
          <p:cNvSpPr/>
          <p:nvPr/>
        </p:nvSpPr>
        <p:spPr>
          <a:xfrm rot="20668720">
            <a:off x="4037480" y="3743440"/>
            <a:ext cx="5477422" cy="2756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7578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D8150-7779-A467-EB25-BC6EFB257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Separate “lists” of items: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77928-0BD2-DBFE-B51A-943167753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CA" dirty="0"/>
              <a:t>Did this with rendering/graphics:</a:t>
            </a:r>
          </a:p>
          <a:p>
            <a:pPr lvl="1"/>
            <a:r>
              <a:rPr lang="en-CA" dirty="0"/>
              <a:t>3D Models loaded and stored in the VAO (mesh manager)</a:t>
            </a:r>
          </a:p>
          <a:p>
            <a:pPr lvl="1"/>
            <a:r>
              <a:rPr lang="en-CA" dirty="0" err="1"/>
              <a:t>cMeshObject</a:t>
            </a:r>
            <a:r>
              <a:rPr lang="en-CA" dirty="0"/>
              <a:t> -&gt; Really point locations with rotation, etc.</a:t>
            </a:r>
            <a:br>
              <a:rPr lang="en-CA" dirty="0"/>
            </a:br>
            <a:r>
              <a:rPr lang="en-CA" dirty="0"/>
              <a:t>But they have what model to draw at that location:</a:t>
            </a:r>
          </a:p>
          <a:p>
            <a:pPr lvl="2"/>
            <a:r>
              <a:rPr lang="en-CA" dirty="0"/>
              <a:t>XYZ </a:t>
            </a:r>
            <a:r>
              <a:rPr lang="en-CA" dirty="0">
                <a:sym typeface="Wingdings" panose="05000000000000000000" pitchFamily="2" charset="2"/>
              </a:rPr>
              <a:t> Draw a bunny here</a:t>
            </a:r>
          </a:p>
          <a:p>
            <a:pPr lvl="2"/>
            <a:r>
              <a:rPr lang="en-CA" dirty="0">
                <a:sym typeface="Wingdings" panose="05000000000000000000" pitchFamily="2" charset="2"/>
              </a:rPr>
              <a:t>XYZ  Draw a terrain here</a:t>
            </a: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A56225-1CC7-0869-CDFF-37DA275EAAE4}"/>
              </a:ext>
            </a:extLst>
          </p:cNvPr>
          <p:cNvSpPr/>
          <p:nvPr/>
        </p:nvSpPr>
        <p:spPr>
          <a:xfrm>
            <a:off x="5999584" y="3844212"/>
            <a:ext cx="1194318" cy="2743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List of Meshes we could draw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764929-13B7-891D-710F-86BEC183F02C}"/>
              </a:ext>
            </a:extLst>
          </p:cNvPr>
          <p:cNvSpPr/>
          <p:nvPr/>
        </p:nvSpPr>
        <p:spPr>
          <a:xfrm>
            <a:off x="8676691" y="3844212"/>
            <a:ext cx="1362269" cy="2743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List of points, orientation + mesh names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1A18A918-96A4-7996-27F3-772E6FC68008}"/>
              </a:ext>
            </a:extLst>
          </p:cNvPr>
          <p:cNvSpPr/>
          <p:nvPr/>
        </p:nvSpPr>
        <p:spPr>
          <a:xfrm>
            <a:off x="7338137" y="4422710"/>
            <a:ext cx="1194318" cy="55983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Lookup</a:t>
            </a:r>
          </a:p>
        </p:txBody>
      </p:sp>
    </p:spTree>
    <p:extLst>
      <p:ext uri="{BB962C8B-B14F-4D97-AF65-F5344CB8AC3E}">
        <p14:creationId xmlns:p14="http://schemas.microsoft.com/office/powerpoint/2010/main" val="3940982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D8150-7779-A467-EB25-BC6EFB257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4508"/>
          </a:xfrm>
        </p:spPr>
        <p:txBody>
          <a:bodyPr>
            <a:noAutofit/>
          </a:bodyPr>
          <a:lstStyle/>
          <a:p>
            <a:r>
              <a:rPr lang="en-CA" sz="3600" dirty="0"/>
              <a:t>3</a:t>
            </a:r>
            <a:r>
              <a:rPr lang="en-CA" sz="3600" baseline="30000" dirty="0"/>
              <a:t>rd</a:t>
            </a:r>
            <a:r>
              <a:rPr lang="en-CA" sz="3600" dirty="0"/>
              <a:t> list of things: the simplified physics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77928-0BD2-DBFE-B51A-943167753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CA" dirty="0"/>
              <a:t>List of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A56225-1CC7-0869-CDFF-37DA275EAAE4}"/>
              </a:ext>
            </a:extLst>
          </p:cNvPr>
          <p:cNvSpPr/>
          <p:nvPr/>
        </p:nvSpPr>
        <p:spPr>
          <a:xfrm>
            <a:off x="2737758" y="3844212"/>
            <a:ext cx="1194318" cy="2743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List of Meshes we could draw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764929-13B7-891D-710F-86BEC183F02C}"/>
              </a:ext>
            </a:extLst>
          </p:cNvPr>
          <p:cNvSpPr/>
          <p:nvPr/>
        </p:nvSpPr>
        <p:spPr>
          <a:xfrm>
            <a:off x="5414865" y="3004457"/>
            <a:ext cx="1362269" cy="35829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Rendering:</a:t>
            </a:r>
          </a:p>
          <a:p>
            <a:pPr algn="ctr"/>
            <a:endParaRPr lang="en-CA" dirty="0"/>
          </a:p>
          <a:p>
            <a:pPr algn="ctr"/>
            <a:r>
              <a:rPr lang="en-CA" dirty="0"/>
              <a:t>List of points, orientation + mesh names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1A18A918-96A4-7996-27F3-772E6FC68008}"/>
              </a:ext>
            </a:extLst>
          </p:cNvPr>
          <p:cNvSpPr/>
          <p:nvPr/>
        </p:nvSpPr>
        <p:spPr>
          <a:xfrm>
            <a:off x="4069703" y="4730620"/>
            <a:ext cx="1194318" cy="55983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Lookup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AED853-FE0D-B9B9-292F-04C896E5BF3C}"/>
              </a:ext>
            </a:extLst>
          </p:cNvPr>
          <p:cNvSpPr/>
          <p:nvPr/>
        </p:nvSpPr>
        <p:spPr>
          <a:xfrm>
            <a:off x="8521959" y="3844212"/>
            <a:ext cx="1946988" cy="2743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List of Physics “shapes”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CA" dirty="0"/>
              <a:t>Spheres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CA" dirty="0"/>
              <a:t>AABBs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CA" dirty="0"/>
              <a:t>Mesh of Triangles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EAAFA84E-8D7F-4B79-983B-EB089EE9F00D}"/>
              </a:ext>
            </a:extLst>
          </p:cNvPr>
          <p:cNvSpPr/>
          <p:nvPr/>
        </p:nvSpPr>
        <p:spPr>
          <a:xfrm>
            <a:off x="6947029" y="4730619"/>
            <a:ext cx="1380154" cy="55983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Lookup</a:t>
            </a:r>
          </a:p>
        </p:txBody>
      </p:sp>
    </p:spTree>
    <p:extLst>
      <p:ext uri="{BB962C8B-B14F-4D97-AF65-F5344CB8AC3E}">
        <p14:creationId xmlns:p14="http://schemas.microsoft.com/office/powerpoint/2010/main" val="144830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75C41AE-9704-3B51-0D67-55D3F1BA8FB3}"/>
              </a:ext>
            </a:extLst>
          </p:cNvPr>
          <p:cNvGrpSpPr/>
          <p:nvPr/>
        </p:nvGrpSpPr>
        <p:grpSpPr>
          <a:xfrm>
            <a:off x="2578851" y="817908"/>
            <a:ext cx="789500" cy="789500"/>
            <a:chOff x="5411755" y="270588"/>
            <a:chExt cx="1866122" cy="186612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DE784E79-97CD-5541-FE30-0EFAFDBF7A96}"/>
                </a:ext>
              </a:extLst>
            </p:cNvPr>
            <p:cNvSpPr/>
            <p:nvPr/>
          </p:nvSpPr>
          <p:spPr>
            <a:xfrm>
              <a:off x="5411755" y="270588"/>
              <a:ext cx="1866122" cy="18661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1978DBD-65A7-1943-216C-5EE14F1429CB}"/>
                </a:ext>
              </a:extLst>
            </p:cNvPr>
            <p:cNvSpPr/>
            <p:nvPr/>
          </p:nvSpPr>
          <p:spPr>
            <a:xfrm>
              <a:off x="6218853" y="1077686"/>
              <a:ext cx="251926" cy="25192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77EB834-2A4E-B955-6342-3B510927C9A2}"/>
              </a:ext>
            </a:extLst>
          </p:cNvPr>
          <p:cNvSpPr/>
          <p:nvPr/>
        </p:nvSpPr>
        <p:spPr>
          <a:xfrm rot="5400000">
            <a:off x="2478434" y="1915218"/>
            <a:ext cx="990333" cy="472077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17D2C71A-B742-3337-470C-0F632F163C42}"/>
              </a:ext>
            </a:extLst>
          </p:cNvPr>
          <p:cNvSpPr/>
          <p:nvPr/>
        </p:nvSpPr>
        <p:spPr>
          <a:xfrm>
            <a:off x="233266" y="817908"/>
            <a:ext cx="2090057" cy="7837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 = 0, Y = 10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4AD5A3F-864A-ECEC-B8A9-670A1E187480}"/>
              </a:ext>
            </a:extLst>
          </p:cNvPr>
          <p:cNvGrpSpPr/>
          <p:nvPr/>
        </p:nvGrpSpPr>
        <p:grpSpPr>
          <a:xfrm>
            <a:off x="2578851" y="2695106"/>
            <a:ext cx="789500" cy="789500"/>
            <a:chOff x="5411755" y="270588"/>
            <a:chExt cx="1866122" cy="1866122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25AFFFC-FF5E-FF33-7085-C26EB63842AF}"/>
                </a:ext>
              </a:extLst>
            </p:cNvPr>
            <p:cNvSpPr/>
            <p:nvPr/>
          </p:nvSpPr>
          <p:spPr>
            <a:xfrm>
              <a:off x="5411755" y="270588"/>
              <a:ext cx="1866122" cy="18661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3C253AA-3039-5D64-1249-B335672BAF69}"/>
                </a:ext>
              </a:extLst>
            </p:cNvPr>
            <p:cNvSpPr/>
            <p:nvPr/>
          </p:nvSpPr>
          <p:spPr>
            <a:xfrm>
              <a:off x="6218853" y="1077686"/>
              <a:ext cx="251926" cy="25192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13BBE66-9656-16BB-7D74-6F7B0ACB816F}"/>
              </a:ext>
            </a:extLst>
          </p:cNvPr>
          <p:cNvSpPr/>
          <p:nvPr/>
        </p:nvSpPr>
        <p:spPr>
          <a:xfrm>
            <a:off x="233266" y="2695106"/>
            <a:ext cx="2090057" cy="7837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 = 1, Y = 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EB5733-8A52-A2CE-6047-0FBDF6BA4ECD}"/>
              </a:ext>
            </a:extLst>
          </p:cNvPr>
          <p:cNvSpPr txBox="1"/>
          <p:nvPr/>
        </p:nvSpPr>
        <p:spPr>
          <a:xfrm>
            <a:off x="3629608" y="241528"/>
            <a:ext cx="2090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Vel = -1 m/s</a:t>
            </a:r>
          </a:p>
          <a:p>
            <a:r>
              <a:rPr lang="en-CA" dirty="0"/>
              <a:t>Accel = -1 m/s/s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CC90B8-0704-668B-C8D3-74A54B89F742}"/>
              </a:ext>
            </a:extLst>
          </p:cNvPr>
          <p:cNvSpPr txBox="1"/>
          <p:nvPr/>
        </p:nvSpPr>
        <p:spPr>
          <a:xfrm>
            <a:off x="3597688" y="2967335"/>
            <a:ext cx="2090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dT = 1 second</a:t>
            </a:r>
          </a:p>
          <a:p>
            <a:r>
              <a:rPr lang="en-CA" dirty="0" err="1"/>
              <a:t>dV</a:t>
            </a:r>
            <a:r>
              <a:rPr lang="en-CA" dirty="0"/>
              <a:t> = dT * Vel         </a:t>
            </a:r>
          </a:p>
          <a:p>
            <a:r>
              <a:rPr lang="en-CA" dirty="0" err="1"/>
              <a:t>dP</a:t>
            </a:r>
            <a:r>
              <a:rPr lang="en-CA" dirty="0"/>
              <a:t> = 1 * -2 = -2 m</a:t>
            </a:r>
          </a:p>
          <a:p>
            <a:r>
              <a:rPr lang="en-CA" dirty="0"/>
              <a:t>P = P + </a:t>
            </a:r>
            <a:r>
              <a:rPr lang="en-CA" dirty="0" err="1"/>
              <a:t>dP</a:t>
            </a:r>
            <a:endParaRPr lang="en-CA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1DCFD37-34BE-43BD-C542-FF17D666820C}"/>
              </a:ext>
            </a:extLst>
          </p:cNvPr>
          <p:cNvGrpSpPr/>
          <p:nvPr/>
        </p:nvGrpSpPr>
        <p:grpSpPr>
          <a:xfrm>
            <a:off x="8093242" y="955348"/>
            <a:ext cx="789500" cy="789500"/>
            <a:chOff x="5411755" y="270588"/>
            <a:chExt cx="1866122" cy="186612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BC15F96-6D8D-82B5-F66A-B510C934940E}"/>
                </a:ext>
              </a:extLst>
            </p:cNvPr>
            <p:cNvSpPr/>
            <p:nvPr/>
          </p:nvSpPr>
          <p:spPr>
            <a:xfrm>
              <a:off x="5411755" y="270588"/>
              <a:ext cx="1866122" cy="18661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1424F1A-DF80-6A11-AD99-DC8E0FE5953C}"/>
                </a:ext>
              </a:extLst>
            </p:cNvPr>
            <p:cNvSpPr/>
            <p:nvPr/>
          </p:nvSpPr>
          <p:spPr>
            <a:xfrm>
              <a:off x="6218853" y="1077686"/>
              <a:ext cx="251926" cy="25192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0E384EA-8268-4A53-A148-17D2A50A84D7}"/>
              </a:ext>
            </a:extLst>
          </p:cNvPr>
          <p:cNvSpPr/>
          <p:nvPr/>
        </p:nvSpPr>
        <p:spPr>
          <a:xfrm>
            <a:off x="5747657" y="955348"/>
            <a:ext cx="2090057" cy="7837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 = 0, Y = 10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9D9B9E5-E36B-F81F-FC08-FB8FA409F1C8}"/>
              </a:ext>
            </a:extLst>
          </p:cNvPr>
          <p:cNvGrpSpPr/>
          <p:nvPr/>
        </p:nvGrpSpPr>
        <p:grpSpPr>
          <a:xfrm>
            <a:off x="8093242" y="1905606"/>
            <a:ext cx="789500" cy="789500"/>
            <a:chOff x="5411755" y="270588"/>
            <a:chExt cx="1866122" cy="1866122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84E5C8F-2200-2964-EC5A-073C6FEE7E25}"/>
                </a:ext>
              </a:extLst>
            </p:cNvPr>
            <p:cNvSpPr/>
            <p:nvPr/>
          </p:nvSpPr>
          <p:spPr>
            <a:xfrm>
              <a:off x="5411755" y="270588"/>
              <a:ext cx="1866122" cy="18661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2215C86-222D-C5EF-C2E1-4F8312FD0C26}"/>
                </a:ext>
              </a:extLst>
            </p:cNvPr>
            <p:cNvSpPr/>
            <p:nvPr/>
          </p:nvSpPr>
          <p:spPr>
            <a:xfrm>
              <a:off x="6218853" y="1077686"/>
              <a:ext cx="251926" cy="25192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B7AD19BC-D61C-E956-7D79-56AB8B69A2F8}"/>
              </a:ext>
            </a:extLst>
          </p:cNvPr>
          <p:cNvSpPr/>
          <p:nvPr/>
        </p:nvSpPr>
        <p:spPr>
          <a:xfrm>
            <a:off x="5832455" y="1911335"/>
            <a:ext cx="2090057" cy="7837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 = 0.1, Y = 9.9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A5BB0F2-8CCD-F27F-BF11-7E2CC6F66DE0}"/>
              </a:ext>
            </a:extLst>
          </p:cNvPr>
          <p:cNvSpPr txBox="1"/>
          <p:nvPr/>
        </p:nvSpPr>
        <p:spPr>
          <a:xfrm>
            <a:off x="9224200" y="3244334"/>
            <a:ext cx="2659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dT = 0.1 second</a:t>
            </a:r>
          </a:p>
          <a:p>
            <a:r>
              <a:rPr lang="en-CA" dirty="0" err="1"/>
              <a:t>dV</a:t>
            </a:r>
            <a:r>
              <a:rPr lang="en-CA" dirty="0"/>
              <a:t> = dT * Vel            </a:t>
            </a:r>
          </a:p>
          <a:p>
            <a:r>
              <a:rPr lang="en-CA" dirty="0" err="1"/>
              <a:t>dP</a:t>
            </a:r>
            <a:r>
              <a:rPr lang="en-CA" dirty="0"/>
              <a:t> = 0.1 * -1.1 = -0.1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0668F4-4F54-2FF0-6265-000EA76B7C3A}"/>
              </a:ext>
            </a:extLst>
          </p:cNvPr>
          <p:cNvSpPr txBox="1"/>
          <p:nvPr/>
        </p:nvSpPr>
        <p:spPr>
          <a:xfrm>
            <a:off x="1485946" y="4740245"/>
            <a:ext cx="2824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 v = dT * A</a:t>
            </a:r>
          </a:p>
          <a:p>
            <a:r>
              <a:rPr lang="en-CA" dirty="0"/>
              <a:t> x = dT * V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29CD7C-6AAF-B9DC-8B0E-C3A0C4151A13}"/>
              </a:ext>
            </a:extLst>
          </p:cNvPr>
          <p:cNvSpPr txBox="1"/>
          <p:nvPr/>
        </p:nvSpPr>
        <p:spPr>
          <a:xfrm>
            <a:off x="3509294" y="1346704"/>
            <a:ext cx="2386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dT = 1 second</a:t>
            </a:r>
          </a:p>
          <a:p>
            <a:r>
              <a:rPr lang="en-CA" dirty="0" err="1"/>
              <a:t>dA</a:t>
            </a:r>
            <a:r>
              <a:rPr lang="en-CA" dirty="0"/>
              <a:t> = dT * A         </a:t>
            </a:r>
          </a:p>
          <a:p>
            <a:r>
              <a:rPr lang="en-CA" dirty="0" err="1"/>
              <a:t>dV</a:t>
            </a:r>
            <a:r>
              <a:rPr lang="en-CA" dirty="0"/>
              <a:t> = 1 * -1 = -1  m/s</a:t>
            </a:r>
          </a:p>
          <a:p>
            <a:r>
              <a:rPr lang="en-CA" dirty="0"/>
              <a:t>V = V + </a:t>
            </a:r>
            <a:r>
              <a:rPr lang="en-CA" dirty="0" err="1"/>
              <a:t>dV</a:t>
            </a:r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686142-6644-CE17-26F2-FF1751DCA790}"/>
              </a:ext>
            </a:extLst>
          </p:cNvPr>
          <p:cNvSpPr txBox="1"/>
          <p:nvPr/>
        </p:nvSpPr>
        <p:spPr>
          <a:xfrm>
            <a:off x="9224200" y="1551091"/>
            <a:ext cx="27345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dT = 0.1 second</a:t>
            </a:r>
          </a:p>
          <a:p>
            <a:r>
              <a:rPr lang="en-CA" dirty="0" err="1"/>
              <a:t>dA</a:t>
            </a:r>
            <a:r>
              <a:rPr lang="en-CA" dirty="0"/>
              <a:t> = dT * A         </a:t>
            </a:r>
          </a:p>
          <a:p>
            <a:r>
              <a:rPr lang="en-CA" dirty="0" err="1"/>
              <a:t>dV</a:t>
            </a:r>
            <a:r>
              <a:rPr lang="en-CA" dirty="0"/>
              <a:t> = 0.1 * -1 = -0.1  m/s</a:t>
            </a:r>
          </a:p>
          <a:p>
            <a:r>
              <a:rPr lang="en-CA" dirty="0"/>
              <a:t>V = V + </a:t>
            </a:r>
            <a:r>
              <a:rPr lang="en-CA" dirty="0" err="1"/>
              <a:t>dV</a:t>
            </a:r>
            <a:endParaRPr lang="en-CA" dirty="0"/>
          </a:p>
          <a:p>
            <a:r>
              <a:rPr lang="en-CA" dirty="0"/>
              <a:t>V = -1 + (-0.1) = -1.1 m/</a:t>
            </a:r>
          </a:p>
        </p:txBody>
      </p:sp>
    </p:spTree>
    <p:extLst>
      <p:ext uri="{BB962C8B-B14F-4D97-AF65-F5344CB8AC3E}">
        <p14:creationId xmlns:p14="http://schemas.microsoft.com/office/powerpoint/2010/main" val="3035860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9B25-CC32-67D1-517D-1A3DAD41A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Collision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91EEC-72AA-A975-4B85-87D6F0A3C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Sphere – AABB collision</a:t>
            </a:r>
          </a:p>
          <a:p>
            <a:r>
              <a:rPr lang="en-CA" dirty="0">
                <a:sym typeface="Wingdings" panose="05000000000000000000" pitchFamily="2" charset="2"/>
              </a:rPr>
              <a:t>AABB – ABBB collision</a:t>
            </a:r>
          </a:p>
        </p:txBody>
      </p:sp>
    </p:spTree>
    <p:extLst>
      <p:ext uri="{BB962C8B-B14F-4D97-AF65-F5344CB8AC3E}">
        <p14:creationId xmlns:p14="http://schemas.microsoft.com/office/powerpoint/2010/main" val="3534307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78825CF-4AA3-56CD-160C-198C4FADBFFD}"/>
              </a:ext>
            </a:extLst>
          </p:cNvPr>
          <p:cNvSpPr/>
          <p:nvPr/>
        </p:nvSpPr>
        <p:spPr>
          <a:xfrm>
            <a:off x="810312" y="2412272"/>
            <a:ext cx="4777688" cy="12409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AABB</a:t>
            </a:r>
          </a:p>
          <a:p>
            <a:pPr algn="ctr"/>
            <a:r>
              <a:rPr lang="en-CA" dirty="0"/>
              <a:t>“Axis Aligned Bounding Box”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7A9750-5651-425B-DB94-65A470CD080C}"/>
              </a:ext>
            </a:extLst>
          </p:cNvPr>
          <p:cNvSpPr/>
          <p:nvPr/>
        </p:nvSpPr>
        <p:spPr>
          <a:xfrm>
            <a:off x="6096000" y="511013"/>
            <a:ext cx="4328160" cy="12161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AABB</a:t>
            </a:r>
          </a:p>
          <a:p>
            <a:pPr algn="ctr"/>
            <a:r>
              <a:rPr lang="en-CA" dirty="0">
                <a:solidFill>
                  <a:schemeClr val="tx1"/>
                </a:solidFill>
              </a:rPr>
              <a:t>“Axis Aligned Bounding Box”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4E8AE4-CAAE-DDC7-AC2C-31AB18F04991}"/>
              </a:ext>
            </a:extLst>
          </p:cNvPr>
          <p:cNvSpPr txBox="1"/>
          <p:nvPr/>
        </p:nvSpPr>
        <p:spPr>
          <a:xfrm>
            <a:off x="2702560" y="4267816"/>
            <a:ext cx="8209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If it </a:t>
            </a:r>
            <a:r>
              <a:rPr lang="en-CA" i="1" dirty="0"/>
              <a:t>doesn’t </a:t>
            </a:r>
            <a:r>
              <a:rPr lang="en-CA" dirty="0"/>
              <a:t>overlap on a single axis, then it can’t overlap. So, check each axis in turn and “early exit” if it’s false (not colliding)</a:t>
            </a:r>
          </a:p>
        </p:txBody>
      </p:sp>
    </p:spTree>
    <p:extLst>
      <p:ext uri="{BB962C8B-B14F-4D97-AF65-F5344CB8AC3E}">
        <p14:creationId xmlns:p14="http://schemas.microsoft.com/office/powerpoint/2010/main" val="3849529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DD6A8C6-7945-8132-FE32-233AB77C2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08" y="728264"/>
            <a:ext cx="5533668" cy="49511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43B980-44AE-3C39-5FC3-E3B8F56CBA5B}"/>
              </a:ext>
            </a:extLst>
          </p:cNvPr>
          <p:cNvSpPr txBox="1"/>
          <p:nvPr/>
        </p:nvSpPr>
        <p:spPr>
          <a:xfrm>
            <a:off x="5974080" y="426720"/>
            <a:ext cx="504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Walking around (a character)</a:t>
            </a:r>
          </a:p>
          <a:p>
            <a:pPr marL="285750" indent="-285750">
              <a:buFontTx/>
              <a:buChar char="-"/>
            </a:pPr>
            <a:r>
              <a:rPr lang="en-CA" sz="2400" dirty="0"/>
              <a:t>Sphere – triangle</a:t>
            </a:r>
          </a:p>
          <a:p>
            <a:pPr marL="285750" indent="-285750">
              <a:buFontTx/>
              <a:buChar char="-"/>
            </a:pPr>
            <a:r>
              <a:rPr lang="en-CA" sz="2400" dirty="0"/>
              <a:t>Capsule – triangle (variation of S-T)</a:t>
            </a:r>
          </a:p>
          <a:p>
            <a:pPr marL="285750" indent="-285750">
              <a:buFontTx/>
              <a:buChar char="-"/>
            </a:pPr>
            <a:r>
              <a:rPr lang="en-CA" sz="2400" dirty="0"/>
              <a:t>Ray/line - triangle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157F17-476A-6815-117C-D4895A6370E1}"/>
              </a:ext>
            </a:extLst>
          </p:cNvPr>
          <p:cNvSpPr txBox="1"/>
          <p:nvPr/>
        </p:nvSpPr>
        <p:spPr>
          <a:xfrm>
            <a:off x="5974080" y="2814320"/>
            <a:ext cx="566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What information do we want to get back?</a:t>
            </a:r>
          </a:p>
        </p:txBody>
      </p:sp>
    </p:spTree>
    <p:extLst>
      <p:ext uri="{BB962C8B-B14F-4D97-AF65-F5344CB8AC3E}">
        <p14:creationId xmlns:p14="http://schemas.microsoft.com/office/powerpoint/2010/main" val="955794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rallelogram 15">
            <a:extLst>
              <a:ext uri="{FF2B5EF4-FFF2-40B4-BE49-F238E27FC236}">
                <a16:creationId xmlns:a16="http://schemas.microsoft.com/office/drawing/2014/main" id="{C687601B-3E9A-774B-C734-AD389620CDC8}"/>
              </a:ext>
            </a:extLst>
          </p:cNvPr>
          <p:cNvSpPr/>
          <p:nvPr/>
        </p:nvSpPr>
        <p:spPr>
          <a:xfrm>
            <a:off x="762001" y="3845560"/>
            <a:ext cx="4038600" cy="1859280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FF9B25-CC32-67D1-517D-1A3DAD41A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061" y="141288"/>
            <a:ext cx="10515600" cy="711835"/>
          </a:xfrm>
        </p:spPr>
        <p:txBody>
          <a:bodyPr/>
          <a:lstStyle/>
          <a:p>
            <a:r>
              <a:rPr lang="en-CA" dirty="0"/>
              <a:t>Barycentric coordinates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3D01DC8-9EB9-9A54-7197-5EE2F2BAC44B}"/>
              </a:ext>
            </a:extLst>
          </p:cNvPr>
          <p:cNvGrpSpPr/>
          <p:nvPr/>
        </p:nvGrpSpPr>
        <p:grpSpPr>
          <a:xfrm>
            <a:off x="1082041" y="1292860"/>
            <a:ext cx="3718560" cy="2072640"/>
            <a:chOff x="4759960" y="1386840"/>
            <a:chExt cx="3718560" cy="207264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33FAC65-0DBE-B105-7D86-2662CAB7364D}"/>
                </a:ext>
              </a:extLst>
            </p:cNvPr>
            <p:cNvSpPr/>
            <p:nvPr/>
          </p:nvSpPr>
          <p:spPr>
            <a:xfrm>
              <a:off x="4759960" y="1386840"/>
              <a:ext cx="3718560" cy="207264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37DA46D-9299-9432-CCC1-1472F6D538D9}"/>
                </a:ext>
              </a:extLst>
            </p:cNvPr>
            <p:cNvSpPr/>
            <p:nvPr/>
          </p:nvSpPr>
          <p:spPr>
            <a:xfrm>
              <a:off x="7261860" y="2245360"/>
              <a:ext cx="274320" cy="27432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A7450FE-A20E-4942-F6FF-60A423E0F86D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>
              <a:off x="4759960" y="2423160"/>
              <a:ext cx="2501900" cy="0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7559C7C-D58B-9814-1048-A765963D051D}"/>
                </a:ext>
              </a:extLst>
            </p:cNvPr>
            <p:cNvCxnSpPr>
              <a:cxnSpLocks/>
              <a:endCxn id="7" idx="4"/>
            </p:cNvCxnSpPr>
            <p:nvPr/>
          </p:nvCxnSpPr>
          <p:spPr>
            <a:xfrm flipV="1">
              <a:off x="7399020" y="2519680"/>
              <a:ext cx="0" cy="924560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AD40A6C0-F51A-3425-5926-A946E26752B6}"/>
              </a:ext>
            </a:extLst>
          </p:cNvPr>
          <p:cNvSpPr/>
          <p:nvPr/>
        </p:nvSpPr>
        <p:spPr>
          <a:xfrm>
            <a:off x="3451861" y="4470400"/>
            <a:ext cx="274320" cy="27432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DB0F10D-EA05-1502-663E-E4F8CA253368}"/>
              </a:ext>
            </a:extLst>
          </p:cNvPr>
          <p:cNvCxnSpPr>
            <a:cxnSpLocks/>
          </p:cNvCxnSpPr>
          <p:nvPr/>
        </p:nvCxnSpPr>
        <p:spPr>
          <a:xfrm flipV="1">
            <a:off x="3281680" y="4744720"/>
            <a:ext cx="299720" cy="96012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48D2395-A749-2BC2-27C5-ECD698DB7A35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1087121" y="4607560"/>
            <a:ext cx="2364740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0B88DE5-521C-BA19-7766-522C1AF4042B}"/>
              </a:ext>
            </a:extLst>
          </p:cNvPr>
          <p:cNvSpPr txBox="1"/>
          <p:nvPr/>
        </p:nvSpPr>
        <p:spPr>
          <a:xfrm>
            <a:off x="5697220" y="1292860"/>
            <a:ext cx="62433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80% along the x, 55% along the y</a:t>
            </a:r>
          </a:p>
          <a:p>
            <a:r>
              <a:rPr lang="en-CA" sz="2800" dirty="0"/>
              <a:t>0.8 along x, 0.55 along the y (up)</a:t>
            </a:r>
          </a:p>
          <a:p>
            <a:r>
              <a:rPr lang="en-CA" sz="2800" dirty="0"/>
              <a:t>Coordinate is (0.8, 0.55)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B33F8A-80AB-435E-1AB5-3BAEADFD9158}"/>
              </a:ext>
            </a:extLst>
          </p:cNvPr>
          <p:cNvSpPr txBox="1"/>
          <p:nvPr/>
        </p:nvSpPr>
        <p:spPr>
          <a:xfrm>
            <a:off x="5488942" y="3915062"/>
            <a:ext cx="62433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80% along the x, 55% along the y</a:t>
            </a:r>
          </a:p>
          <a:p>
            <a:r>
              <a:rPr lang="en-CA" sz="2800" dirty="0"/>
              <a:t>0.8 along x, 0.55 along the y (up)</a:t>
            </a:r>
          </a:p>
          <a:p>
            <a:r>
              <a:rPr lang="en-CA" sz="2800" dirty="0"/>
              <a:t>Coordinate is (0.8, 0.55)</a:t>
            </a:r>
          </a:p>
        </p:txBody>
      </p:sp>
    </p:spTree>
    <p:extLst>
      <p:ext uri="{BB962C8B-B14F-4D97-AF65-F5344CB8AC3E}">
        <p14:creationId xmlns:p14="http://schemas.microsoft.com/office/powerpoint/2010/main" val="228752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9B25-CC32-67D1-517D-1A3DAD41A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Assume: We have a triangle-triangle detection code…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91EEC-72AA-A975-4B85-87D6F0A3C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class </a:t>
            </a:r>
            <a:r>
              <a:rPr lang="en-CA" dirty="0" err="1"/>
              <a:t>cTriangle</a:t>
            </a:r>
            <a:r>
              <a:rPr lang="en-CA" dirty="0"/>
              <a:t> {  vec3 verts[3]  }</a:t>
            </a:r>
          </a:p>
          <a:p>
            <a:r>
              <a:rPr lang="en-CA" dirty="0"/>
              <a:t>class </a:t>
            </a:r>
            <a:r>
              <a:rPr lang="en-CA" dirty="0" err="1"/>
              <a:t>cLine</a:t>
            </a:r>
            <a:r>
              <a:rPr lang="en-CA" dirty="0"/>
              <a:t> {  vec3 start, vec3 end };</a:t>
            </a:r>
          </a:p>
          <a:p>
            <a:r>
              <a:rPr lang="en-CA" dirty="0"/>
              <a:t>bool </a:t>
            </a:r>
            <a:r>
              <a:rPr lang="en-CA" dirty="0" err="1"/>
              <a:t>DoTrianglesIntersect</a:t>
            </a:r>
            <a:r>
              <a:rPr lang="en-CA" dirty="0"/>
              <a:t>(</a:t>
            </a:r>
            <a:r>
              <a:rPr lang="en-CA" dirty="0" err="1"/>
              <a:t>cTriangle</a:t>
            </a:r>
            <a:r>
              <a:rPr lang="en-CA" dirty="0"/>
              <a:t> </a:t>
            </a:r>
            <a:r>
              <a:rPr lang="en-CA" dirty="0" err="1"/>
              <a:t>tA</a:t>
            </a:r>
            <a:r>
              <a:rPr lang="en-CA" dirty="0"/>
              <a:t>, </a:t>
            </a:r>
            <a:r>
              <a:rPr lang="en-CA" dirty="0" err="1"/>
              <a:t>cTriangle</a:t>
            </a:r>
            <a:r>
              <a:rPr lang="en-CA" dirty="0"/>
              <a:t> </a:t>
            </a:r>
            <a:r>
              <a:rPr lang="en-CA" dirty="0" err="1"/>
              <a:t>tB</a:t>
            </a:r>
            <a:r>
              <a:rPr lang="en-CA" dirty="0"/>
              <a:t>)</a:t>
            </a:r>
          </a:p>
          <a:p>
            <a:r>
              <a:rPr lang="en-CA" dirty="0"/>
              <a:t>bool </a:t>
            </a:r>
            <a:r>
              <a:rPr lang="en-CA" dirty="0" err="1"/>
              <a:t>DoesLineIntersectTraingle</a:t>
            </a:r>
            <a:r>
              <a:rPr lang="en-CA" dirty="0"/>
              <a:t>(</a:t>
            </a:r>
            <a:r>
              <a:rPr lang="en-CA" dirty="0" err="1"/>
              <a:t>cTriangle</a:t>
            </a:r>
            <a:r>
              <a:rPr lang="en-CA" dirty="0"/>
              <a:t> tri, </a:t>
            </a:r>
            <a:r>
              <a:rPr lang="en-CA" dirty="0" err="1"/>
              <a:t>cLine</a:t>
            </a:r>
            <a:r>
              <a:rPr lang="en-CA" dirty="0"/>
              <a:t> line)	</a:t>
            </a:r>
          </a:p>
          <a:p>
            <a:r>
              <a:rPr lang="en-CA" dirty="0"/>
              <a:t>Float </a:t>
            </a:r>
            <a:r>
              <a:rPr lang="en-CA" dirty="0" err="1"/>
              <a:t>getDistanceBetweenTriagles</a:t>
            </a:r>
            <a:r>
              <a:rPr lang="en-CA" dirty="0"/>
              <a:t>( Tri1, Tri2 )</a:t>
            </a:r>
          </a:p>
          <a:p>
            <a:r>
              <a:rPr lang="en-CA" dirty="0"/>
              <a:t>How do we go about testing this?</a:t>
            </a:r>
          </a:p>
          <a:p>
            <a:pPr lvl="1"/>
            <a:r>
              <a:rPr lang="en-CA" dirty="0"/>
              <a:t>Test every triangle of one object with every triangle of the other</a:t>
            </a:r>
          </a:p>
        </p:txBody>
      </p:sp>
    </p:spTree>
    <p:extLst>
      <p:ext uri="{BB962C8B-B14F-4D97-AF65-F5344CB8AC3E}">
        <p14:creationId xmlns:p14="http://schemas.microsoft.com/office/powerpoint/2010/main" val="531687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9B25-CC32-67D1-517D-1A3DAD41A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061" y="141288"/>
            <a:ext cx="10515600" cy="711835"/>
          </a:xfrm>
        </p:spPr>
        <p:txBody>
          <a:bodyPr/>
          <a:lstStyle/>
          <a:p>
            <a:r>
              <a:rPr lang="en-CA" dirty="0"/>
              <a:t>Barycentric coordinates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1FEE2F7-948C-6F18-654C-D78329994A3F}"/>
              </a:ext>
            </a:extLst>
          </p:cNvPr>
          <p:cNvGrpSpPr/>
          <p:nvPr/>
        </p:nvGrpSpPr>
        <p:grpSpPr>
          <a:xfrm>
            <a:off x="1250951" y="1210794"/>
            <a:ext cx="4038600" cy="1859280"/>
            <a:chOff x="5681981" y="1107440"/>
            <a:chExt cx="4038600" cy="1859280"/>
          </a:xfrm>
        </p:grpSpPr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C687601B-3E9A-774B-C734-AD389620CDC8}"/>
                </a:ext>
              </a:extLst>
            </p:cNvPr>
            <p:cNvSpPr/>
            <p:nvPr/>
          </p:nvSpPr>
          <p:spPr>
            <a:xfrm>
              <a:off x="5681981" y="1107440"/>
              <a:ext cx="4038600" cy="1859280"/>
            </a:xfrm>
            <a:prstGeom prst="parallelogram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D40A6C0-F51A-3425-5926-A946E26752B6}"/>
                </a:ext>
              </a:extLst>
            </p:cNvPr>
            <p:cNvSpPr/>
            <p:nvPr/>
          </p:nvSpPr>
          <p:spPr>
            <a:xfrm>
              <a:off x="8399781" y="1732280"/>
              <a:ext cx="274320" cy="27432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DB0F10D-EA05-1502-663E-E4F8CA2533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29600" y="2006600"/>
              <a:ext cx="299720" cy="960120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48D2395-A749-2BC2-27C5-ECD698DB7A35}"/>
                </a:ext>
              </a:extLst>
            </p:cNvPr>
            <p:cNvCxnSpPr>
              <a:cxnSpLocks/>
              <a:endCxn id="17" idx="2"/>
            </p:cNvCxnSpPr>
            <p:nvPr/>
          </p:nvCxnSpPr>
          <p:spPr>
            <a:xfrm>
              <a:off x="6035041" y="1869440"/>
              <a:ext cx="2364740" cy="0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8B33F8A-80AB-435E-1AB5-3BAEADFD9158}"/>
              </a:ext>
            </a:extLst>
          </p:cNvPr>
          <p:cNvSpPr txBox="1"/>
          <p:nvPr/>
        </p:nvSpPr>
        <p:spPr>
          <a:xfrm>
            <a:off x="5488942" y="3915062"/>
            <a:ext cx="62433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80% along the x, 55% along the y</a:t>
            </a:r>
          </a:p>
          <a:p>
            <a:r>
              <a:rPr lang="en-CA" sz="2800" dirty="0"/>
              <a:t>0.8 along x, 0.55 along the y (up)</a:t>
            </a:r>
          </a:p>
          <a:p>
            <a:r>
              <a:rPr lang="en-CA" sz="2800" dirty="0"/>
              <a:t>Coordinate is (0.8, 0.55)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ACCF7BB-957D-A3EA-7817-FEDDF959B529}"/>
              </a:ext>
            </a:extLst>
          </p:cNvPr>
          <p:cNvGrpSpPr/>
          <p:nvPr/>
        </p:nvGrpSpPr>
        <p:grpSpPr>
          <a:xfrm>
            <a:off x="734061" y="4033520"/>
            <a:ext cx="3870960" cy="1534160"/>
            <a:chOff x="833120" y="1432560"/>
            <a:chExt cx="3870960" cy="1534160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74D0225A-1120-E6C0-5925-F05D5A2411F9}"/>
                </a:ext>
              </a:extLst>
            </p:cNvPr>
            <p:cNvSpPr/>
            <p:nvPr/>
          </p:nvSpPr>
          <p:spPr>
            <a:xfrm>
              <a:off x="833120" y="1432560"/>
              <a:ext cx="3870960" cy="1534160"/>
            </a:xfrm>
            <a:custGeom>
              <a:avLst/>
              <a:gdLst>
                <a:gd name="connsiteX0" fmla="*/ 538480 w 3870960"/>
                <a:gd name="connsiteY0" fmla="*/ 0 h 1534160"/>
                <a:gd name="connsiteX1" fmla="*/ 0 w 3870960"/>
                <a:gd name="connsiteY1" fmla="*/ 1351280 h 1534160"/>
                <a:gd name="connsiteX2" fmla="*/ 3870960 w 3870960"/>
                <a:gd name="connsiteY2" fmla="*/ 1534160 h 1534160"/>
                <a:gd name="connsiteX3" fmla="*/ 3769360 w 3870960"/>
                <a:gd name="connsiteY3" fmla="*/ 660400 h 1534160"/>
                <a:gd name="connsiteX4" fmla="*/ 538480 w 3870960"/>
                <a:gd name="connsiteY4" fmla="*/ 0 h 1534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0960" h="1534160">
                  <a:moveTo>
                    <a:pt x="538480" y="0"/>
                  </a:moveTo>
                  <a:lnTo>
                    <a:pt x="0" y="1351280"/>
                  </a:lnTo>
                  <a:lnTo>
                    <a:pt x="3870960" y="1534160"/>
                  </a:lnTo>
                  <a:lnTo>
                    <a:pt x="3769360" y="660400"/>
                  </a:lnTo>
                  <a:lnTo>
                    <a:pt x="53848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EC39E357-C552-62F4-99E1-42136F3917DB}"/>
                </a:ext>
              </a:extLst>
            </p:cNvPr>
            <p:cNvCxnSpPr>
              <a:cxnSpLocks/>
            </p:cNvCxnSpPr>
            <p:nvPr/>
          </p:nvCxnSpPr>
          <p:spPr>
            <a:xfrm>
              <a:off x="1056641" y="2235200"/>
              <a:ext cx="1960879" cy="132080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FD75EBF-2152-FBE1-CF38-9EBEC7C04A6C}"/>
                </a:ext>
              </a:extLst>
            </p:cNvPr>
            <p:cNvSpPr/>
            <p:nvPr/>
          </p:nvSpPr>
          <p:spPr>
            <a:xfrm>
              <a:off x="3094990" y="2246932"/>
              <a:ext cx="274320" cy="27432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E43C4B6-802A-5D37-110C-700D044C4A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4681" y="2563464"/>
              <a:ext cx="77469" cy="321976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09B044B-14C4-9703-9966-99ED3D812762}"/>
              </a:ext>
            </a:extLst>
          </p:cNvPr>
          <p:cNvSpPr txBox="1"/>
          <p:nvPr/>
        </p:nvSpPr>
        <p:spPr>
          <a:xfrm>
            <a:off x="5642611" y="1447936"/>
            <a:ext cx="62433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80% along the x, 55% along the y</a:t>
            </a:r>
          </a:p>
          <a:p>
            <a:r>
              <a:rPr lang="en-CA" sz="2800" dirty="0"/>
              <a:t>0.8 along x, 0.55 along the y (up)</a:t>
            </a:r>
          </a:p>
          <a:p>
            <a:r>
              <a:rPr lang="en-CA" sz="2800" dirty="0"/>
              <a:t>Coordinate is (0.8, 0.55)</a:t>
            </a:r>
          </a:p>
        </p:txBody>
      </p:sp>
    </p:spTree>
    <p:extLst>
      <p:ext uri="{BB962C8B-B14F-4D97-AF65-F5344CB8AC3E}">
        <p14:creationId xmlns:p14="http://schemas.microsoft.com/office/powerpoint/2010/main" val="3269296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44907506-CBF7-3FD1-4AC2-E917ABBC2B4E}"/>
              </a:ext>
            </a:extLst>
          </p:cNvPr>
          <p:cNvSpPr/>
          <p:nvPr/>
        </p:nvSpPr>
        <p:spPr>
          <a:xfrm>
            <a:off x="5655310" y="3026726"/>
            <a:ext cx="5030631" cy="3353754"/>
          </a:xfrm>
          <a:prstGeom prst="triangle">
            <a:avLst>
              <a:gd name="adj" fmla="val 7625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FF9B25-CC32-67D1-517D-1A3DAD41A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061" y="141288"/>
            <a:ext cx="10515600" cy="711835"/>
          </a:xfrm>
        </p:spPr>
        <p:txBody>
          <a:bodyPr/>
          <a:lstStyle/>
          <a:p>
            <a:r>
              <a:rPr lang="en-CA" dirty="0"/>
              <a:t>Barycentric coordinates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9B044B-14C4-9703-9966-99ED3D812762}"/>
              </a:ext>
            </a:extLst>
          </p:cNvPr>
          <p:cNvSpPr txBox="1"/>
          <p:nvPr/>
        </p:nvSpPr>
        <p:spPr>
          <a:xfrm>
            <a:off x="5642611" y="1447936"/>
            <a:ext cx="62433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80% along the x, 55% along the y</a:t>
            </a:r>
          </a:p>
          <a:p>
            <a:r>
              <a:rPr lang="en-CA" sz="2800" dirty="0"/>
              <a:t>0.8 along x, 0.55 along the y (up)</a:t>
            </a:r>
          </a:p>
          <a:p>
            <a:r>
              <a:rPr lang="en-CA" sz="2800" dirty="0"/>
              <a:t>Coordinate is (0.8, 0.55)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096F3A-4950-2EF9-8013-6048EF6E8122}"/>
              </a:ext>
            </a:extLst>
          </p:cNvPr>
          <p:cNvSpPr/>
          <p:nvPr/>
        </p:nvSpPr>
        <p:spPr>
          <a:xfrm>
            <a:off x="1082041" y="1292860"/>
            <a:ext cx="3718560" cy="22529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262DC6F-01AF-61B0-EE40-0CB86EC8CAEE}"/>
              </a:ext>
            </a:extLst>
          </p:cNvPr>
          <p:cNvSpPr/>
          <p:nvPr/>
        </p:nvSpPr>
        <p:spPr>
          <a:xfrm>
            <a:off x="3583941" y="2226055"/>
            <a:ext cx="274320" cy="29818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BA1ABEE-0EF7-58B9-096D-E4A4553188E6}"/>
              </a:ext>
            </a:extLst>
          </p:cNvPr>
          <p:cNvCxnSpPr>
            <a:cxnSpLocks/>
            <a:stCxn id="6" idx="1"/>
          </p:cNvCxnSpPr>
          <p:nvPr/>
        </p:nvCxnSpPr>
        <p:spPr>
          <a:xfrm>
            <a:off x="1082041" y="2419321"/>
            <a:ext cx="2501900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716D688-41A7-2F75-2738-5263F6C9E74B}"/>
              </a:ext>
            </a:extLst>
          </p:cNvPr>
          <p:cNvCxnSpPr>
            <a:cxnSpLocks/>
            <a:endCxn id="7" idx="4"/>
          </p:cNvCxnSpPr>
          <p:nvPr/>
        </p:nvCxnSpPr>
        <p:spPr>
          <a:xfrm flipV="1">
            <a:off x="3721101" y="2524236"/>
            <a:ext cx="0" cy="100498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1F02908A-838B-D134-E820-093624584EBA}"/>
              </a:ext>
            </a:extLst>
          </p:cNvPr>
          <p:cNvSpPr/>
          <p:nvPr/>
        </p:nvSpPr>
        <p:spPr>
          <a:xfrm>
            <a:off x="8613142" y="5177787"/>
            <a:ext cx="274320" cy="29818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1647A4-4F1A-E009-F106-998A594300B7}"/>
              </a:ext>
            </a:extLst>
          </p:cNvPr>
          <p:cNvCxnSpPr>
            <a:cxnSpLocks/>
          </p:cNvCxnSpPr>
          <p:nvPr/>
        </p:nvCxnSpPr>
        <p:spPr>
          <a:xfrm>
            <a:off x="7821930" y="4470346"/>
            <a:ext cx="805181" cy="79062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09536BA-01CC-5A0F-66DD-B812A5F55F42}"/>
              </a:ext>
            </a:extLst>
          </p:cNvPr>
          <p:cNvCxnSpPr>
            <a:cxnSpLocks/>
            <a:stCxn id="12" idx="5"/>
          </p:cNvCxnSpPr>
          <p:nvPr/>
        </p:nvCxnSpPr>
        <p:spPr>
          <a:xfrm flipH="1">
            <a:off x="8887462" y="4703603"/>
            <a:ext cx="1201217" cy="623274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3A3879B-1103-DD8D-343C-1D035BE7D276}"/>
              </a:ext>
            </a:extLst>
          </p:cNvPr>
          <p:cNvCxnSpPr>
            <a:cxnSpLocks/>
          </p:cNvCxnSpPr>
          <p:nvPr/>
        </p:nvCxnSpPr>
        <p:spPr>
          <a:xfrm flipV="1">
            <a:off x="8627111" y="5475968"/>
            <a:ext cx="123191" cy="90451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211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44907506-CBF7-3FD1-4AC2-E917ABBC2B4E}"/>
              </a:ext>
            </a:extLst>
          </p:cNvPr>
          <p:cNvSpPr/>
          <p:nvPr/>
        </p:nvSpPr>
        <p:spPr>
          <a:xfrm>
            <a:off x="5655310" y="3026726"/>
            <a:ext cx="5030631" cy="3353754"/>
          </a:xfrm>
          <a:prstGeom prst="triangle">
            <a:avLst>
              <a:gd name="adj" fmla="val 7544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FF9B25-CC32-67D1-517D-1A3DAD41A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061" y="141288"/>
            <a:ext cx="10515600" cy="711835"/>
          </a:xfrm>
        </p:spPr>
        <p:txBody>
          <a:bodyPr/>
          <a:lstStyle/>
          <a:p>
            <a:r>
              <a:rPr lang="en-CA" dirty="0"/>
              <a:t>Barycentric coordinates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9B044B-14C4-9703-9966-99ED3D812762}"/>
              </a:ext>
            </a:extLst>
          </p:cNvPr>
          <p:cNvSpPr txBox="1"/>
          <p:nvPr/>
        </p:nvSpPr>
        <p:spPr>
          <a:xfrm>
            <a:off x="5518150" y="1172869"/>
            <a:ext cx="62433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Where is (0,0)?</a:t>
            </a:r>
          </a:p>
          <a:p>
            <a:r>
              <a:rPr lang="en-CA" sz="2800" dirty="0">
                <a:solidFill>
                  <a:schemeClr val="accent2"/>
                </a:solidFill>
              </a:rPr>
              <a:t>Where is (1,0)?</a:t>
            </a:r>
          </a:p>
          <a:p>
            <a:r>
              <a:rPr lang="en-CA" sz="2800" dirty="0">
                <a:solidFill>
                  <a:srgbClr val="7030A0"/>
                </a:solidFill>
              </a:rPr>
              <a:t>Where is (0.5, 0.5)?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096F3A-4950-2EF9-8013-6048EF6E8122}"/>
              </a:ext>
            </a:extLst>
          </p:cNvPr>
          <p:cNvSpPr/>
          <p:nvPr/>
        </p:nvSpPr>
        <p:spPr>
          <a:xfrm>
            <a:off x="1082041" y="1292860"/>
            <a:ext cx="3718560" cy="22529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262DC6F-01AF-61B0-EE40-0CB86EC8CAEE}"/>
              </a:ext>
            </a:extLst>
          </p:cNvPr>
          <p:cNvSpPr/>
          <p:nvPr/>
        </p:nvSpPr>
        <p:spPr>
          <a:xfrm>
            <a:off x="944881" y="3429000"/>
            <a:ext cx="274320" cy="29818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F02908A-838B-D134-E820-093624584EBA}"/>
              </a:ext>
            </a:extLst>
          </p:cNvPr>
          <p:cNvSpPr/>
          <p:nvPr/>
        </p:nvSpPr>
        <p:spPr>
          <a:xfrm>
            <a:off x="5518150" y="6231389"/>
            <a:ext cx="274320" cy="29818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1DCDD16-4E51-5287-8924-F2A8920F8A90}"/>
              </a:ext>
            </a:extLst>
          </p:cNvPr>
          <p:cNvSpPr/>
          <p:nvPr/>
        </p:nvSpPr>
        <p:spPr>
          <a:xfrm>
            <a:off x="4663441" y="3396690"/>
            <a:ext cx="274320" cy="29818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CCD3B7-D6E2-362F-773C-CBEDE93DC735}"/>
              </a:ext>
            </a:extLst>
          </p:cNvPr>
          <p:cNvSpPr txBox="1"/>
          <p:nvPr/>
        </p:nvSpPr>
        <p:spPr>
          <a:xfrm>
            <a:off x="190500" y="4683784"/>
            <a:ext cx="37922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Where is (0,0,1)?</a:t>
            </a:r>
          </a:p>
          <a:p>
            <a:r>
              <a:rPr lang="en-CA" sz="2800" dirty="0">
                <a:solidFill>
                  <a:schemeClr val="accent2"/>
                </a:solidFill>
              </a:rPr>
              <a:t>Where is (0,1,0)?</a:t>
            </a:r>
          </a:p>
          <a:p>
            <a:r>
              <a:rPr lang="en-CA" sz="2800" dirty="0">
                <a:solidFill>
                  <a:srgbClr val="7030A0"/>
                </a:solidFill>
              </a:rPr>
              <a:t>Where is (0.5, 0.5, 0.5)?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AEF0E80-526C-5A9F-BDE9-E7207D51A206}"/>
              </a:ext>
            </a:extLst>
          </p:cNvPr>
          <p:cNvSpPr/>
          <p:nvPr/>
        </p:nvSpPr>
        <p:spPr>
          <a:xfrm>
            <a:off x="9236710" y="2798711"/>
            <a:ext cx="274320" cy="29818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3E04E98-086C-8F2B-2D2E-BBEBF329486A}"/>
              </a:ext>
            </a:extLst>
          </p:cNvPr>
          <p:cNvSpPr/>
          <p:nvPr/>
        </p:nvSpPr>
        <p:spPr>
          <a:xfrm>
            <a:off x="2804161" y="2249463"/>
            <a:ext cx="274320" cy="298181"/>
          </a:xfrm>
          <a:prstGeom prst="ellipse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FB495D0-697B-8D1F-FEDF-DF3E0EE27960}"/>
              </a:ext>
            </a:extLst>
          </p:cNvPr>
          <p:cNvSpPr/>
          <p:nvPr/>
        </p:nvSpPr>
        <p:spPr>
          <a:xfrm>
            <a:off x="8639810" y="5156070"/>
            <a:ext cx="274320" cy="298181"/>
          </a:xfrm>
          <a:prstGeom prst="ellipse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3226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50BA4-3DB5-55C8-D60D-4D1A5ECB7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CRC – Physics, </a:t>
            </a:r>
            <a:r>
              <a:rPr lang="en-CA" dirty="0" err="1"/>
              <a:t>MeshManager</a:t>
            </a:r>
            <a:r>
              <a:rPr lang="en-CA" dirty="0"/>
              <a:t>, etc.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FDD2BA3-4F45-F346-435F-C59FB3C82268}"/>
              </a:ext>
            </a:extLst>
          </p:cNvPr>
          <p:cNvSpPr/>
          <p:nvPr/>
        </p:nvSpPr>
        <p:spPr>
          <a:xfrm>
            <a:off x="924560" y="2032000"/>
            <a:ext cx="2164080" cy="1625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err="1"/>
              <a:t>cPhsyics</a:t>
            </a:r>
            <a:endParaRPr lang="en-CA" sz="2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89EA17-391F-ED36-1DD1-C626ED5A430F}"/>
              </a:ext>
            </a:extLst>
          </p:cNvPr>
          <p:cNvSpPr/>
          <p:nvPr/>
        </p:nvSpPr>
        <p:spPr>
          <a:xfrm>
            <a:off x="7579360" y="2047240"/>
            <a:ext cx="2164080" cy="1625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err="1"/>
              <a:t>cVAOManager</a:t>
            </a:r>
            <a:endParaRPr lang="en-CA" sz="24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A85F630-A20F-0C76-B245-8ABEC77A4A33}"/>
              </a:ext>
            </a:extLst>
          </p:cNvPr>
          <p:cNvSpPr/>
          <p:nvPr/>
        </p:nvSpPr>
        <p:spPr>
          <a:xfrm>
            <a:off x="3373120" y="2446020"/>
            <a:ext cx="3810000" cy="7975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Depends on/include</a:t>
            </a:r>
          </a:p>
        </p:txBody>
      </p:sp>
    </p:spTree>
    <p:extLst>
      <p:ext uri="{BB962C8B-B14F-4D97-AF65-F5344CB8AC3E}">
        <p14:creationId xmlns:p14="http://schemas.microsoft.com/office/powerpoint/2010/main" val="3396867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44907506-CBF7-3FD1-4AC2-E917ABBC2B4E}"/>
              </a:ext>
            </a:extLst>
          </p:cNvPr>
          <p:cNvSpPr/>
          <p:nvPr/>
        </p:nvSpPr>
        <p:spPr>
          <a:xfrm>
            <a:off x="3115310" y="1909126"/>
            <a:ext cx="5030631" cy="3353754"/>
          </a:xfrm>
          <a:prstGeom prst="triangle">
            <a:avLst>
              <a:gd name="adj" fmla="val 7443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AEF0E80-526C-5A9F-BDE9-E7207D51A206}"/>
              </a:ext>
            </a:extLst>
          </p:cNvPr>
          <p:cNvSpPr/>
          <p:nvPr/>
        </p:nvSpPr>
        <p:spPr>
          <a:xfrm>
            <a:off x="8793480" y="1610945"/>
            <a:ext cx="274320" cy="29818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AC17AE-DE9B-734A-EB54-3AC86F149510}"/>
              </a:ext>
            </a:extLst>
          </p:cNvPr>
          <p:cNvCxnSpPr/>
          <p:nvPr/>
        </p:nvCxnSpPr>
        <p:spPr>
          <a:xfrm flipV="1">
            <a:off x="7142481" y="1760035"/>
            <a:ext cx="1696720" cy="71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E79AAD2-6671-26D4-84D8-C5D7ED2E7AE3}"/>
              </a:ext>
            </a:extLst>
          </p:cNvPr>
          <p:cNvSpPr/>
          <p:nvPr/>
        </p:nvSpPr>
        <p:spPr>
          <a:xfrm>
            <a:off x="5999971" y="3811401"/>
            <a:ext cx="274320" cy="29818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721F95-7CCF-870E-BCB4-96EA5AD7E534}"/>
              </a:ext>
            </a:extLst>
          </p:cNvPr>
          <p:cNvCxnSpPr>
            <a:cxnSpLocks/>
          </p:cNvCxnSpPr>
          <p:nvPr/>
        </p:nvCxnSpPr>
        <p:spPr>
          <a:xfrm flipV="1">
            <a:off x="6868161" y="549117"/>
            <a:ext cx="3677919" cy="1401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E4B600-509C-3D24-B75B-F5E9D8C83877}"/>
              </a:ext>
            </a:extLst>
          </p:cNvPr>
          <p:cNvCxnSpPr>
            <a:cxnSpLocks/>
          </p:cNvCxnSpPr>
          <p:nvPr/>
        </p:nvCxnSpPr>
        <p:spPr>
          <a:xfrm flipV="1">
            <a:off x="8239761" y="3861277"/>
            <a:ext cx="3677919" cy="1401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806C28-29A2-037E-F1BD-83A48E0A8BED}"/>
              </a:ext>
            </a:extLst>
          </p:cNvPr>
          <p:cNvCxnSpPr>
            <a:cxnSpLocks/>
            <a:stCxn id="12" idx="2"/>
          </p:cNvCxnSpPr>
          <p:nvPr/>
        </p:nvCxnSpPr>
        <p:spPr>
          <a:xfrm flipH="1" flipV="1">
            <a:off x="1087120" y="2733040"/>
            <a:ext cx="2028190" cy="2529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1501D66-B518-2CD1-CFCA-19F053D8C1A3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5414301" y="-142240"/>
            <a:ext cx="1445660" cy="2051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742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45A95-080A-D5C8-09CE-E7A0DA8E1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Phases of collision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1A869-F2C3-19A7-C873-19836367C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Narrow phase (1</a:t>
            </a:r>
            <a:r>
              <a:rPr lang="en-CA" sz="3600" baseline="30000" dirty="0"/>
              <a:t>st</a:t>
            </a:r>
            <a:r>
              <a:rPr lang="en-CA" sz="3600" dirty="0"/>
              <a:t> ½):</a:t>
            </a:r>
          </a:p>
          <a:p>
            <a:pPr lvl="1"/>
            <a:r>
              <a:rPr lang="en-CA" sz="3200" dirty="0"/>
              <a:t>Actual test: thing touches/intersects/whatever other thing</a:t>
            </a:r>
          </a:p>
          <a:p>
            <a:pPr lvl="1"/>
            <a:r>
              <a:rPr lang="en-CA" sz="3200" dirty="0"/>
              <a:t>This HAS to happen</a:t>
            </a:r>
          </a:p>
          <a:p>
            <a:pPr lvl="1"/>
            <a:r>
              <a:rPr lang="en-CA" sz="3200" dirty="0"/>
              <a:t>“Brute force”: testing everything with everything else</a:t>
            </a:r>
            <a:endParaRPr lang="en-CA" sz="2800" dirty="0"/>
          </a:p>
          <a:p>
            <a:r>
              <a:rPr lang="en-CA" sz="3600" dirty="0"/>
              <a:t>Broad phase (2</a:t>
            </a:r>
            <a:r>
              <a:rPr lang="en-CA" sz="3600" baseline="30000" dirty="0"/>
              <a:t>nd</a:t>
            </a:r>
            <a:r>
              <a:rPr lang="en-CA" sz="3600" dirty="0"/>
              <a:t> ½ of the course):</a:t>
            </a:r>
          </a:p>
          <a:p>
            <a:pPr lvl="1"/>
            <a:r>
              <a:rPr lang="en-CA" sz="3200" dirty="0"/>
              <a:t>Avoid detection unless you absolutely have to</a:t>
            </a:r>
          </a:p>
          <a:p>
            <a:pPr lvl="1"/>
            <a:r>
              <a:rPr lang="en-CA" sz="3200" dirty="0"/>
              <a:t>Speeding up the detection by NOT doing detection</a:t>
            </a:r>
          </a:p>
          <a:p>
            <a:pPr lvl="1"/>
            <a:r>
              <a:rPr lang="en-CA" sz="3200" dirty="0"/>
              <a:t>How “close” something is to something else</a:t>
            </a:r>
          </a:p>
        </p:txBody>
      </p:sp>
    </p:spTree>
    <p:extLst>
      <p:ext uri="{BB962C8B-B14F-4D97-AF65-F5344CB8AC3E}">
        <p14:creationId xmlns:p14="http://schemas.microsoft.com/office/powerpoint/2010/main" val="1506493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9B25-CC32-67D1-517D-1A3DAD41A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Assume: We have a triangle-triangle detection code…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91EEC-72AA-A975-4B85-87D6F0A3C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could also simplify the meshes to some primitive shape:</a:t>
            </a:r>
          </a:p>
          <a:p>
            <a:pPr lvl="1"/>
            <a:r>
              <a:rPr lang="en-CA" dirty="0"/>
              <a:t>Sphere, box, capsule, plane, etc.</a:t>
            </a:r>
          </a:p>
          <a:p>
            <a:r>
              <a:rPr lang="en-CA" dirty="0"/>
              <a:t>Simplify sphere </a:t>
            </a:r>
            <a:r>
              <a:rPr lang="en-CA" dirty="0">
                <a:sym typeface="Wingdings" panose="05000000000000000000" pitchFamily="2" charset="2"/>
              </a:rPr>
              <a:t> sphere</a:t>
            </a:r>
          </a:p>
          <a:p>
            <a:r>
              <a:rPr lang="en-CA" dirty="0">
                <a:sym typeface="Wingdings" panose="05000000000000000000" pitchFamily="2" charset="2"/>
              </a:rPr>
              <a:t>Simplify “plane”  box</a:t>
            </a:r>
          </a:p>
          <a:p>
            <a:r>
              <a:rPr lang="en-CA" dirty="0">
                <a:sym typeface="Wingdings" panose="05000000000000000000" pitchFamily="2" charset="2"/>
              </a:rPr>
              <a:t>But we still have to test “every sphere” with “every plane”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But that massively speed up collision detection</a:t>
            </a:r>
          </a:p>
          <a:p>
            <a:r>
              <a:rPr lang="en-CA" dirty="0">
                <a:sym typeface="Wingdings" panose="05000000000000000000" pitchFamily="2" charset="2"/>
              </a:rPr>
              <a:t>We lose precision on the meshes…</a:t>
            </a:r>
          </a:p>
          <a:p>
            <a:r>
              <a:rPr lang="en-CA" dirty="0">
                <a:sym typeface="Wingdings" panose="05000000000000000000" pitchFamily="2" charset="2"/>
              </a:rPr>
              <a:t>…but do we care about that? (depends on the game)</a:t>
            </a:r>
          </a:p>
        </p:txBody>
      </p:sp>
    </p:spTree>
    <p:extLst>
      <p:ext uri="{BB962C8B-B14F-4D97-AF65-F5344CB8AC3E}">
        <p14:creationId xmlns:p14="http://schemas.microsoft.com/office/powerpoint/2010/main" val="2624961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9B25-CC32-67D1-517D-1A3DAD41A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893"/>
          </a:xfrm>
        </p:spPr>
        <p:txBody>
          <a:bodyPr/>
          <a:lstStyle/>
          <a:p>
            <a:r>
              <a:rPr lang="en-CA" dirty="0"/>
              <a:t>Basic collision primitives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B429CD4-83AC-5E79-BFA3-904D4F07C200}"/>
              </a:ext>
            </a:extLst>
          </p:cNvPr>
          <p:cNvSpPr/>
          <p:nvPr/>
        </p:nvSpPr>
        <p:spPr>
          <a:xfrm>
            <a:off x="531845" y="1824136"/>
            <a:ext cx="2323322" cy="232332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Centre, radius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8825CF-4AA3-56CD-160C-198C4FADBFFD}"/>
              </a:ext>
            </a:extLst>
          </p:cNvPr>
          <p:cNvSpPr/>
          <p:nvPr/>
        </p:nvSpPr>
        <p:spPr>
          <a:xfrm>
            <a:off x="4012164" y="2025667"/>
            <a:ext cx="2855167" cy="11644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AABB</a:t>
            </a:r>
          </a:p>
          <a:p>
            <a:pPr algn="ctr"/>
            <a:r>
              <a:rPr lang="en-CA" dirty="0"/>
              <a:t>“Axis Aligned Bounding Box”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14739A-9386-9630-D460-C5FA95F25410}"/>
              </a:ext>
            </a:extLst>
          </p:cNvPr>
          <p:cNvSpPr/>
          <p:nvPr/>
        </p:nvSpPr>
        <p:spPr>
          <a:xfrm rot="19489451">
            <a:off x="7833878" y="1841375"/>
            <a:ext cx="2855167" cy="11644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OBB</a:t>
            </a:r>
          </a:p>
          <a:p>
            <a:pPr algn="ctr"/>
            <a:r>
              <a:rPr lang="en-CA" dirty="0"/>
              <a:t>“Oriented Bounding box”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781161-157E-0A11-CF6A-C311C2784788}"/>
              </a:ext>
            </a:extLst>
          </p:cNvPr>
          <p:cNvCxnSpPr/>
          <p:nvPr/>
        </p:nvCxnSpPr>
        <p:spPr>
          <a:xfrm>
            <a:off x="531845" y="5253135"/>
            <a:ext cx="2817845" cy="74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7D58752-6917-7192-F354-CFA460EF39BE}"/>
              </a:ext>
            </a:extLst>
          </p:cNvPr>
          <p:cNvSpPr txBox="1"/>
          <p:nvPr/>
        </p:nvSpPr>
        <p:spPr>
          <a:xfrm>
            <a:off x="838200" y="4921125"/>
            <a:ext cx="21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Plane (point, normal)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EF55A50-C4F1-0656-3F8C-950310F9580F}"/>
              </a:ext>
            </a:extLst>
          </p:cNvPr>
          <p:cNvGrpSpPr/>
          <p:nvPr/>
        </p:nvGrpSpPr>
        <p:grpSpPr>
          <a:xfrm rot="803927">
            <a:off x="4422295" y="4446273"/>
            <a:ext cx="4890070" cy="1613723"/>
            <a:chOff x="5159829" y="4394718"/>
            <a:chExt cx="4890070" cy="1613723"/>
          </a:xfrm>
        </p:grpSpPr>
        <p:sp>
          <p:nvSpPr>
            <p:cNvPr id="10" name="Flowchart: Terminator 9">
              <a:extLst>
                <a:ext uri="{FF2B5EF4-FFF2-40B4-BE49-F238E27FC236}">
                  <a16:creationId xmlns:a16="http://schemas.microsoft.com/office/drawing/2014/main" id="{656EB99F-7322-77DF-DF23-ECB7804021C7}"/>
                </a:ext>
              </a:extLst>
            </p:cNvPr>
            <p:cNvSpPr/>
            <p:nvPr/>
          </p:nvSpPr>
          <p:spPr>
            <a:xfrm>
              <a:off x="5159829" y="4394718"/>
              <a:ext cx="4890070" cy="1613723"/>
            </a:xfrm>
            <a:prstGeom prst="flowChartTermina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1B25250-59B7-9691-9F0F-FB53A75F2021}"/>
                </a:ext>
              </a:extLst>
            </p:cNvPr>
            <p:cNvGrpSpPr/>
            <p:nvPr/>
          </p:nvGrpSpPr>
          <p:grpSpPr>
            <a:xfrm>
              <a:off x="5159829" y="4413142"/>
              <a:ext cx="1576873" cy="1576873"/>
              <a:chOff x="5159829" y="4413142"/>
              <a:chExt cx="1576873" cy="1576873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C977840-FCA4-D7B1-C60B-368189FC1EDC}"/>
                  </a:ext>
                </a:extLst>
              </p:cNvPr>
              <p:cNvGrpSpPr/>
              <p:nvPr/>
            </p:nvGrpSpPr>
            <p:grpSpPr>
              <a:xfrm>
                <a:off x="5159829" y="4413142"/>
                <a:ext cx="1576873" cy="1576873"/>
                <a:chOff x="5159829" y="4413142"/>
                <a:chExt cx="1576873" cy="1576873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40D7C560-ACF1-ACBA-A6D2-2311A0BE6A1B}"/>
                    </a:ext>
                  </a:extLst>
                </p:cNvPr>
                <p:cNvSpPr/>
                <p:nvPr/>
              </p:nvSpPr>
              <p:spPr>
                <a:xfrm>
                  <a:off x="5159829" y="4413142"/>
                  <a:ext cx="1576873" cy="1576873"/>
                </a:xfrm>
                <a:prstGeom prst="ellipse">
                  <a:avLst/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605B340A-37B1-877D-B679-B0943ED4C213}"/>
                    </a:ext>
                  </a:extLst>
                </p:cNvPr>
                <p:cNvSpPr/>
                <p:nvPr/>
              </p:nvSpPr>
              <p:spPr>
                <a:xfrm>
                  <a:off x="5822302" y="5038531"/>
                  <a:ext cx="251926" cy="25192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67ECBC2C-1023-DE31-EBA4-93EDCDABAF88}"/>
                  </a:ext>
                </a:extLst>
              </p:cNvPr>
              <p:cNvCxnSpPr>
                <a:cxnSpLocks/>
                <a:stCxn id="14" idx="7"/>
                <a:endCxn id="11" idx="7"/>
              </p:cNvCxnSpPr>
              <p:nvPr/>
            </p:nvCxnSpPr>
            <p:spPr>
              <a:xfrm flipV="1">
                <a:off x="6037334" y="4644070"/>
                <a:ext cx="468440" cy="4313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60B13A9-B69C-C4A9-923B-C4C025D79E8B}"/>
                </a:ext>
              </a:extLst>
            </p:cNvPr>
            <p:cNvGrpSpPr/>
            <p:nvPr/>
          </p:nvGrpSpPr>
          <p:grpSpPr>
            <a:xfrm>
              <a:off x="8473026" y="4394718"/>
              <a:ext cx="1576873" cy="1576873"/>
              <a:chOff x="5159829" y="4413142"/>
              <a:chExt cx="1576873" cy="1576873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728DDF5-A3A5-281D-68B9-B46746BBA087}"/>
                  </a:ext>
                </a:extLst>
              </p:cNvPr>
              <p:cNvSpPr/>
              <p:nvPr/>
            </p:nvSpPr>
            <p:spPr>
              <a:xfrm>
                <a:off x="5159829" y="4413142"/>
                <a:ext cx="1576873" cy="1576873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1F77834-D9B4-8B23-CF75-3A95EB646EFD}"/>
                  </a:ext>
                </a:extLst>
              </p:cNvPr>
              <p:cNvSpPr/>
              <p:nvPr/>
            </p:nvSpPr>
            <p:spPr>
              <a:xfrm>
                <a:off x="5822302" y="5038531"/>
                <a:ext cx="251926" cy="251926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7D68BDC-A763-EBD9-2496-2FDFFF9D31B8}"/>
                </a:ext>
              </a:extLst>
            </p:cNvPr>
            <p:cNvCxnSpPr>
              <a:cxnSpLocks/>
              <a:stCxn id="24" idx="7"/>
              <a:endCxn id="23" idx="7"/>
            </p:cNvCxnSpPr>
            <p:nvPr/>
          </p:nvCxnSpPr>
          <p:spPr>
            <a:xfrm flipV="1">
              <a:off x="9350531" y="4625646"/>
              <a:ext cx="468440" cy="4313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91EFA7E-FB51-226D-F593-AD5E35E8C194}"/>
                </a:ext>
              </a:extLst>
            </p:cNvPr>
            <p:cNvCxnSpPr>
              <a:cxnSpLocks/>
              <a:stCxn id="14" idx="6"/>
              <a:endCxn id="24" idx="2"/>
            </p:cNvCxnSpPr>
            <p:nvPr/>
          </p:nvCxnSpPr>
          <p:spPr>
            <a:xfrm flipV="1">
              <a:off x="6074228" y="5146070"/>
              <a:ext cx="3061271" cy="1842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BB89376-AF48-9C52-6598-8B05959F22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70644" y="4394718"/>
              <a:ext cx="12635" cy="742084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FF499C41-B587-F297-462E-0EF2C7E42D4F}"/>
              </a:ext>
            </a:extLst>
          </p:cNvPr>
          <p:cNvSpPr/>
          <p:nvPr/>
        </p:nvSpPr>
        <p:spPr>
          <a:xfrm>
            <a:off x="6834807" y="3620632"/>
            <a:ext cx="355942" cy="35594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F1E9C24-0427-990A-47D1-9504DA2BACE7}"/>
              </a:ext>
            </a:extLst>
          </p:cNvPr>
          <p:cNvSpPr/>
          <p:nvPr/>
        </p:nvSpPr>
        <p:spPr>
          <a:xfrm>
            <a:off x="6569160" y="5052931"/>
            <a:ext cx="200203" cy="2002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8628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461B1C-78BE-04DC-BBB6-C7739D6F4A3D}"/>
              </a:ext>
            </a:extLst>
          </p:cNvPr>
          <p:cNvSpPr/>
          <p:nvPr/>
        </p:nvSpPr>
        <p:spPr>
          <a:xfrm>
            <a:off x="1539551" y="783771"/>
            <a:ext cx="1520890" cy="50665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Physics item</a:t>
            </a:r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4FCA890C-77BB-CB40-C877-914E9A2B7C8A}"/>
              </a:ext>
            </a:extLst>
          </p:cNvPr>
          <p:cNvSpPr/>
          <p:nvPr/>
        </p:nvSpPr>
        <p:spPr>
          <a:xfrm>
            <a:off x="1884784" y="3648269"/>
            <a:ext cx="811763" cy="429209"/>
          </a:xfrm>
          <a:prstGeom prst="round2Same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820EF5CA-A2EE-138D-DA60-0859DA1D3800}"/>
              </a:ext>
            </a:extLst>
          </p:cNvPr>
          <p:cNvSpPr/>
          <p:nvPr/>
        </p:nvSpPr>
        <p:spPr>
          <a:xfrm>
            <a:off x="1884783" y="4320072"/>
            <a:ext cx="811763" cy="429209"/>
          </a:xfrm>
          <a:prstGeom prst="round2Same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BEA71EE0-271B-FF41-B790-3B3DB040B4B2}"/>
              </a:ext>
            </a:extLst>
          </p:cNvPr>
          <p:cNvSpPr/>
          <p:nvPr/>
        </p:nvSpPr>
        <p:spPr>
          <a:xfrm>
            <a:off x="1884782" y="4935890"/>
            <a:ext cx="811763" cy="429209"/>
          </a:xfrm>
          <a:prstGeom prst="round2Same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FCE0AE-C25A-9FB4-FCD1-D43A6C9C9B92}"/>
              </a:ext>
            </a:extLst>
          </p:cNvPr>
          <p:cNvSpPr/>
          <p:nvPr/>
        </p:nvSpPr>
        <p:spPr>
          <a:xfrm>
            <a:off x="6214187" y="783771"/>
            <a:ext cx="1520890" cy="50665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Drawing mesh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9B00379A-F643-45C2-E85D-0F6257EE2D00}"/>
              </a:ext>
            </a:extLst>
          </p:cNvPr>
          <p:cNvSpPr/>
          <p:nvPr/>
        </p:nvSpPr>
        <p:spPr>
          <a:xfrm>
            <a:off x="6559420" y="3648269"/>
            <a:ext cx="811763" cy="429209"/>
          </a:xfrm>
          <a:prstGeom prst="round2Same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4586D999-E27E-0417-0CD8-84DE713EA7A2}"/>
              </a:ext>
            </a:extLst>
          </p:cNvPr>
          <p:cNvSpPr/>
          <p:nvPr/>
        </p:nvSpPr>
        <p:spPr>
          <a:xfrm>
            <a:off x="6559419" y="4320072"/>
            <a:ext cx="811763" cy="429209"/>
          </a:xfrm>
          <a:prstGeom prst="round2Same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4D5EFAFD-A0B3-1CA9-C0BC-DFF43E82E4EF}"/>
              </a:ext>
            </a:extLst>
          </p:cNvPr>
          <p:cNvSpPr/>
          <p:nvPr/>
        </p:nvSpPr>
        <p:spPr>
          <a:xfrm>
            <a:off x="6559418" y="4935890"/>
            <a:ext cx="811763" cy="429209"/>
          </a:xfrm>
          <a:prstGeom prst="round2Same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8E73B63-FBEA-54B9-5E0F-824A07E39B0F}"/>
              </a:ext>
            </a:extLst>
          </p:cNvPr>
          <p:cNvSpPr/>
          <p:nvPr/>
        </p:nvSpPr>
        <p:spPr>
          <a:xfrm>
            <a:off x="2869163" y="3708917"/>
            <a:ext cx="3638939" cy="307911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7197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78825CF-4AA3-56CD-160C-198C4FADBFFD}"/>
              </a:ext>
            </a:extLst>
          </p:cNvPr>
          <p:cNvSpPr/>
          <p:nvPr/>
        </p:nvSpPr>
        <p:spPr>
          <a:xfrm>
            <a:off x="2334312" y="3032032"/>
            <a:ext cx="5133288" cy="12409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AABB</a:t>
            </a:r>
          </a:p>
          <a:p>
            <a:pPr algn="ctr"/>
            <a:r>
              <a:rPr lang="en-CA" dirty="0"/>
              <a:t>“Axis Aligned Bounding Box”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4F1BECD-E5C1-DBF0-D116-21B87358E6AE}"/>
              </a:ext>
            </a:extLst>
          </p:cNvPr>
          <p:cNvGrpSpPr/>
          <p:nvPr/>
        </p:nvGrpSpPr>
        <p:grpSpPr>
          <a:xfrm>
            <a:off x="7599680" y="312055"/>
            <a:ext cx="2323322" cy="2323322"/>
            <a:chOff x="1436914" y="485193"/>
            <a:chExt cx="2323322" cy="232332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B429CD4-83AC-5E79-BFA3-904D4F07C200}"/>
                </a:ext>
              </a:extLst>
            </p:cNvPr>
            <p:cNvSpPr/>
            <p:nvPr/>
          </p:nvSpPr>
          <p:spPr>
            <a:xfrm>
              <a:off x="1436914" y="485193"/>
              <a:ext cx="2323322" cy="23233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Centre, radius</a:t>
              </a:r>
            </a:p>
            <a:p>
              <a:pPr algn="ctr"/>
              <a:endParaRPr lang="en-CA" dirty="0"/>
            </a:p>
            <a:p>
              <a:pPr algn="ctr"/>
              <a:endParaRPr lang="en-CA" dirty="0"/>
            </a:p>
            <a:p>
              <a:pPr algn="ctr"/>
              <a:endParaRPr lang="en-CA" dirty="0"/>
            </a:p>
            <a:p>
              <a:pPr algn="ctr"/>
              <a:endParaRPr lang="en-CA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028ABD3-B625-C0B4-A775-48CC45639FF2}"/>
                </a:ext>
              </a:extLst>
            </p:cNvPr>
            <p:cNvSpPr/>
            <p:nvPr/>
          </p:nvSpPr>
          <p:spPr>
            <a:xfrm>
              <a:off x="2481942" y="1530221"/>
              <a:ext cx="233265" cy="233265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98388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4F1BECD-E5C1-DBF0-D116-21B87358E6AE}"/>
              </a:ext>
            </a:extLst>
          </p:cNvPr>
          <p:cNvGrpSpPr/>
          <p:nvPr/>
        </p:nvGrpSpPr>
        <p:grpSpPr>
          <a:xfrm>
            <a:off x="6680716" y="261255"/>
            <a:ext cx="2323322" cy="2323322"/>
            <a:chOff x="1436914" y="485193"/>
            <a:chExt cx="2323322" cy="232332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B429CD4-83AC-5E79-BFA3-904D4F07C200}"/>
                </a:ext>
              </a:extLst>
            </p:cNvPr>
            <p:cNvSpPr/>
            <p:nvPr/>
          </p:nvSpPr>
          <p:spPr>
            <a:xfrm>
              <a:off x="1436914" y="485193"/>
              <a:ext cx="2323322" cy="23233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Centre, radius</a:t>
              </a:r>
            </a:p>
            <a:p>
              <a:pPr algn="ctr"/>
              <a:endParaRPr lang="en-CA" dirty="0"/>
            </a:p>
            <a:p>
              <a:pPr algn="ctr"/>
              <a:endParaRPr lang="en-CA" dirty="0"/>
            </a:p>
            <a:p>
              <a:pPr algn="ctr"/>
              <a:endParaRPr lang="en-CA" dirty="0"/>
            </a:p>
            <a:p>
              <a:pPr algn="ctr"/>
              <a:endParaRPr lang="en-CA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028ABD3-B625-C0B4-A775-48CC45639FF2}"/>
                </a:ext>
              </a:extLst>
            </p:cNvPr>
            <p:cNvSpPr/>
            <p:nvPr/>
          </p:nvSpPr>
          <p:spPr>
            <a:xfrm>
              <a:off x="2481942" y="1530221"/>
              <a:ext cx="233265" cy="233265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6C08D9E-3441-C042-7BD9-E9BA6F7591E1}"/>
              </a:ext>
            </a:extLst>
          </p:cNvPr>
          <p:cNvGrpSpPr/>
          <p:nvPr/>
        </p:nvGrpSpPr>
        <p:grpSpPr>
          <a:xfrm>
            <a:off x="3772678" y="2024741"/>
            <a:ext cx="2323322" cy="2323322"/>
            <a:chOff x="1436914" y="485193"/>
            <a:chExt cx="2323322" cy="232332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253E9A5-54B3-17EA-9D7A-C86D07551AA9}"/>
                </a:ext>
              </a:extLst>
            </p:cNvPr>
            <p:cNvSpPr/>
            <p:nvPr/>
          </p:nvSpPr>
          <p:spPr>
            <a:xfrm>
              <a:off x="1436914" y="485193"/>
              <a:ext cx="2323322" cy="23233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Centre, radius</a:t>
              </a:r>
            </a:p>
            <a:p>
              <a:pPr algn="ctr"/>
              <a:endParaRPr lang="en-CA" dirty="0"/>
            </a:p>
            <a:p>
              <a:pPr algn="ctr"/>
              <a:endParaRPr lang="en-CA" dirty="0"/>
            </a:p>
            <a:p>
              <a:pPr algn="ctr"/>
              <a:endParaRPr lang="en-CA" dirty="0"/>
            </a:p>
            <a:p>
              <a:pPr algn="ctr"/>
              <a:endParaRPr lang="en-CA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680D327-1BC6-F4BE-CBDD-7D97EE217EDD}"/>
                </a:ext>
              </a:extLst>
            </p:cNvPr>
            <p:cNvSpPr/>
            <p:nvPr/>
          </p:nvSpPr>
          <p:spPr>
            <a:xfrm>
              <a:off x="2481942" y="1530221"/>
              <a:ext cx="233265" cy="233265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785002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75C41AE-9704-3B51-0D67-55D3F1BA8FB3}"/>
              </a:ext>
            </a:extLst>
          </p:cNvPr>
          <p:cNvGrpSpPr/>
          <p:nvPr/>
        </p:nvGrpSpPr>
        <p:grpSpPr>
          <a:xfrm>
            <a:off x="6694715" y="1296669"/>
            <a:ext cx="1866122" cy="1866122"/>
            <a:chOff x="5411755" y="270588"/>
            <a:chExt cx="1866122" cy="186612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DE784E79-97CD-5541-FE30-0EFAFDBF7A96}"/>
                </a:ext>
              </a:extLst>
            </p:cNvPr>
            <p:cNvSpPr/>
            <p:nvPr/>
          </p:nvSpPr>
          <p:spPr>
            <a:xfrm>
              <a:off x="5411755" y="270588"/>
              <a:ext cx="1866122" cy="18661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1978DBD-65A7-1943-216C-5EE14F1429CB}"/>
                </a:ext>
              </a:extLst>
            </p:cNvPr>
            <p:cNvSpPr/>
            <p:nvPr/>
          </p:nvSpPr>
          <p:spPr>
            <a:xfrm>
              <a:off x="6218853" y="1077686"/>
              <a:ext cx="251926" cy="25192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4BC38BE-558F-F45B-E1FA-CB7F5099D18A}"/>
              </a:ext>
            </a:extLst>
          </p:cNvPr>
          <p:cNvGrpSpPr/>
          <p:nvPr/>
        </p:nvGrpSpPr>
        <p:grpSpPr>
          <a:xfrm rot="1448312">
            <a:off x="849086" y="1884784"/>
            <a:ext cx="10664890" cy="2836505"/>
            <a:chOff x="849086" y="1884784"/>
            <a:chExt cx="10664890" cy="283650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3861D54-A63D-3461-0916-434ECCFC1DE5}"/>
                </a:ext>
              </a:extLst>
            </p:cNvPr>
            <p:cNvGrpSpPr/>
            <p:nvPr/>
          </p:nvGrpSpPr>
          <p:grpSpPr>
            <a:xfrm>
              <a:off x="849086" y="2435290"/>
              <a:ext cx="10664890" cy="2285999"/>
              <a:chOff x="849086" y="2435290"/>
              <a:chExt cx="10664890" cy="2285999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F9CDCFC-CD9A-334D-90BD-CBCA001B7BB5}"/>
                  </a:ext>
                </a:extLst>
              </p:cNvPr>
              <p:cNvSpPr/>
              <p:nvPr/>
            </p:nvSpPr>
            <p:spPr>
              <a:xfrm>
                <a:off x="849086" y="4469363"/>
                <a:ext cx="10664890" cy="25192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C3C3D3EC-9092-0D5B-3183-63E88C5D84D2}"/>
                  </a:ext>
                </a:extLst>
              </p:cNvPr>
              <p:cNvCxnSpPr>
                <a:cxnSpLocks/>
                <a:stCxn id="3" idx="0"/>
              </p:cNvCxnSpPr>
              <p:nvPr/>
            </p:nvCxnSpPr>
            <p:spPr>
              <a:xfrm flipV="1">
                <a:off x="6181531" y="2435290"/>
                <a:ext cx="0" cy="20340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1C16841-494F-9F95-A72F-1126B22BDE3B}"/>
                </a:ext>
              </a:extLst>
            </p:cNvPr>
            <p:cNvCxnSpPr>
              <a:stCxn id="3" idx="0"/>
            </p:cNvCxnSpPr>
            <p:nvPr/>
          </p:nvCxnSpPr>
          <p:spPr>
            <a:xfrm flipH="1" flipV="1">
              <a:off x="2929812" y="1884784"/>
              <a:ext cx="3251719" cy="2584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F712A3C-1BEB-0C03-FB5B-B2B5645ED542}"/>
                </a:ext>
              </a:extLst>
            </p:cNvPr>
            <p:cNvCxnSpPr>
              <a:cxnSpLocks/>
              <a:stCxn id="3" idx="0"/>
            </p:cNvCxnSpPr>
            <p:nvPr/>
          </p:nvCxnSpPr>
          <p:spPr>
            <a:xfrm flipV="1">
              <a:off x="6181531" y="2174033"/>
              <a:ext cx="3335693" cy="22953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1461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748A3A50-F66F-09B6-4D09-A5747F04223A}"/>
              </a:ext>
            </a:extLst>
          </p:cNvPr>
          <p:cNvSpPr/>
          <p:nvPr/>
        </p:nvSpPr>
        <p:spPr>
          <a:xfrm rot="19143643">
            <a:off x="254017" y="-439023"/>
            <a:ext cx="5724567" cy="41346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87F1737-11BD-1447-06BE-FD8AAE206E64}"/>
              </a:ext>
            </a:extLst>
          </p:cNvPr>
          <p:cNvGrpSpPr/>
          <p:nvPr/>
        </p:nvGrpSpPr>
        <p:grpSpPr>
          <a:xfrm>
            <a:off x="2154947" y="1116609"/>
            <a:ext cx="6214908" cy="4197780"/>
            <a:chOff x="1405869" y="260641"/>
            <a:chExt cx="9128393" cy="6165656"/>
          </a:xfrm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2FFF2033-A336-9DEA-85B3-8048BD7B0261}"/>
                </a:ext>
              </a:extLst>
            </p:cNvPr>
            <p:cNvSpPr/>
            <p:nvPr/>
          </p:nvSpPr>
          <p:spPr>
            <a:xfrm>
              <a:off x="1405869" y="695865"/>
              <a:ext cx="8964644" cy="5531512"/>
            </a:xfrm>
            <a:prstGeom prst="triangle">
              <a:avLst>
                <a:gd name="adj" fmla="val 77864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03140EA-81F2-5F9A-AD2D-D71A842AA861}"/>
                </a:ext>
              </a:extLst>
            </p:cNvPr>
            <p:cNvGrpSpPr/>
            <p:nvPr/>
          </p:nvGrpSpPr>
          <p:grpSpPr>
            <a:xfrm>
              <a:off x="8270033" y="260641"/>
              <a:ext cx="342123" cy="342123"/>
              <a:chOff x="5411755" y="270588"/>
              <a:chExt cx="1866122" cy="1866122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443252C-49A3-DA21-5201-53FA2617FCB2}"/>
                  </a:ext>
                </a:extLst>
              </p:cNvPr>
              <p:cNvSpPr/>
              <p:nvPr/>
            </p:nvSpPr>
            <p:spPr>
              <a:xfrm>
                <a:off x="5411755" y="270588"/>
                <a:ext cx="1866122" cy="186612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8D9DB96-A85E-4D42-B92A-E47EB9623341}"/>
                  </a:ext>
                </a:extLst>
              </p:cNvPr>
              <p:cNvSpPr/>
              <p:nvPr/>
            </p:nvSpPr>
            <p:spPr>
              <a:xfrm>
                <a:off x="6218853" y="1077686"/>
                <a:ext cx="251926" cy="25192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35DF52A-8B2D-A446-9343-6F3A92DFFD1A}"/>
                </a:ext>
              </a:extLst>
            </p:cNvPr>
            <p:cNvGrpSpPr/>
            <p:nvPr/>
          </p:nvGrpSpPr>
          <p:grpSpPr>
            <a:xfrm>
              <a:off x="10192139" y="6084174"/>
              <a:ext cx="342123" cy="342123"/>
              <a:chOff x="5411755" y="270588"/>
              <a:chExt cx="1866122" cy="1866122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22134C18-07D7-64B6-2193-55554C63AC69}"/>
                  </a:ext>
                </a:extLst>
              </p:cNvPr>
              <p:cNvSpPr/>
              <p:nvPr/>
            </p:nvSpPr>
            <p:spPr>
              <a:xfrm>
                <a:off x="5411755" y="270588"/>
                <a:ext cx="1866122" cy="186612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CDD7011-E349-212F-5C8A-1CFD3765A5CF}"/>
                  </a:ext>
                </a:extLst>
              </p:cNvPr>
              <p:cNvSpPr/>
              <p:nvPr/>
            </p:nvSpPr>
            <p:spPr>
              <a:xfrm>
                <a:off x="6218853" y="1077686"/>
                <a:ext cx="251926" cy="25192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29FEDA2-1254-94C0-ACB6-DB1F426DB0B8}"/>
                </a:ext>
              </a:extLst>
            </p:cNvPr>
            <p:cNvGrpSpPr/>
            <p:nvPr/>
          </p:nvGrpSpPr>
          <p:grpSpPr>
            <a:xfrm>
              <a:off x="1420041" y="6068007"/>
              <a:ext cx="342123" cy="342123"/>
              <a:chOff x="5411755" y="270588"/>
              <a:chExt cx="1866122" cy="1866122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709B298-2C7D-18DD-4BEE-90D277CCDF19}"/>
                  </a:ext>
                </a:extLst>
              </p:cNvPr>
              <p:cNvSpPr/>
              <p:nvPr/>
            </p:nvSpPr>
            <p:spPr>
              <a:xfrm>
                <a:off x="5411755" y="270588"/>
                <a:ext cx="1866122" cy="186612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1F2CF9B-BC80-2DC1-A31C-B21B3F50348B}"/>
                  </a:ext>
                </a:extLst>
              </p:cNvPr>
              <p:cNvSpPr/>
              <p:nvPr/>
            </p:nvSpPr>
            <p:spPr>
              <a:xfrm>
                <a:off x="6218853" y="1077686"/>
                <a:ext cx="251926" cy="25192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9E43FD6-CFC7-E67D-6DDA-88DC619A6921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5565189" y="-58761"/>
            <a:ext cx="1263105" cy="1291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AD11EB0-7D89-1CAE-7EBE-39E9777150B9}"/>
              </a:ext>
            </a:extLst>
          </p:cNvPr>
          <p:cNvCxnSpPr>
            <a:cxnSpLocks/>
          </p:cNvCxnSpPr>
          <p:nvPr/>
        </p:nvCxnSpPr>
        <p:spPr>
          <a:xfrm flipH="1" flipV="1">
            <a:off x="-130629" y="2528596"/>
            <a:ext cx="2295225" cy="2685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33879A9-60F6-6397-C688-F98D30BF32F6}"/>
              </a:ext>
            </a:extLst>
          </p:cNvPr>
          <p:cNvCxnSpPr>
            <a:cxnSpLocks/>
          </p:cNvCxnSpPr>
          <p:nvPr/>
        </p:nvCxnSpPr>
        <p:spPr>
          <a:xfrm flipH="1">
            <a:off x="6812511" y="-40695"/>
            <a:ext cx="4895517" cy="1374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0F4E8D1-B796-A0FB-22BC-938E86995468}"/>
              </a:ext>
            </a:extLst>
          </p:cNvPr>
          <p:cNvCxnSpPr>
            <a:cxnSpLocks/>
            <a:endCxn id="12" idx="5"/>
          </p:cNvCxnSpPr>
          <p:nvPr/>
        </p:nvCxnSpPr>
        <p:spPr>
          <a:xfrm flipH="1">
            <a:off x="8335743" y="3934741"/>
            <a:ext cx="4389316" cy="1345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AFF8A569-0B77-760E-7D24-31026014DDD0}"/>
              </a:ext>
            </a:extLst>
          </p:cNvPr>
          <p:cNvSpPr/>
          <p:nvPr/>
        </p:nvSpPr>
        <p:spPr>
          <a:xfrm rot="20436086">
            <a:off x="7484623" y="288754"/>
            <a:ext cx="5724567" cy="41346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C2C3716-3F61-487E-A3BF-FEB9ADF327EE}"/>
              </a:ext>
            </a:extLst>
          </p:cNvPr>
          <p:cNvSpPr/>
          <p:nvPr/>
        </p:nvSpPr>
        <p:spPr>
          <a:xfrm>
            <a:off x="2334997" y="5339038"/>
            <a:ext cx="5724567" cy="41346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AE38EAB-AFF6-B6CC-6177-93C2DBA4FE48}"/>
              </a:ext>
            </a:extLst>
          </p:cNvPr>
          <p:cNvCxnSpPr>
            <a:cxnSpLocks/>
          </p:cNvCxnSpPr>
          <p:nvPr/>
        </p:nvCxnSpPr>
        <p:spPr>
          <a:xfrm flipV="1">
            <a:off x="7235098" y="1717779"/>
            <a:ext cx="1837471" cy="712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8B1FA002-F6AE-E653-19B1-8BA8D3E9B9EA}"/>
              </a:ext>
            </a:extLst>
          </p:cNvPr>
          <p:cNvGrpSpPr/>
          <p:nvPr/>
        </p:nvGrpSpPr>
        <p:grpSpPr>
          <a:xfrm>
            <a:off x="6856354" y="-153661"/>
            <a:ext cx="989331" cy="989331"/>
            <a:chOff x="5411755" y="270588"/>
            <a:chExt cx="1866122" cy="186612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A556430-65A0-233D-9F34-87585C505D1B}"/>
                </a:ext>
              </a:extLst>
            </p:cNvPr>
            <p:cNvSpPr/>
            <p:nvPr/>
          </p:nvSpPr>
          <p:spPr>
            <a:xfrm>
              <a:off x="5411755" y="270588"/>
              <a:ext cx="1866122" cy="18661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528E5D2-87FD-5751-8D82-04C5FAE0A78E}"/>
                </a:ext>
              </a:extLst>
            </p:cNvPr>
            <p:cNvSpPr/>
            <p:nvPr/>
          </p:nvSpPr>
          <p:spPr>
            <a:xfrm>
              <a:off x="6218853" y="1077686"/>
              <a:ext cx="251926" cy="25192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10735D92-1282-04F4-B6E6-50801F6114F4}"/>
              </a:ext>
            </a:extLst>
          </p:cNvPr>
          <p:cNvSpPr/>
          <p:nvPr/>
        </p:nvSpPr>
        <p:spPr>
          <a:xfrm rot="19316352">
            <a:off x="1734417" y="2700676"/>
            <a:ext cx="5221758" cy="4472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3769311F-A742-9096-D866-1FEA29653FE4}"/>
              </a:ext>
            </a:extLst>
          </p:cNvPr>
          <p:cNvSpPr/>
          <p:nvPr/>
        </p:nvSpPr>
        <p:spPr>
          <a:xfrm>
            <a:off x="2595779" y="5173545"/>
            <a:ext cx="5221758" cy="4472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8704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</TotalTime>
  <Words>895</Words>
  <Application>Microsoft Office PowerPoint</Application>
  <PresentationFormat>Widescreen</PresentationFormat>
  <Paragraphs>144</Paragraphs>
  <Slides>25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 Theme</vt:lpstr>
      <vt:lpstr>Starting</vt:lpstr>
      <vt:lpstr>Assume: We have a triangle-triangle detection code…</vt:lpstr>
      <vt:lpstr>Assume: We have a triangle-triangle detection code…</vt:lpstr>
      <vt:lpstr>Basic collision primitives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Separate “lists” of items:</vt:lpstr>
      <vt:lpstr>3rd list of things: the simplified physics representation</vt:lpstr>
      <vt:lpstr>PowerPoint Presentation</vt:lpstr>
      <vt:lpstr>Collision detection</vt:lpstr>
      <vt:lpstr>PowerPoint Presentation</vt:lpstr>
      <vt:lpstr>PowerPoint Presentation</vt:lpstr>
      <vt:lpstr>Barycentric coordinates</vt:lpstr>
      <vt:lpstr>Barycentric coordinates</vt:lpstr>
      <vt:lpstr>Barycentric coordinates</vt:lpstr>
      <vt:lpstr>Barycentric coordinates</vt:lpstr>
      <vt:lpstr>CRC – Physics, MeshManager, etc.</vt:lpstr>
      <vt:lpstr>PowerPoint Presentation</vt:lpstr>
      <vt:lpstr>Phases of collision detection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Feeney, Michael</dc:creator>
  <cp:lastModifiedBy>Feeney, Michael</cp:lastModifiedBy>
  <cp:revision>7</cp:revision>
  <dcterms:created xsi:type="dcterms:W3CDTF">2023-09-21T14:23:50Z</dcterms:created>
  <dcterms:modified xsi:type="dcterms:W3CDTF">2024-10-09T20:11:40Z</dcterms:modified>
</cp:coreProperties>
</file>