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5"/>
  </p:notesMasterIdLst>
  <p:sldIdLst>
    <p:sldId id="256" r:id="rId2"/>
    <p:sldId id="477" r:id="rId3"/>
    <p:sldId id="478" r:id="rId4"/>
    <p:sldId id="479" r:id="rId5"/>
    <p:sldId id="480" r:id="rId6"/>
    <p:sldId id="484" r:id="rId7"/>
    <p:sldId id="493" r:id="rId8"/>
    <p:sldId id="494" r:id="rId9"/>
    <p:sldId id="495" r:id="rId10"/>
    <p:sldId id="496" r:id="rId11"/>
    <p:sldId id="497" r:id="rId12"/>
    <p:sldId id="498" r:id="rId13"/>
    <p:sldId id="481" r:id="rId14"/>
    <p:sldId id="482" r:id="rId15"/>
    <p:sldId id="483" r:id="rId16"/>
    <p:sldId id="491" r:id="rId17"/>
    <p:sldId id="492" r:id="rId18"/>
    <p:sldId id="485" r:id="rId19"/>
    <p:sldId id="490" r:id="rId20"/>
    <p:sldId id="489" r:id="rId21"/>
    <p:sldId id="486" r:id="rId22"/>
    <p:sldId id="487" r:id="rId23"/>
    <p:sldId id="48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8" autoAdjust="0"/>
    <p:restoredTop sz="94624" autoAdjust="0"/>
  </p:normalViewPr>
  <p:slideViewPr>
    <p:cSldViewPr>
      <p:cViewPr varScale="1">
        <p:scale>
          <a:sx n="84" d="100"/>
          <a:sy n="84" d="100"/>
        </p:scale>
        <p:origin x="1004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6373C-ADE7-4794-A5C6-CF8090C1CBE1}" type="datetimeFigureOut">
              <a:rPr lang="en-CA" smtClean="0"/>
              <a:pPr/>
              <a:t>2025-03-21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6DD9-1391-4A98-8876-74D32BBBBF1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mfeeney@fanshawec.ca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64F-A5A1-4F21-A75E-AF65C33CA0D3}" type="datetimeFigureOut">
              <a:rPr lang="en-CA" smtClean="0"/>
              <a:pPr/>
              <a:t>2025-03-21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cjacobson/glut/blob/master/glut_teapot.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ngr.oregonstate.edu/~mjb/cs519/Handouts/tessellation.1pp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71550"/>
            <a:ext cx="8305800" cy="2286000"/>
          </a:xfrm>
        </p:spPr>
        <p:txBody>
          <a:bodyPr>
            <a:normAutofit fontScale="90000"/>
          </a:bodyPr>
          <a:lstStyle/>
          <a:p>
            <a:r>
              <a:rPr lang="en-CA" noProof="0" dirty="0"/>
              <a:t>INFO6020 – Graphics 2</a:t>
            </a:r>
            <a:br>
              <a:rPr lang="en-CA" noProof="0" dirty="0"/>
            </a:br>
            <a:r>
              <a:rPr lang="en-CA" sz="3600" noProof="0" dirty="0"/>
              <a:t>Week 8:</a:t>
            </a:r>
            <a:br>
              <a:rPr lang="en-CA" sz="3600" noProof="0" dirty="0"/>
            </a:br>
            <a:r>
              <a:rPr lang="en-CA" sz="3600" noProof="0" dirty="0"/>
              <a:t>Geometry</a:t>
            </a:r>
            <a:br>
              <a:rPr lang="en-CA" sz="3600" noProof="0" dirty="0"/>
            </a:br>
            <a:r>
              <a:rPr lang="en-CA" sz="3600" noProof="0" dirty="0"/>
              <a:t>Tessellation </a:t>
            </a:r>
            <a:endParaRPr lang="en-CA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Particle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200150"/>
            <a:ext cx="8991600" cy="3600451"/>
          </a:xfrm>
        </p:spPr>
        <p:txBody>
          <a:bodyPr>
            <a:noAutofit/>
          </a:bodyPr>
          <a:lstStyle/>
          <a:p>
            <a:r>
              <a:rPr lang="en-CA" sz="2000" noProof="0" dirty="0"/>
              <a:t>A classic use of the geometry shader is with particles that use imposter textures: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800" noProof="0" dirty="0"/>
              <a:t>Make a vertex buffer with the maximum number of particles you are going to use. Store the position (maybe colour, etc., too 🤷‍♀️)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800" noProof="0" dirty="0"/>
              <a:t>The particle emitter updates a local (CPU) side array (that matches the vertex buffer you made)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800" noProof="0" dirty="0"/>
              <a:t>Each frame, you update that CPU side array, then call </a:t>
            </a:r>
            <a:r>
              <a:rPr lang="en-CA" sz="1800" noProof="0" dirty="0" err="1"/>
              <a:t>glBufferSubData</a:t>
            </a:r>
            <a:r>
              <a:rPr lang="en-CA" sz="1800" noProof="0" dirty="0"/>
              <a:t>() to copy up the latest particle positions (like the call we made with the soft bodies in the VAO Manager)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800" noProof="0" dirty="0"/>
              <a:t>You then call </a:t>
            </a:r>
            <a:r>
              <a:rPr lang="en-CA" sz="1800" noProof="0" dirty="0" err="1"/>
              <a:t>glDrawElements</a:t>
            </a:r>
            <a:r>
              <a:rPr lang="en-CA" sz="1800" noProof="0" dirty="0"/>
              <a:t>() with </a:t>
            </a:r>
            <a:r>
              <a:rPr lang="en-CA" sz="1600" noProof="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GL_POINTS</a:t>
            </a:r>
            <a:r>
              <a:rPr lang="en-CA" sz="1600" noProof="0" dirty="0"/>
              <a:t> (instead of TRIANGLES)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1800" noProof="0" dirty="0"/>
              <a:t>The geometry shader takes in “points” and outputs “</a:t>
            </a:r>
            <a:r>
              <a:rPr lang="en-CA" sz="1800" noProof="0" dirty="0" err="1"/>
              <a:t>triangle_strips</a:t>
            </a:r>
            <a:r>
              <a:rPr lang="en-CA" sz="1800" noProof="0" dirty="0"/>
              <a:t>”, making a camera facing quad for every point that is passed. </a:t>
            </a:r>
          </a:p>
          <a:p>
            <a:pPr marL="971550" lvl="1" indent="-514350">
              <a:buFont typeface="+mj-lt"/>
              <a:buAutoNum type="arabicPeriod"/>
            </a:pPr>
            <a:endParaRPr lang="en-CA" sz="1800" noProof="0" dirty="0"/>
          </a:p>
          <a:p>
            <a:pPr lvl="1"/>
            <a:endParaRPr lang="en-CA" sz="2400" noProof="0" dirty="0"/>
          </a:p>
        </p:txBody>
      </p:sp>
    </p:spTree>
    <p:extLst>
      <p:ext uri="{BB962C8B-B14F-4D97-AF65-F5344CB8AC3E}">
        <p14:creationId xmlns:p14="http://schemas.microsoft.com/office/powerpoint/2010/main" val="320809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Particle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200150"/>
            <a:ext cx="8991600" cy="3600451"/>
          </a:xfrm>
        </p:spPr>
        <p:txBody>
          <a:bodyPr>
            <a:noAutofit/>
          </a:bodyPr>
          <a:lstStyle/>
          <a:p>
            <a:r>
              <a:rPr lang="en-CA" noProof="0" dirty="0"/>
              <a:t>This speeds things up because:</a:t>
            </a:r>
          </a:p>
          <a:p>
            <a:pPr lvl="1"/>
            <a:r>
              <a:rPr lang="en-CA" sz="2000" noProof="0" dirty="0"/>
              <a:t>You are making one draw call, instead of 100s or 1000s</a:t>
            </a:r>
          </a:p>
          <a:p>
            <a:pPr lvl="1"/>
            <a:r>
              <a:rPr lang="en-CA" sz="2000" noProof="0" dirty="0"/>
              <a:t>You are only passing the centres of the imposter quads, not the entire geometry of the quads</a:t>
            </a:r>
          </a:p>
          <a:p>
            <a:pPr lvl="1"/>
            <a:r>
              <a:rPr lang="en-CA" sz="2000" dirty="0"/>
              <a:t>Most of the processing is happening on the GPU instead of the CPU</a:t>
            </a:r>
            <a:endParaRPr lang="en-CA" sz="2000" noProof="0" dirty="0"/>
          </a:p>
          <a:p>
            <a:r>
              <a:rPr lang="en-CA" sz="2400" dirty="0"/>
              <a:t>That’s one way to make millions of particles </a:t>
            </a:r>
          </a:p>
          <a:p>
            <a:r>
              <a:rPr lang="en-CA" sz="2400" noProof="0" dirty="0"/>
              <a:t>You could also pass additional info like the rotation of the particle, if it’s mirrored (UVs), etc. 	</a:t>
            </a:r>
          </a:p>
          <a:p>
            <a:pPr lvl="1"/>
            <a:r>
              <a:rPr lang="en-CA" sz="2000" dirty="0"/>
              <a:t>Again, the idea is you’re passing a lot less data and in one call, then the geometry shader does the rest</a:t>
            </a:r>
            <a:endParaRPr lang="en-CA" sz="2000" noProof="0" dirty="0"/>
          </a:p>
          <a:p>
            <a:pPr lvl="1"/>
            <a:endParaRPr lang="en-CA" sz="3600" noProof="0" dirty="0"/>
          </a:p>
        </p:txBody>
      </p:sp>
    </p:spTree>
    <p:extLst>
      <p:ext uri="{BB962C8B-B14F-4D97-AF65-F5344CB8AC3E}">
        <p14:creationId xmlns:p14="http://schemas.microsoft.com/office/powerpoint/2010/main" val="367805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Particle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200150"/>
            <a:ext cx="8991600" cy="3600451"/>
          </a:xfrm>
        </p:spPr>
        <p:txBody>
          <a:bodyPr>
            <a:noAutofit/>
          </a:bodyPr>
          <a:lstStyle/>
          <a:p>
            <a:r>
              <a:rPr lang="en-CA" noProof="0" dirty="0"/>
              <a:t>You could generate whatever you’d like inside the geometry shader:</a:t>
            </a:r>
          </a:p>
          <a:p>
            <a:pPr lvl="1"/>
            <a:r>
              <a:rPr lang="en-CA" sz="2400" dirty="0"/>
              <a:t>Like spheres</a:t>
            </a:r>
          </a:p>
          <a:p>
            <a:pPr lvl="1"/>
            <a:r>
              <a:rPr lang="en-CA" sz="2400" noProof="0" dirty="0"/>
              <a:t>Or even the Utah Teapot: </a:t>
            </a:r>
            <a:r>
              <a:rPr lang="en-CA" sz="2400" noProof="0" dirty="0">
                <a:hlinkClick r:id="rId2"/>
              </a:rPr>
              <a:t>https://github.com/alecjacobson/glut/blob/master/glut_teapot.c</a:t>
            </a:r>
            <a:endParaRPr lang="en-CA" sz="2400" noProof="0" dirty="0"/>
          </a:p>
          <a:p>
            <a:r>
              <a:rPr lang="en-CA" sz="2400" noProof="0" dirty="0"/>
              <a:t>Since it’s fully programable, the geometry shader isn’t “fast”, like if all you are doing is tessellation, use the tessellation shader. </a:t>
            </a:r>
          </a:p>
          <a:p>
            <a:r>
              <a:rPr lang="en-CA" sz="2400" dirty="0"/>
              <a:t>But the geometry shader can output anything at all. </a:t>
            </a:r>
            <a:endParaRPr lang="en-CA" sz="2400" noProof="0" dirty="0"/>
          </a:p>
          <a:p>
            <a:pPr lvl="1"/>
            <a:endParaRPr lang="en-CA" sz="3600" noProof="0" dirty="0"/>
          </a:p>
        </p:txBody>
      </p:sp>
    </p:spTree>
    <p:extLst>
      <p:ext uri="{BB962C8B-B14F-4D97-AF65-F5344CB8AC3E}">
        <p14:creationId xmlns:p14="http://schemas.microsoft.com/office/powerpoint/2010/main" val="163777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Tessellation shader: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noProof="0" dirty="0"/>
              <a:t>While the geometry shader </a:t>
            </a:r>
            <a:r>
              <a:rPr lang="en-CA" i="1" noProof="0" dirty="0"/>
              <a:t>can </a:t>
            </a:r>
            <a:r>
              <a:rPr lang="en-CA" noProof="0" dirty="0"/>
              <a:t>generate more triangles, it’s not meant to generate large numbers (to “tessellate”)</a:t>
            </a:r>
          </a:p>
          <a:p>
            <a:r>
              <a:rPr lang="en-CA" noProof="0" dirty="0"/>
              <a:t>A few is OK, but for massive numbers, you need the tessellation shader</a:t>
            </a:r>
          </a:p>
          <a:p>
            <a:pPr lvl="1"/>
            <a:r>
              <a:rPr lang="en-CA" noProof="0" dirty="0"/>
              <a:t>DirectX 11 and OpenGL 4.0 and up</a:t>
            </a:r>
          </a:p>
        </p:txBody>
      </p:sp>
    </p:spTree>
    <p:extLst>
      <p:ext uri="{BB962C8B-B14F-4D97-AF65-F5344CB8AC3E}">
        <p14:creationId xmlns:p14="http://schemas.microsoft.com/office/powerpoint/2010/main" val="148269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Tessellation shader: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noProof="0" dirty="0"/>
              <a:t>It’s actually three (3) shaders that work in unison. </a:t>
            </a:r>
          </a:p>
          <a:p>
            <a:pPr lvl="1"/>
            <a:r>
              <a:rPr lang="en-CA" noProof="0" dirty="0"/>
              <a:t>Two are “fixed function” </a:t>
            </a:r>
          </a:p>
          <a:p>
            <a:pPr lvl="1"/>
            <a:r>
              <a:rPr lang="en-CA" noProof="0" dirty="0"/>
              <a:t>One is “programmable”</a:t>
            </a:r>
          </a:p>
          <a:p>
            <a:r>
              <a:rPr lang="en-CA" noProof="0" dirty="0"/>
              <a:t>Take a primitive in, and generate another (tessellated) primitive out</a:t>
            </a:r>
          </a:p>
          <a:p>
            <a:r>
              <a:rPr lang="en-CA" noProof="0" dirty="0"/>
              <a:t>Very fast</a:t>
            </a:r>
          </a:p>
        </p:txBody>
      </p:sp>
    </p:spTree>
    <p:extLst>
      <p:ext uri="{BB962C8B-B14F-4D97-AF65-F5344CB8AC3E}">
        <p14:creationId xmlns:p14="http://schemas.microsoft.com/office/powerpoint/2010/main" val="209024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Mike Bailey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noProof="0" dirty="0"/>
              <a:t>Mike Bailey has an excellent overview on his site: </a:t>
            </a:r>
            <a:r>
              <a:rPr lang="en-CA" noProof="0" dirty="0">
                <a:hlinkClick r:id="rId2"/>
              </a:rPr>
              <a:t>https://web.engr.oregonstate.edu/~mjb/cs519/Handouts/tessellation.1pp.pdf</a:t>
            </a:r>
            <a:endParaRPr lang="en-CA" noProof="0" dirty="0"/>
          </a:p>
          <a:p>
            <a:r>
              <a:rPr lang="en-CA" noProof="0" dirty="0"/>
              <a:t>(he’s one of the people who wrote the “graphics shaders” book)</a:t>
            </a:r>
          </a:p>
        </p:txBody>
      </p:sp>
    </p:spTree>
    <p:extLst>
      <p:ext uri="{BB962C8B-B14F-4D97-AF65-F5344CB8AC3E}">
        <p14:creationId xmlns:p14="http://schemas.microsoft.com/office/powerpoint/2010/main" val="1036212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79D0183-4149-63BF-6C7B-AE0EF5D49735}"/>
              </a:ext>
            </a:extLst>
          </p:cNvPr>
          <p:cNvSpPr/>
          <p:nvPr/>
        </p:nvSpPr>
        <p:spPr>
          <a:xfrm>
            <a:off x="3611880" y="895350"/>
            <a:ext cx="3855720" cy="2895600"/>
          </a:xfrm>
          <a:custGeom>
            <a:avLst/>
            <a:gdLst>
              <a:gd name="connsiteX0" fmla="*/ 0 w 1920240"/>
              <a:gd name="connsiteY0" fmla="*/ 76200 h 1996440"/>
              <a:gd name="connsiteX1" fmla="*/ 1920240 w 1920240"/>
              <a:gd name="connsiteY1" fmla="*/ 0 h 1996440"/>
              <a:gd name="connsiteX2" fmla="*/ 1318260 w 1920240"/>
              <a:gd name="connsiteY2" fmla="*/ 1996440 h 1996440"/>
              <a:gd name="connsiteX3" fmla="*/ 121920 w 1920240"/>
              <a:gd name="connsiteY3" fmla="*/ 1965960 h 1996440"/>
              <a:gd name="connsiteX4" fmla="*/ 0 w 1920240"/>
              <a:gd name="connsiteY4" fmla="*/ 7620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0240" h="1996440">
                <a:moveTo>
                  <a:pt x="0" y="76200"/>
                </a:moveTo>
                <a:lnTo>
                  <a:pt x="1920240" y="0"/>
                </a:lnTo>
                <a:lnTo>
                  <a:pt x="1318260" y="1996440"/>
                </a:lnTo>
                <a:lnTo>
                  <a:pt x="121920" y="1965960"/>
                </a:lnTo>
                <a:lnTo>
                  <a:pt x="0" y="762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51B101-D873-612E-BBB8-373D2A225B7E}"/>
              </a:ext>
            </a:extLst>
          </p:cNvPr>
          <p:cNvCxnSpPr>
            <a:cxnSpLocks/>
          </p:cNvCxnSpPr>
          <p:nvPr/>
        </p:nvCxnSpPr>
        <p:spPr>
          <a:xfrm flipH="1">
            <a:off x="5029200" y="438150"/>
            <a:ext cx="685800" cy="381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CD0F56-E64C-379E-B784-72A6865E441B}"/>
              </a:ext>
            </a:extLst>
          </p:cNvPr>
          <p:cNvCxnSpPr>
            <a:cxnSpLocks/>
          </p:cNvCxnSpPr>
          <p:nvPr/>
        </p:nvCxnSpPr>
        <p:spPr>
          <a:xfrm flipV="1">
            <a:off x="3429000" y="2343150"/>
            <a:ext cx="3962400" cy="762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D616A42-53A1-DD6C-59D5-C25C5290A273}"/>
              </a:ext>
            </a:extLst>
          </p:cNvPr>
          <p:cNvGrpSpPr/>
          <p:nvPr/>
        </p:nvGrpSpPr>
        <p:grpSpPr>
          <a:xfrm rot="5171699">
            <a:off x="4030980" y="666750"/>
            <a:ext cx="2133600" cy="2895600"/>
            <a:chOff x="3657600" y="666750"/>
            <a:chExt cx="2583180" cy="3581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BCB27B-4A67-31E8-77D6-30D9B152BCEF}"/>
                </a:ext>
              </a:extLst>
            </p:cNvPr>
            <p:cNvSpPr/>
            <p:nvPr/>
          </p:nvSpPr>
          <p:spPr>
            <a:xfrm>
              <a:off x="3657600" y="666750"/>
              <a:ext cx="3048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AE60DAF1-EC24-95ED-C4B2-922224007C83}"/>
                </a:ext>
              </a:extLst>
            </p:cNvPr>
            <p:cNvSpPr/>
            <p:nvPr/>
          </p:nvSpPr>
          <p:spPr>
            <a:xfrm>
              <a:off x="3954780" y="2305050"/>
              <a:ext cx="22860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</p:grpSp>
      <p:sp>
        <p:nvSpPr>
          <p:cNvPr id="4" name="Arrow: Up 3">
            <a:extLst>
              <a:ext uri="{FF2B5EF4-FFF2-40B4-BE49-F238E27FC236}">
                <a16:creationId xmlns:a16="http://schemas.microsoft.com/office/drawing/2014/main" id="{4A2B1532-3929-6FD2-0373-2337B11C1BAA}"/>
              </a:ext>
            </a:extLst>
          </p:cNvPr>
          <p:cNvSpPr/>
          <p:nvPr/>
        </p:nvSpPr>
        <p:spPr>
          <a:xfrm>
            <a:off x="4526280" y="3028950"/>
            <a:ext cx="1143000" cy="1981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Eye</a:t>
            </a:r>
          </a:p>
        </p:txBody>
      </p:sp>
    </p:spTree>
    <p:extLst>
      <p:ext uri="{BB962C8B-B14F-4D97-AF65-F5344CB8AC3E}">
        <p14:creationId xmlns:p14="http://schemas.microsoft.com/office/powerpoint/2010/main" val="110293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38200" y="15049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5" name="Oval 4"/>
          <p:cNvSpPr/>
          <p:nvPr/>
        </p:nvSpPr>
        <p:spPr>
          <a:xfrm>
            <a:off x="2286000" y="1352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954162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2876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135255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noProof="0" dirty="0"/>
              <a:t>V4.X = (V1.X + V2.X + V3.X) / 3.0f</a:t>
            </a:r>
          </a:p>
          <a:p>
            <a:r>
              <a:rPr lang="en-CA" noProof="0" dirty="0"/>
              <a:t>V4.Y = (V1.Y + V2.Y + V3.Y) / 3.0f</a:t>
            </a:r>
          </a:p>
          <a:p>
            <a:r>
              <a:rPr lang="en-CA" noProof="0" dirty="0"/>
              <a:t>V4.Z = (V1.Z + V2.Z + V3.Z) / 3.0f</a:t>
            </a:r>
          </a:p>
          <a:p>
            <a:endParaRPr lang="en-CA" noProof="0" dirty="0"/>
          </a:p>
          <a:p>
            <a:r>
              <a:rPr lang="en-CA" noProof="0" dirty="0" err="1"/>
              <a:t>MakeTriangle</a:t>
            </a:r>
            <a:r>
              <a:rPr lang="en-CA" noProof="0" dirty="0"/>
              <a:t>( V0, V1, V4)</a:t>
            </a:r>
          </a:p>
          <a:p>
            <a:r>
              <a:rPr lang="en-CA" noProof="0" dirty="0" err="1"/>
              <a:t>MakeTriangle</a:t>
            </a:r>
            <a:r>
              <a:rPr lang="en-CA" noProof="0" dirty="0"/>
              <a:t>( V0, V4, V2)</a:t>
            </a:r>
          </a:p>
          <a:p>
            <a:r>
              <a:rPr lang="en-CA" noProof="0" dirty="0" err="1"/>
              <a:t>MakeTriangle</a:t>
            </a:r>
            <a:r>
              <a:rPr lang="en-CA" noProof="0" dirty="0"/>
              <a:t>(V1,V4,V2)</a:t>
            </a:r>
          </a:p>
          <a:p>
            <a:r>
              <a:rPr lang="en-CA" noProof="0" dirty="0" err="1"/>
              <a:t>AllDoneMan</a:t>
            </a:r>
            <a:r>
              <a:rPr lang="en-CA" noProof="0" dirty="0"/>
              <a:t>();</a:t>
            </a:r>
          </a:p>
          <a:p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86841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533400" y="1047750"/>
            <a:ext cx="1524000" cy="1219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5" name="Smiley Face 4"/>
          <p:cNvSpPr/>
          <p:nvPr/>
        </p:nvSpPr>
        <p:spPr>
          <a:xfrm>
            <a:off x="533400" y="1733550"/>
            <a:ext cx="1524000" cy="1219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6" name="Right Arrow 5"/>
          <p:cNvSpPr/>
          <p:nvPr/>
        </p:nvSpPr>
        <p:spPr>
          <a:xfrm>
            <a:off x="2133600" y="1623884"/>
            <a:ext cx="1905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Vertex Layout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97989" y="3422235"/>
            <a:ext cx="2286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Shader Program</a:t>
            </a:r>
          </a:p>
        </p:txBody>
      </p:sp>
      <p:sp>
        <p:nvSpPr>
          <p:cNvPr id="8" name="Smiley Face 7"/>
          <p:cNvSpPr/>
          <p:nvPr/>
        </p:nvSpPr>
        <p:spPr>
          <a:xfrm>
            <a:off x="533400" y="3028950"/>
            <a:ext cx="1524000" cy="1219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9" name="Smiley Face 8"/>
          <p:cNvSpPr/>
          <p:nvPr/>
        </p:nvSpPr>
        <p:spPr>
          <a:xfrm>
            <a:off x="533400" y="3714750"/>
            <a:ext cx="1524000" cy="1219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10" name="Right Arrow 9"/>
          <p:cNvSpPr/>
          <p:nvPr/>
        </p:nvSpPr>
        <p:spPr>
          <a:xfrm rot="19769766">
            <a:off x="2145864" y="3553670"/>
            <a:ext cx="223368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Vertex Layout</a:t>
            </a:r>
          </a:p>
        </p:txBody>
      </p:sp>
    </p:spTree>
    <p:extLst>
      <p:ext uri="{BB962C8B-B14F-4D97-AF65-F5344CB8AC3E}">
        <p14:creationId xmlns:p14="http://schemas.microsoft.com/office/powerpoint/2010/main" val="11464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The pipeline so far…</a:t>
            </a:r>
          </a:p>
        </p:txBody>
      </p:sp>
      <p:sp>
        <p:nvSpPr>
          <p:cNvPr id="4" name="Right Arrow Callout 3"/>
          <p:cNvSpPr/>
          <p:nvPr/>
        </p:nvSpPr>
        <p:spPr>
          <a:xfrm>
            <a:off x="838200" y="1476233"/>
            <a:ext cx="5410200" cy="3305317"/>
          </a:xfrm>
          <a:prstGeom prst="rightArrowCallout">
            <a:avLst>
              <a:gd name="adj1" fmla="val 12200"/>
              <a:gd name="adj2" fmla="val 13232"/>
              <a:gd name="adj3" fmla="val 15503"/>
              <a:gd name="adj4" fmla="val 13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</a:rPr>
              <a:t>Vertex</a:t>
            </a:r>
          </a:p>
        </p:txBody>
      </p:sp>
      <p:sp>
        <p:nvSpPr>
          <p:cNvPr id="6" name="Right Arrow Callout 5"/>
          <p:cNvSpPr/>
          <p:nvPr/>
        </p:nvSpPr>
        <p:spPr>
          <a:xfrm>
            <a:off x="6324600" y="1581150"/>
            <a:ext cx="1752600" cy="3200400"/>
          </a:xfrm>
          <a:prstGeom prst="rightArrowCallout">
            <a:avLst>
              <a:gd name="adj1" fmla="val 16045"/>
              <a:gd name="adj2" fmla="val 18186"/>
              <a:gd name="adj3" fmla="val 19549"/>
              <a:gd name="adj4" fmla="val 38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</a:rPr>
              <a:t>(Pixel) Fragment</a:t>
            </a:r>
          </a:p>
        </p:txBody>
      </p:sp>
    </p:spTree>
    <p:extLst>
      <p:ext uri="{BB962C8B-B14F-4D97-AF65-F5344CB8AC3E}">
        <p14:creationId xmlns:p14="http://schemas.microsoft.com/office/powerpoint/2010/main" val="2265526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38200" y="1504950"/>
            <a:ext cx="3352800" cy="2514600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5" name="Oval 4"/>
          <p:cNvSpPr/>
          <p:nvPr/>
        </p:nvSpPr>
        <p:spPr>
          <a:xfrm>
            <a:off x="685800" y="1428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954162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135255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noProof="0" dirty="0"/>
              <a:t>V4.X = (V1.X + V2.X + V3.X) / 3.0f</a:t>
            </a:r>
          </a:p>
          <a:p>
            <a:r>
              <a:rPr lang="en-CA" noProof="0" dirty="0"/>
              <a:t>V4.Y = (V1.Y + V2.Y + V3.Y) / 3.0f</a:t>
            </a:r>
          </a:p>
          <a:p>
            <a:r>
              <a:rPr lang="en-CA" noProof="0" dirty="0"/>
              <a:t>V4.Z = (V1.Z + V2.Z + V3.Z) / 3.0f</a:t>
            </a:r>
          </a:p>
          <a:p>
            <a:endParaRPr lang="en-CA" noProof="0" dirty="0"/>
          </a:p>
          <a:p>
            <a:r>
              <a:rPr lang="en-CA" noProof="0" dirty="0" err="1"/>
              <a:t>MakeTriangle</a:t>
            </a:r>
            <a:r>
              <a:rPr lang="en-CA" noProof="0" dirty="0"/>
              <a:t>( V0, V1, V4)</a:t>
            </a:r>
          </a:p>
          <a:p>
            <a:r>
              <a:rPr lang="en-CA" noProof="0" dirty="0" err="1"/>
              <a:t>MakeTriangle</a:t>
            </a:r>
            <a:r>
              <a:rPr lang="en-CA" noProof="0" dirty="0"/>
              <a:t>( V0, V4, V2)</a:t>
            </a:r>
          </a:p>
          <a:p>
            <a:r>
              <a:rPr lang="en-CA" noProof="0" dirty="0" err="1"/>
              <a:t>MakeTriangle</a:t>
            </a:r>
            <a:r>
              <a:rPr lang="en-CA" noProof="0" dirty="0"/>
              <a:t>(V1,V4,V2)</a:t>
            </a:r>
          </a:p>
          <a:p>
            <a:r>
              <a:rPr lang="en-CA" noProof="0" dirty="0" err="1"/>
              <a:t>AllDoneMan</a:t>
            </a:r>
            <a:r>
              <a:rPr lang="en-CA" noProof="0" dirty="0"/>
              <a:t>();</a:t>
            </a:r>
          </a:p>
          <a:p>
            <a:endParaRPr lang="en-CA" noProof="0" dirty="0"/>
          </a:p>
        </p:txBody>
      </p:sp>
      <p:sp>
        <p:nvSpPr>
          <p:cNvPr id="10" name="Oval 9"/>
          <p:cNvSpPr/>
          <p:nvPr/>
        </p:nvSpPr>
        <p:spPr>
          <a:xfrm>
            <a:off x="4114800" y="1428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2</a:t>
            </a: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990600" y="1562100"/>
            <a:ext cx="3126260" cy="2375773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8" name="Oval 7"/>
          <p:cNvSpPr/>
          <p:nvPr/>
        </p:nvSpPr>
        <p:spPr>
          <a:xfrm>
            <a:off x="2209800" y="2571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6793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38200" y="15049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5" name="Oval 4"/>
          <p:cNvSpPr/>
          <p:nvPr/>
        </p:nvSpPr>
        <p:spPr>
          <a:xfrm>
            <a:off x="2286000" y="1352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954162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1409700" y="2571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2895600" y="2266950"/>
            <a:ext cx="381000" cy="35834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2263346" y="3825446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3429000" y="3028950"/>
            <a:ext cx="381000" cy="27030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1322173" y="3847585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C</a:t>
            </a:r>
          </a:p>
        </p:txBody>
      </p:sp>
      <p:sp>
        <p:nvSpPr>
          <p:cNvPr id="14" name="Oval 13"/>
          <p:cNvSpPr/>
          <p:nvPr/>
        </p:nvSpPr>
        <p:spPr>
          <a:xfrm>
            <a:off x="2998573" y="385788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C</a:t>
            </a:r>
          </a:p>
        </p:txBody>
      </p:sp>
      <p:sp>
        <p:nvSpPr>
          <p:cNvPr id="15" name="Oval 14"/>
          <p:cNvSpPr/>
          <p:nvPr/>
        </p:nvSpPr>
        <p:spPr>
          <a:xfrm>
            <a:off x="2286000" y="29736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C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5029200" y="14287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17" name="Oval 16"/>
          <p:cNvSpPr/>
          <p:nvPr/>
        </p:nvSpPr>
        <p:spPr>
          <a:xfrm>
            <a:off x="6477000" y="12763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0</a:t>
            </a:r>
          </a:p>
        </p:txBody>
      </p:sp>
      <p:sp>
        <p:nvSpPr>
          <p:cNvPr id="18" name="Oval 17"/>
          <p:cNvSpPr/>
          <p:nvPr/>
        </p:nvSpPr>
        <p:spPr>
          <a:xfrm>
            <a:off x="4800600" y="37528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8145162" y="37528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6477000" y="28974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23387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/>
          <p:cNvSpPr/>
          <p:nvPr/>
        </p:nvSpPr>
        <p:spPr>
          <a:xfrm>
            <a:off x="762000" y="14287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17" name="Oval 16"/>
          <p:cNvSpPr/>
          <p:nvPr/>
        </p:nvSpPr>
        <p:spPr>
          <a:xfrm>
            <a:off x="2209800" y="12763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0</a:t>
            </a:r>
          </a:p>
        </p:txBody>
      </p:sp>
      <p:sp>
        <p:nvSpPr>
          <p:cNvPr id="18" name="Oval 17"/>
          <p:cNvSpPr/>
          <p:nvPr/>
        </p:nvSpPr>
        <p:spPr>
          <a:xfrm>
            <a:off x="533400" y="37528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3877962" y="37528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2209800" y="28974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C</a:t>
            </a:r>
          </a:p>
        </p:txBody>
      </p:sp>
      <p:sp>
        <p:nvSpPr>
          <p:cNvPr id="20" name="Isosceles Triangle 19"/>
          <p:cNvSpPr/>
          <p:nvPr/>
        </p:nvSpPr>
        <p:spPr>
          <a:xfrm>
            <a:off x="4800600" y="15049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21" name="Oval 20"/>
          <p:cNvSpPr/>
          <p:nvPr/>
        </p:nvSpPr>
        <p:spPr>
          <a:xfrm>
            <a:off x="6248400" y="1352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0</a:t>
            </a:r>
          </a:p>
        </p:txBody>
      </p:sp>
      <p:sp>
        <p:nvSpPr>
          <p:cNvPr id="22" name="Oval 21"/>
          <p:cNvSpPr/>
          <p:nvPr/>
        </p:nvSpPr>
        <p:spPr>
          <a:xfrm>
            <a:off x="4572000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7916562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6172200" y="2495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5715000" y="32784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C</a:t>
            </a:r>
          </a:p>
        </p:txBody>
      </p:sp>
      <p:sp>
        <p:nvSpPr>
          <p:cNvPr id="27" name="Oval 26"/>
          <p:cNvSpPr/>
          <p:nvPr/>
        </p:nvSpPr>
        <p:spPr>
          <a:xfrm>
            <a:off x="6728254" y="3254203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35669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990600" y="15811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21" name="Oval 20"/>
          <p:cNvSpPr/>
          <p:nvPr/>
        </p:nvSpPr>
        <p:spPr>
          <a:xfrm>
            <a:off x="2438400" y="1428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0</a:t>
            </a:r>
          </a:p>
        </p:txBody>
      </p:sp>
      <p:sp>
        <p:nvSpPr>
          <p:cNvPr id="22" name="Oval 21"/>
          <p:cNvSpPr/>
          <p:nvPr/>
        </p:nvSpPr>
        <p:spPr>
          <a:xfrm>
            <a:off x="762000" y="39052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4106562" y="39052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2362200" y="2571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905000" y="33546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C</a:t>
            </a:r>
          </a:p>
        </p:txBody>
      </p:sp>
      <p:sp>
        <p:nvSpPr>
          <p:cNvPr id="27" name="Oval 26"/>
          <p:cNvSpPr/>
          <p:nvPr/>
        </p:nvSpPr>
        <p:spPr>
          <a:xfrm>
            <a:off x="2918254" y="3330403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C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5204254" y="15049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15" name="Oval 14"/>
          <p:cNvSpPr/>
          <p:nvPr/>
        </p:nvSpPr>
        <p:spPr>
          <a:xfrm>
            <a:off x="6629400" y="1352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0</a:t>
            </a:r>
          </a:p>
        </p:txBody>
      </p:sp>
      <p:sp>
        <p:nvSpPr>
          <p:cNvPr id="28" name="Oval 27"/>
          <p:cNvSpPr/>
          <p:nvPr/>
        </p:nvSpPr>
        <p:spPr>
          <a:xfrm>
            <a:off x="4953000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8297562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6553200" y="2305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5832389" y="3330403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C</a:t>
            </a:r>
          </a:p>
        </p:txBody>
      </p:sp>
      <p:sp>
        <p:nvSpPr>
          <p:cNvPr id="32" name="Oval 31"/>
          <p:cNvSpPr/>
          <p:nvPr/>
        </p:nvSpPr>
        <p:spPr>
          <a:xfrm>
            <a:off x="7315200" y="336155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C</a:t>
            </a:r>
          </a:p>
        </p:txBody>
      </p:sp>
      <p:sp>
        <p:nvSpPr>
          <p:cNvPr id="33" name="Oval 32"/>
          <p:cNvSpPr/>
          <p:nvPr/>
        </p:nvSpPr>
        <p:spPr>
          <a:xfrm>
            <a:off x="6728254" y="29736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256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The pipeline so far…</a:t>
            </a:r>
          </a:p>
        </p:txBody>
      </p:sp>
      <p:sp>
        <p:nvSpPr>
          <p:cNvPr id="6" name="Right Arrow Callout 5"/>
          <p:cNvSpPr/>
          <p:nvPr/>
        </p:nvSpPr>
        <p:spPr>
          <a:xfrm>
            <a:off x="838200" y="1504950"/>
            <a:ext cx="1752600" cy="3200400"/>
          </a:xfrm>
          <a:prstGeom prst="rightArrowCallout">
            <a:avLst>
              <a:gd name="adj1" fmla="val 16045"/>
              <a:gd name="adj2" fmla="val 18186"/>
              <a:gd name="adj3" fmla="val 19549"/>
              <a:gd name="adj4" fmla="val 38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</a:rPr>
              <a:t>Vertex</a:t>
            </a:r>
          </a:p>
        </p:txBody>
      </p:sp>
      <p:sp>
        <p:nvSpPr>
          <p:cNvPr id="11" name="Right Arrow Callout 10"/>
          <p:cNvSpPr/>
          <p:nvPr/>
        </p:nvSpPr>
        <p:spPr>
          <a:xfrm>
            <a:off x="2667000" y="1504950"/>
            <a:ext cx="1752600" cy="3200400"/>
          </a:xfrm>
          <a:prstGeom prst="rightArrowCallout">
            <a:avLst>
              <a:gd name="adj1" fmla="val 16045"/>
              <a:gd name="adj2" fmla="val 18186"/>
              <a:gd name="adj3" fmla="val 19549"/>
              <a:gd name="adj4" fmla="val 3869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</a:rPr>
              <a:t>Tessellation</a:t>
            </a:r>
          </a:p>
        </p:txBody>
      </p:sp>
      <p:sp>
        <p:nvSpPr>
          <p:cNvPr id="12" name="Right Arrow Callout 11"/>
          <p:cNvSpPr/>
          <p:nvPr/>
        </p:nvSpPr>
        <p:spPr>
          <a:xfrm>
            <a:off x="4495800" y="1488175"/>
            <a:ext cx="1752600" cy="3200400"/>
          </a:xfrm>
          <a:prstGeom prst="rightArrowCallout">
            <a:avLst>
              <a:gd name="adj1" fmla="val 16045"/>
              <a:gd name="adj2" fmla="val 18186"/>
              <a:gd name="adj3" fmla="val 19549"/>
              <a:gd name="adj4" fmla="val 3869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</a:rPr>
              <a:t>Geometry</a:t>
            </a:r>
          </a:p>
        </p:txBody>
      </p:sp>
      <p:sp>
        <p:nvSpPr>
          <p:cNvPr id="13" name="Right Arrow Callout 12"/>
          <p:cNvSpPr/>
          <p:nvPr/>
        </p:nvSpPr>
        <p:spPr>
          <a:xfrm>
            <a:off x="6324600" y="1512058"/>
            <a:ext cx="1752600" cy="3200400"/>
          </a:xfrm>
          <a:prstGeom prst="rightArrowCallout">
            <a:avLst>
              <a:gd name="adj1" fmla="val 16045"/>
              <a:gd name="adj2" fmla="val 18186"/>
              <a:gd name="adj3" fmla="val 19549"/>
              <a:gd name="adj4" fmla="val 38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</a:rPr>
              <a:t>(Pixel) Fragment</a:t>
            </a:r>
          </a:p>
        </p:txBody>
      </p:sp>
    </p:spTree>
    <p:extLst>
      <p:ext uri="{BB962C8B-B14F-4D97-AF65-F5344CB8AC3E}">
        <p14:creationId xmlns:p14="http://schemas.microsoft.com/office/powerpoint/2010/main" val="100341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Geometry shader: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noProof="0" dirty="0"/>
              <a:t>Takes one type of geometry and generates another type.</a:t>
            </a:r>
          </a:p>
          <a:p>
            <a:r>
              <a:rPr lang="en-CA" noProof="0" dirty="0"/>
              <a:t>Can be the same type</a:t>
            </a:r>
          </a:p>
          <a:p>
            <a:r>
              <a:rPr lang="en-CA" noProof="0" dirty="0"/>
              <a:t>Because it “knows” about entire triangle (unlike the vertex shader), it can do other useful things, too, like: Calculate </a:t>
            </a:r>
            <a:r>
              <a:rPr lang="en-CA" noProof="0" dirty="0" err="1"/>
              <a:t>normals</a:t>
            </a:r>
            <a:endParaRPr lang="en-CA" noProof="0" dirty="0"/>
          </a:p>
          <a:p>
            <a:pPr lvl="1"/>
            <a:r>
              <a:rPr lang="en-CA" noProof="0" dirty="0"/>
              <a:t>Why is this? Why can’t the vertex shader?</a:t>
            </a:r>
          </a:p>
        </p:txBody>
      </p:sp>
    </p:spTree>
    <p:extLst>
      <p:ext uri="{BB962C8B-B14F-4D97-AF65-F5344CB8AC3E}">
        <p14:creationId xmlns:p14="http://schemas.microsoft.com/office/powerpoint/2010/main" val="199810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Geometry shader: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1394"/>
            <a:ext cx="6858000" cy="3469207"/>
          </a:xfrm>
        </p:spPr>
        <p:txBody>
          <a:bodyPr>
            <a:normAutofit fontScale="85000" lnSpcReduction="20000"/>
          </a:bodyPr>
          <a:lstStyle/>
          <a:p>
            <a:r>
              <a:rPr lang="en-CA" noProof="0" dirty="0"/>
              <a:t>Takes a single primitive in: point, line, triangle, but can also take other ones we’ve not used:</a:t>
            </a:r>
          </a:p>
          <a:p>
            <a:pPr lvl="1"/>
            <a:r>
              <a:rPr lang="en-CA" noProof="0" dirty="0"/>
              <a:t>Line and line strip “adjacency”</a:t>
            </a:r>
          </a:p>
          <a:p>
            <a:pPr lvl="1"/>
            <a:r>
              <a:rPr lang="en-CA" noProof="0" dirty="0"/>
              <a:t>Triangle and triangle strip “adjacency”</a:t>
            </a:r>
          </a:p>
          <a:p>
            <a:pPr lvl="1"/>
            <a:r>
              <a:rPr lang="en-CA" noProof="0" dirty="0"/>
              <a:t>These are used so that the geometry shader has access to “adjacent” structures</a:t>
            </a:r>
          </a:p>
          <a:p>
            <a:r>
              <a:rPr lang="en-CA" noProof="0" dirty="0"/>
              <a:t>Note: these “adjacency” primitives </a:t>
            </a:r>
            <a:r>
              <a:rPr lang="en-CA" i="1" noProof="0" dirty="0"/>
              <a:t>can’t </a:t>
            </a:r>
            <a:r>
              <a:rPr lang="en-CA" noProof="0" dirty="0"/>
              <a:t>be produced from the tessellation shader</a:t>
            </a:r>
          </a:p>
          <a:p>
            <a:pPr lvl="1"/>
            <a:endParaRPr lang="en-CA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266950"/>
            <a:ext cx="1905000" cy="18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8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Geometry shader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19350"/>
            <a:ext cx="8305800" cy="2381251"/>
          </a:xfrm>
        </p:spPr>
        <p:txBody>
          <a:bodyPr>
            <a:normAutofit/>
          </a:bodyPr>
          <a:lstStyle/>
          <a:p>
            <a:r>
              <a:rPr lang="en-CA" noProof="0" dirty="0"/>
              <a:t>Let’s look at the “good enough for rock-n-roll” debug shader as an example…</a:t>
            </a:r>
          </a:p>
          <a:p>
            <a:pPr lvl="1"/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166286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4FCB-9E14-CDF7-ACEF-B6ABC9EA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Split a triangle: Geometry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D7C0FEC-4931-9C65-CB72-6F7DAD285DD2}"/>
              </a:ext>
            </a:extLst>
          </p:cNvPr>
          <p:cNvSpPr/>
          <p:nvPr/>
        </p:nvSpPr>
        <p:spPr>
          <a:xfrm rot="1223561">
            <a:off x="685800" y="2038350"/>
            <a:ext cx="2209800" cy="1752600"/>
          </a:xfrm>
          <a:prstGeom prst="triangle">
            <a:avLst/>
          </a:pr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FB76EB-4A2B-AA9E-4EA3-ECC49BB3B0B2}"/>
              </a:ext>
            </a:extLst>
          </p:cNvPr>
          <p:cNvSpPr/>
          <p:nvPr/>
        </p:nvSpPr>
        <p:spPr>
          <a:xfrm>
            <a:off x="1981200" y="1708265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CD0826-0DB6-211E-052B-CEF4406FE860}"/>
              </a:ext>
            </a:extLst>
          </p:cNvPr>
          <p:cNvSpPr/>
          <p:nvPr/>
        </p:nvSpPr>
        <p:spPr>
          <a:xfrm>
            <a:off x="127115" y="3257550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B6C420-AEDF-F5A0-90AD-059B74CE0EBE}"/>
              </a:ext>
            </a:extLst>
          </p:cNvPr>
          <p:cNvSpPr/>
          <p:nvPr/>
        </p:nvSpPr>
        <p:spPr>
          <a:xfrm>
            <a:off x="2438400" y="4019550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2EA50BA-ABBD-BD4E-0F5D-24DA85029F67}"/>
              </a:ext>
            </a:extLst>
          </p:cNvPr>
          <p:cNvSpPr/>
          <p:nvPr/>
        </p:nvSpPr>
        <p:spPr>
          <a:xfrm rot="1223561">
            <a:off x="4666942" y="1911444"/>
            <a:ext cx="2332030" cy="1927241"/>
          </a:xfrm>
          <a:prstGeom prst="triangle">
            <a:avLst/>
          </a:pr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76EAC-D422-765C-20A3-5E7790929AB1}"/>
              </a:ext>
            </a:extLst>
          </p:cNvPr>
          <p:cNvSpPr/>
          <p:nvPr/>
        </p:nvSpPr>
        <p:spPr>
          <a:xfrm>
            <a:off x="6014457" y="1752913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72A32C-6A38-7555-6F0C-AD6D4A28764B}"/>
              </a:ext>
            </a:extLst>
          </p:cNvPr>
          <p:cNvSpPr/>
          <p:nvPr/>
        </p:nvSpPr>
        <p:spPr>
          <a:xfrm>
            <a:off x="4145351" y="3235232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9F6896-6C5E-C96A-9CFA-AA955C6E5F13}"/>
              </a:ext>
            </a:extLst>
          </p:cNvPr>
          <p:cNvSpPr/>
          <p:nvPr/>
        </p:nvSpPr>
        <p:spPr>
          <a:xfrm>
            <a:off x="6544460" y="4121035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CFAD6E-DDE9-8620-8FBC-66A9C1A94B4B}"/>
              </a:ext>
            </a:extLst>
          </p:cNvPr>
          <p:cNvSpPr/>
          <p:nvPr/>
        </p:nvSpPr>
        <p:spPr>
          <a:xfrm>
            <a:off x="5638800" y="3105150"/>
            <a:ext cx="152400" cy="152400"/>
          </a:xfrm>
          <a:prstGeom prst="ellipse">
            <a:avLst/>
          </a:pr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515D3B-C124-B35B-A116-D94C7FDBF700}"/>
              </a:ext>
            </a:extLst>
          </p:cNvPr>
          <p:cNvCxnSpPr>
            <a:cxnSpLocks/>
            <a:stCxn id="8" idx="2"/>
            <a:endCxn id="13" idx="2"/>
          </p:cNvCxnSpPr>
          <p:nvPr/>
        </p:nvCxnSpPr>
        <p:spPr>
          <a:xfrm flipV="1">
            <a:off x="4404244" y="3181350"/>
            <a:ext cx="1234556" cy="190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24E146-DCB6-6C75-BA85-3D65943520F3}"/>
              </a:ext>
            </a:extLst>
          </p:cNvPr>
          <p:cNvCxnSpPr>
            <a:cxnSpLocks/>
            <a:stCxn id="8" idx="0"/>
            <a:endCxn id="13" idx="7"/>
          </p:cNvCxnSpPr>
          <p:nvPr/>
        </p:nvCxnSpPr>
        <p:spPr>
          <a:xfrm flipH="1">
            <a:off x="5768882" y="1971837"/>
            <a:ext cx="399851" cy="1155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4DE8E3-ADAA-C921-441E-517C35F39B85}"/>
              </a:ext>
            </a:extLst>
          </p:cNvPr>
          <p:cNvCxnSpPr>
            <a:cxnSpLocks/>
            <a:stCxn id="13" idx="5"/>
            <a:endCxn id="8" idx="4"/>
          </p:cNvCxnSpPr>
          <p:nvPr/>
        </p:nvCxnSpPr>
        <p:spPr>
          <a:xfrm>
            <a:off x="5768882" y="3235232"/>
            <a:ext cx="821236" cy="949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llout: Left Arrow 23">
            <a:extLst>
              <a:ext uri="{FF2B5EF4-FFF2-40B4-BE49-F238E27FC236}">
                <a16:creationId xmlns:a16="http://schemas.microsoft.com/office/drawing/2014/main" id="{F70A8ECF-5A8D-B656-5F46-CD5F13606477}"/>
              </a:ext>
            </a:extLst>
          </p:cNvPr>
          <p:cNvSpPr/>
          <p:nvPr/>
        </p:nvSpPr>
        <p:spPr>
          <a:xfrm>
            <a:off x="5968807" y="2782962"/>
            <a:ext cx="2438213" cy="809619"/>
          </a:xfrm>
          <a:prstGeom prst="leftArrowCallout">
            <a:avLst/>
          </a:pr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</a:rPr>
              <a:t>Average of the 3 vertices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754C89-4B72-44E0-BC6F-532454310D1C}"/>
              </a:ext>
            </a:extLst>
          </p:cNvPr>
          <p:cNvSpPr/>
          <p:nvPr/>
        </p:nvSpPr>
        <p:spPr>
          <a:xfrm>
            <a:off x="5533604" y="2790706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811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L_TRIANGLE_STRIP in Metal for iOS ...">
            <a:extLst>
              <a:ext uri="{FF2B5EF4-FFF2-40B4-BE49-F238E27FC236}">
                <a16:creationId xmlns:a16="http://schemas.microsoft.com/office/drawing/2014/main" id="{EB796369-5228-7966-1A87-399BE8D81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03" y="2366845"/>
            <a:ext cx="4164006" cy="261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B44FCB-9E14-CDF7-ACEF-B6ABC9EA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Split a triangle: Geometry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2EA50BA-ABBD-BD4E-0F5D-24DA85029F67}"/>
              </a:ext>
            </a:extLst>
          </p:cNvPr>
          <p:cNvSpPr/>
          <p:nvPr/>
        </p:nvSpPr>
        <p:spPr>
          <a:xfrm rot="1223561">
            <a:off x="510100" y="2153761"/>
            <a:ext cx="2332030" cy="1927241"/>
          </a:xfrm>
          <a:prstGeom prst="triangle">
            <a:avLst/>
          </a:pr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76EAC-D422-765C-20A3-5E7790929AB1}"/>
              </a:ext>
            </a:extLst>
          </p:cNvPr>
          <p:cNvSpPr/>
          <p:nvPr/>
        </p:nvSpPr>
        <p:spPr>
          <a:xfrm>
            <a:off x="1857615" y="1995230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72A32C-6A38-7555-6F0C-AD6D4A28764B}"/>
              </a:ext>
            </a:extLst>
          </p:cNvPr>
          <p:cNvSpPr/>
          <p:nvPr/>
        </p:nvSpPr>
        <p:spPr>
          <a:xfrm>
            <a:off x="-11491" y="3477549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9F6896-6C5E-C96A-9CFA-AA955C6E5F13}"/>
              </a:ext>
            </a:extLst>
          </p:cNvPr>
          <p:cNvSpPr/>
          <p:nvPr/>
        </p:nvSpPr>
        <p:spPr>
          <a:xfrm>
            <a:off x="2387618" y="4363352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CFAD6E-DDE9-8620-8FBC-66A9C1A94B4B}"/>
              </a:ext>
            </a:extLst>
          </p:cNvPr>
          <p:cNvSpPr/>
          <p:nvPr/>
        </p:nvSpPr>
        <p:spPr>
          <a:xfrm>
            <a:off x="1481958" y="3347467"/>
            <a:ext cx="152400" cy="152400"/>
          </a:xfrm>
          <a:prstGeom prst="ellipse">
            <a:avLst/>
          </a:pr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515D3B-C124-B35B-A116-D94C7FDBF700}"/>
              </a:ext>
            </a:extLst>
          </p:cNvPr>
          <p:cNvCxnSpPr>
            <a:cxnSpLocks/>
            <a:stCxn id="8" idx="2"/>
            <a:endCxn id="13" idx="2"/>
          </p:cNvCxnSpPr>
          <p:nvPr/>
        </p:nvCxnSpPr>
        <p:spPr>
          <a:xfrm flipV="1">
            <a:off x="247402" y="3423667"/>
            <a:ext cx="1234556" cy="190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24E146-DCB6-6C75-BA85-3D65943520F3}"/>
              </a:ext>
            </a:extLst>
          </p:cNvPr>
          <p:cNvCxnSpPr>
            <a:cxnSpLocks/>
            <a:stCxn id="8" idx="0"/>
            <a:endCxn id="13" idx="7"/>
          </p:cNvCxnSpPr>
          <p:nvPr/>
        </p:nvCxnSpPr>
        <p:spPr>
          <a:xfrm flipH="1">
            <a:off x="1612040" y="2214154"/>
            <a:ext cx="399851" cy="1155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4DE8E3-ADAA-C921-441E-517C35F39B85}"/>
              </a:ext>
            </a:extLst>
          </p:cNvPr>
          <p:cNvCxnSpPr>
            <a:cxnSpLocks/>
            <a:stCxn id="13" idx="5"/>
            <a:endCxn id="8" idx="4"/>
          </p:cNvCxnSpPr>
          <p:nvPr/>
        </p:nvCxnSpPr>
        <p:spPr>
          <a:xfrm>
            <a:off x="1612040" y="3477549"/>
            <a:ext cx="821236" cy="949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7754C89-4B72-44E0-BC6F-532454310D1C}"/>
              </a:ext>
            </a:extLst>
          </p:cNvPr>
          <p:cNvSpPr/>
          <p:nvPr/>
        </p:nvSpPr>
        <p:spPr>
          <a:xfrm>
            <a:off x="1376762" y="3033023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EB1A29-81E7-7A35-A1BC-42A635A42C03}"/>
              </a:ext>
            </a:extLst>
          </p:cNvPr>
          <p:cNvGrpSpPr/>
          <p:nvPr/>
        </p:nvGrpSpPr>
        <p:grpSpPr>
          <a:xfrm>
            <a:off x="2678711" y="1106229"/>
            <a:ext cx="1804876" cy="2090813"/>
            <a:chOff x="2678711" y="1106229"/>
            <a:chExt cx="1804876" cy="2090813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14E4420F-56F6-94A1-026C-2D0534A02B88}"/>
                </a:ext>
              </a:extLst>
            </p:cNvPr>
            <p:cNvSpPr/>
            <p:nvPr/>
          </p:nvSpPr>
          <p:spPr>
            <a:xfrm rot="8071894">
              <a:off x="2918090" y="1813546"/>
              <a:ext cx="1998309" cy="768683"/>
            </a:xfrm>
            <a:prstGeom prst="triangle">
              <a:avLst/>
            </a:prstGeom>
            <a:ln w="38100" cmpd="sng"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B19F19-13D0-DFA3-ACAD-6E97D5BD5148}"/>
                </a:ext>
              </a:extLst>
            </p:cNvPr>
            <p:cNvSpPr/>
            <p:nvPr/>
          </p:nvSpPr>
          <p:spPr>
            <a:xfrm>
              <a:off x="4153502" y="1106229"/>
              <a:ext cx="330085" cy="330085"/>
            </a:xfrm>
            <a:prstGeom prst="ellipse">
              <a:avLst/>
            </a:prstGeom>
            <a:ln w="3175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F119F1-AF13-073C-87EA-5B253FB33D69}"/>
                </a:ext>
              </a:extLst>
            </p:cNvPr>
            <p:cNvSpPr/>
            <p:nvPr/>
          </p:nvSpPr>
          <p:spPr>
            <a:xfrm>
              <a:off x="2678711" y="2451889"/>
              <a:ext cx="330085" cy="330085"/>
            </a:xfrm>
            <a:prstGeom prst="ellipse">
              <a:avLst/>
            </a:prstGeom>
            <a:ln w="3175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DDE9B4F-0C71-E27B-0E11-AB1BEC31BD30}"/>
                </a:ext>
              </a:extLst>
            </p:cNvPr>
            <p:cNvSpPr/>
            <p:nvPr/>
          </p:nvSpPr>
          <p:spPr>
            <a:xfrm>
              <a:off x="3988459" y="2306425"/>
              <a:ext cx="330085" cy="330085"/>
            </a:xfrm>
            <a:prstGeom prst="ellipse">
              <a:avLst/>
            </a:prstGeom>
            <a:ln w="3175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25122EA-4094-5776-59F6-2D4C08103C18}"/>
              </a:ext>
            </a:extLst>
          </p:cNvPr>
          <p:cNvSpPr/>
          <p:nvPr/>
        </p:nvSpPr>
        <p:spPr>
          <a:xfrm rot="1868826">
            <a:off x="2945516" y="2541003"/>
            <a:ext cx="1998309" cy="768683"/>
          </a:xfrm>
          <a:prstGeom prst="triangle">
            <a:avLst/>
          </a:pr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FA858-ADEB-13DB-6D36-0ED786BA8F58}"/>
              </a:ext>
            </a:extLst>
          </p:cNvPr>
          <p:cNvSpPr/>
          <p:nvPr/>
        </p:nvSpPr>
        <p:spPr>
          <a:xfrm>
            <a:off x="4406957" y="3606037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7547A2-A5D2-F7D9-9622-353E66D7B3E8}"/>
              </a:ext>
            </a:extLst>
          </p:cNvPr>
          <p:cNvGrpSpPr/>
          <p:nvPr/>
        </p:nvGrpSpPr>
        <p:grpSpPr>
          <a:xfrm rot="1280593">
            <a:off x="4393658" y="1571166"/>
            <a:ext cx="933716" cy="2213926"/>
            <a:chOff x="4162395" y="1321846"/>
            <a:chExt cx="933716" cy="221392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F65AD12-02F0-9917-27B1-AD86D0DFD806}"/>
                </a:ext>
              </a:extLst>
            </p:cNvPr>
            <p:cNvSpPr/>
            <p:nvPr/>
          </p:nvSpPr>
          <p:spPr>
            <a:xfrm rot="16200000">
              <a:off x="3547582" y="2152276"/>
              <a:ext cx="1998309" cy="768683"/>
            </a:xfrm>
            <a:prstGeom prst="triangle">
              <a:avLst/>
            </a:prstGeom>
            <a:ln w="38100" cmpd="sng"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48CA81B-F931-0780-A248-4AAFE9A4B418}"/>
                </a:ext>
              </a:extLst>
            </p:cNvPr>
            <p:cNvSpPr/>
            <p:nvPr/>
          </p:nvSpPr>
          <p:spPr>
            <a:xfrm>
              <a:off x="4766026" y="1321846"/>
              <a:ext cx="330085" cy="330085"/>
            </a:xfrm>
            <a:prstGeom prst="ellipse">
              <a:avLst/>
            </a:prstGeom>
            <a:ln w="3175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0C7A39F5-FA11-F04C-0E50-D3D17F738431}"/>
              </a:ext>
            </a:extLst>
          </p:cNvPr>
          <p:cNvSpPr/>
          <p:nvPr/>
        </p:nvSpPr>
        <p:spPr>
          <a:xfrm>
            <a:off x="3379228" y="1648708"/>
            <a:ext cx="499382" cy="703923"/>
          </a:xfrm>
          <a:prstGeom prst="curvedRightArrow">
            <a:avLst/>
          </a:prstGeom>
          <a:solidFill>
            <a:srgbClr val="00B0F0"/>
          </a:solidFill>
          <a:ln w="38100" cmpd="sng">
            <a:solidFill>
              <a:srgbClr val="00B0F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>
              <a:solidFill>
                <a:schemeClr val="tx1"/>
              </a:solidFill>
            </a:endParaRPr>
          </a:p>
        </p:txBody>
      </p:sp>
      <p:sp>
        <p:nvSpPr>
          <p:cNvPr id="31" name="Arrow: Curved Left 30">
            <a:extLst>
              <a:ext uri="{FF2B5EF4-FFF2-40B4-BE49-F238E27FC236}">
                <a16:creationId xmlns:a16="http://schemas.microsoft.com/office/drawing/2014/main" id="{0987ED90-9BDF-0D13-5E22-47A7578FD801}"/>
              </a:ext>
            </a:extLst>
          </p:cNvPr>
          <p:cNvSpPr/>
          <p:nvPr/>
        </p:nvSpPr>
        <p:spPr>
          <a:xfrm>
            <a:off x="3741273" y="2766545"/>
            <a:ext cx="457200" cy="769228"/>
          </a:xfrm>
          <a:prstGeom prst="curvedLeftArrow">
            <a:avLst/>
          </a:prstGeom>
          <a:solidFill>
            <a:srgbClr val="00B0F0"/>
          </a:solidFill>
          <a:ln w="38100" cmpd="sng">
            <a:solidFill>
              <a:srgbClr val="00B0F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>
              <a:solidFill>
                <a:schemeClr val="tx1"/>
              </a:solidFill>
            </a:endParaRPr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8000C11B-65B1-EBC1-BBDE-E843126E8198}"/>
              </a:ext>
            </a:extLst>
          </p:cNvPr>
          <p:cNvSpPr/>
          <p:nvPr/>
        </p:nvSpPr>
        <p:spPr>
          <a:xfrm>
            <a:off x="4552527" y="2418615"/>
            <a:ext cx="499382" cy="703923"/>
          </a:xfrm>
          <a:prstGeom prst="curvedRightArrow">
            <a:avLst/>
          </a:prstGeom>
          <a:solidFill>
            <a:srgbClr val="00B0F0"/>
          </a:solidFill>
          <a:ln w="38100" cmpd="sng">
            <a:solidFill>
              <a:srgbClr val="00B0F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>
              <a:solidFill>
                <a:schemeClr val="tx1"/>
              </a:solidFill>
            </a:endParaRPr>
          </a:p>
        </p:txBody>
      </p:sp>
      <p:sp>
        <p:nvSpPr>
          <p:cNvPr id="34" name="Arrow: Curved Right 33">
            <a:extLst>
              <a:ext uri="{FF2B5EF4-FFF2-40B4-BE49-F238E27FC236}">
                <a16:creationId xmlns:a16="http://schemas.microsoft.com/office/drawing/2014/main" id="{872D437F-D226-A938-5E2C-1850675650E0}"/>
              </a:ext>
            </a:extLst>
          </p:cNvPr>
          <p:cNvSpPr/>
          <p:nvPr/>
        </p:nvSpPr>
        <p:spPr>
          <a:xfrm>
            <a:off x="5721302" y="3032757"/>
            <a:ext cx="271362" cy="382509"/>
          </a:xfrm>
          <a:prstGeom prst="curvedRightArrow">
            <a:avLst/>
          </a:prstGeom>
          <a:solidFill>
            <a:srgbClr val="00B0F0"/>
          </a:solidFill>
          <a:ln w="38100" cmpd="sng">
            <a:solidFill>
              <a:srgbClr val="00B0F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>
              <a:solidFill>
                <a:schemeClr val="tx1"/>
              </a:solidFill>
            </a:endParaRPr>
          </a:p>
        </p:txBody>
      </p:sp>
      <p:sp>
        <p:nvSpPr>
          <p:cNvPr id="35" name="Arrow: Curved Left 34">
            <a:extLst>
              <a:ext uri="{FF2B5EF4-FFF2-40B4-BE49-F238E27FC236}">
                <a16:creationId xmlns:a16="http://schemas.microsoft.com/office/drawing/2014/main" id="{32A3EB8E-DA02-9C23-30B3-3081E6202FE5}"/>
              </a:ext>
            </a:extLst>
          </p:cNvPr>
          <p:cNvSpPr/>
          <p:nvPr/>
        </p:nvSpPr>
        <p:spPr>
          <a:xfrm>
            <a:off x="6321200" y="3415266"/>
            <a:ext cx="271362" cy="456560"/>
          </a:xfrm>
          <a:prstGeom prst="curvedLeftArrow">
            <a:avLst/>
          </a:prstGeom>
          <a:solidFill>
            <a:srgbClr val="00B0F0"/>
          </a:solidFill>
          <a:ln w="38100" cmpd="sng">
            <a:solidFill>
              <a:srgbClr val="00B0F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>
              <a:solidFill>
                <a:schemeClr val="tx1"/>
              </a:solidFill>
            </a:endParaRPr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7D1CF254-0EBD-7BF7-2AC5-69EF783DF763}"/>
              </a:ext>
            </a:extLst>
          </p:cNvPr>
          <p:cNvSpPr/>
          <p:nvPr/>
        </p:nvSpPr>
        <p:spPr>
          <a:xfrm>
            <a:off x="6953100" y="3117382"/>
            <a:ext cx="271362" cy="382509"/>
          </a:xfrm>
          <a:prstGeom prst="curvedRightArrow">
            <a:avLst/>
          </a:prstGeom>
          <a:solidFill>
            <a:srgbClr val="00B0F0"/>
          </a:solidFill>
          <a:ln w="38100" cmpd="sng">
            <a:solidFill>
              <a:srgbClr val="00B0F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A6FC4-8191-B8E7-3336-68EE5B27DF44}"/>
              </a:ext>
            </a:extLst>
          </p:cNvPr>
          <p:cNvSpPr txBox="1"/>
          <p:nvPr/>
        </p:nvSpPr>
        <p:spPr>
          <a:xfrm>
            <a:off x="5754607" y="1090562"/>
            <a:ext cx="3311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noProof="0" dirty="0"/>
              <a:t>Note: Winding must alternate with the trip.</a:t>
            </a:r>
          </a:p>
          <a:p>
            <a:r>
              <a:rPr lang="en-CA" noProof="0" dirty="0"/>
              <a:t>(You can only output triangle strips from the geometry shader)</a:t>
            </a:r>
          </a:p>
        </p:txBody>
      </p:sp>
    </p:spTree>
    <p:extLst>
      <p:ext uri="{BB962C8B-B14F-4D97-AF65-F5344CB8AC3E}">
        <p14:creationId xmlns:p14="http://schemas.microsoft.com/office/powerpoint/2010/main" val="365100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4FCB-9E14-CDF7-ACEF-B6ABC9EA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Split a triangle: Geometry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D7C0FEC-4931-9C65-CB72-6F7DAD285DD2}"/>
              </a:ext>
            </a:extLst>
          </p:cNvPr>
          <p:cNvSpPr/>
          <p:nvPr/>
        </p:nvSpPr>
        <p:spPr>
          <a:xfrm rot="1223561">
            <a:off x="685800" y="2038350"/>
            <a:ext cx="2209800" cy="1752600"/>
          </a:xfrm>
          <a:prstGeom prst="triangle">
            <a:avLst/>
          </a:pr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FB76EB-4A2B-AA9E-4EA3-ECC49BB3B0B2}"/>
              </a:ext>
            </a:extLst>
          </p:cNvPr>
          <p:cNvSpPr/>
          <p:nvPr/>
        </p:nvSpPr>
        <p:spPr>
          <a:xfrm>
            <a:off x="1981200" y="1708265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CD0826-0DB6-211E-052B-CEF4406FE860}"/>
              </a:ext>
            </a:extLst>
          </p:cNvPr>
          <p:cNvSpPr/>
          <p:nvPr/>
        </p:nvSpPr>
        <p:spPr>
          <a:xfrm>
            <a:off x="127115" y="3257550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B6C420-AEDF-F5A0-90AD-059B74CE0EBE}"/>
              </a:ext>
            </a:extLst>
          </p:cNvPr>
          <p:cNvSpPr/>
          <p:nvPr/>
        </p:nvSpPr>
        <p:spPr>
          <a:xfrm>
            <a:off x="2438400" y="4019550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2EA50BA-ABBD-BD4E-0F5D-24DA85029F67}"/>
              </a:ext>
            </a:extLst>
          </p:cNvPr>
          <p:cNvSpPr/>
          <p:nvPr/>
        </p:nvSpPr>
        <p:spPr>
          <a:xfrm rot="1223561">
            <a:off x="4666942" y="1911444"/>
            <a:ext cx="2332030" cy="1927241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76EAC-D422-765C-20A3-5E7790929AB1}"/>
              </a:ext>
            </a:extLst>
          </p:cNvPr>
          <p:cNvSpPr/>
          <p:nvPr/>
        </p:nvSpPr>
        <p:spPr>
          <a:xfrm>
            <a:off x="6014457" y="1752913"/>
            <a:ext cx="330085" cy="33008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72A32C-6A38-7555-6F0C-AD6D4A28764B}"/>
              </a:ext>
            </a:extLst>
          </p:cNvPr>
          <p:cNvSpPr/>
          <p:nvPr/>
        </p:nvSpPr>
        <p:spPr>
          <a:xfrm>
            <a:off x="4145351" y="3235232"/>
            <a:ext cx="330085" cy="33008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9F6896-6C5E-C96A-9CFA-AA955C6E5F13}"/>
              </a:ext>
            </a:extLst>
          </p:cNvPr>
          <p:cNvSpPr/>
          <p:nvPr/>
        </p:nvSpPr>
        <p:spPr>
          <a:xfrm>
            <a:off x="6544460" y="4121035"/>
            <a:ext cx="330085" cy="33008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CFAD6E-DDE9-8620-8FBC-66A9C1A94B4B}"/>
              </a:ext>
            </a:extLst>
          </p:cNvPr>
          <p:cNvSpPr/>
          <p:nvPr/>
        </p:nvSpPr>
        <p:spPr>
          <a:xfrm>
            <a:off x="5638800" y="3105150"/>
            <a:ext cx="152400" cy="152400"/>
          </a:xfrm>
          <a:prstGeom prst="ellipse">
            <a:avLst/>
          </a:pr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515D3B-C124-B35B-A116-D94C7FDBF700}"/>
              </a:ext>
            </a:extLst>
          </p:cNvPr>
          <p:cNvCxnSpPr>
            <a:cxnSpLocks/>
            <a:stCxn id="8" idx="2"/>
            <a:endCxn id="13" idx="2"/>
          </p:cNvCxnSpPr>
          <p:nvPr/>
        </p:nvCxnSpPr>
        <p:spPr>
          <a:xfrm flipV="1">
            <a:off x="4404244" y="3181350"/>
            <a:ext cx="1234556" cy="190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24E146-DCB6-6C75-BA85-3D65943520F3}"/>
              </a:ext>
            </a:extLst>
          </p:cNvPr>
          <p:cNvCxnSpPr>
            <a:cxnSpLocks/>
            <a:stCxn id="8" idx="0"/>
            <a:endCxn id="13" idx="7"/>
          </p:cNvCxnSpPr>
          <p:nvPr/>
        </p:nvCxnSpPr>
        <p:spPr>
          <a:xfrm flipH="1">
            <a:off x="5768882" y="1971837"/>
            <a:ext cx="399851" cy="1155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4DE8E3-ADAA-C921-441E-517C35F39B85}"/>
              </a:ext>
            </a:extLst>
          </p:cNvPr>
          <p:cNvCxnSpPr>
            <a:cxnSpLocks/>
            <a:stCxn id="13" idx="5"/>
            <a:endCxn id="8" idx="4"/>
          </p:cNvCxnSpPr>
          <p:nvPr/>
        </p:nvCxnSpPr>
        <p:spPr>
          <a:xfrm>
            <a:off x="5768882" y="3235232"/>
            <a:ext cx="821236" cy="949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llout: Left Arrow 23">
            <a:extLst>
              <a:ext uri="{FF2B5EF4-FFF2-40B4-BE49-F238E27FC236}">
                <a16:creationId xmlns:a16="http://schemas.microsoft.com/office/drawing/2014/main" id="{F70A8ECF-5A8D-B656-5F46-CD5F13606477}"/>
              </a:ext>
            </a:extLst>
          </p:cNvPr>
          <p:cNvSpPr/>
          <p:nvPr/>
        </p:nvSpPr>
        <p:spPr>
          <a:xfrm>
            <a:off x="5968807" y="2782962"/>
            <a:ext cx="2438213" cy="809619"/>
          </a:xfrm>
          <a:prstGeom prst="leftArrowCallout">
            <a:avLst/>
          </a:pr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</a:rPr>
              <a:t>Average of the 3 vertices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754C89-4B72-44E0-BC6F-532454310D1C}"/>
              </a:ext>
            </a:extLst>
          </p:cNvPr>
          <p:cNvSpPr/>
          <p:nvPr/>
        </p:nvSpPr>
        <p:spPr>
          <a:xfrm>
            <a:off x="5533604" y="2790706"/>
            <a:ext cx="330085" cy="330085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A638A7-A77A-9997-ACED-DF531A1942CF}"/>
              </a:ext>
            </a:extLst>
          </p:cNvPr>
          <p:cNvCxnSpPr>
            <a:cxnSpLocks/>
            <a:stCxn id="13" idx="7"/>
          </p:cNvCxnSpPr>
          <p:nvPr/>
        </p:nvCxnSpPr>
        <p:spPr>
          <a:xfrm flipV="1">
            <a:off x="5768882" y="2038350"/>
            <a:ext cx="1393918" cy="1089118"/>
          </a:xfrm>
          <a:prstGeom prst="straightConnector1">
            <a:avLst/>
          </a:prstGeom>
          <a:ln w="825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4B9CBFB-2F53-0232-8463-031EBAEFFE23}"/>
              </a:ext>
            </a:extLst>
          </p:cNvPr>
          <p:cNvSpPr/>
          <p:nvPr/>
        </p:nvSpPr>
        <p:spPr>
          <a:xfrm>
            <a:off x="7080345" y="1800744"/>
            <a:ext cx="330085" cy="330085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93913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 cmpd="sng"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29155</TotalTime>
  <Words>929</Words>
  <Application>Microsoft Office PowerPoint</Application>
  <PresentationFormat>On-screen Show (16:9)</PresentationFormat>
  <Paragraphs>153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Cascadia Mono</vt:lpstr>
      <vt:lpstr>Corbel</vt:lpstr>
      <vt:lpstr>Wingdings</vt:lpstr>
      <vt:lpstr>Wingdings 2</vt:lpstr>
      <vt:lpstr>Wingdings 3</vt:lpstr>
      <vt:lpstr>Module</vt:lpstr>
      <vt:lpstr>INFO6020 – Graphics 2 Week 8: Geometry Tessellation </vt:lpstr>
      <vt:lpstr>The pipeline so far…</vt:lpstr>
      <vt:lpstr>The pipeline so far…</vt:lpstr>
      <vt:lpstr>Geometry shader: Why?</vt:lpstr>
      <vt:lpstr>Geometry shader: Why?</vt:lpstr>
      <vt:lpstr>Geometry shader</vt:lpstr>
      <vt:lpstr>Split a triangle: Geometry</vt:lpstr>
      <vt:lpstr>Split a triangle: Geometry</vt:lpstr>
      <vt:lpstr>Split a triangle: Geometry</vt:lpstr>
      <vt:lpstr>Particle generator</vt:lpstr>
      <vt:lpstr>Particle generator</vt:lpstr>
      <vt:lpstr>Particle generator</vt:lpstr>
      <vt:lpstr>Tessellation shader: Why?</vt:lpstr>
      <vt:lpstr>Tessellation shader: Why?</vt:lpstr>
      <vt:lpstr>Mike Bailey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INFO6014 – Graphics 1 Week 1, Day 2</dc:title>
  <dc:creator>mfeeney</dc:creator>
  <cp:lastModifiedBy>Feeney, Michael</cp:lastModifiedBy>
  <cp:revision>318</cp:revision>
  <dcterms:created xsi:type="dcterms:W3CDTF">2006-08-16T00:00:00Z</dcterms:created>
  <dcterms:modified xsi:type="dcterms:W3CDTF">2025-03-21T18:38:30Z</dcterms:modified>
</cp:coreProperties>
</file>