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460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146" d="100"/>
          <a:sy n="146" d="100"/>
        </p:scale>
        <p:origin x="93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96373C-ADE7-4794-A5C6-CF8090C1CBE1}" type="datetimeFigureOut">
              <a:rPr lang="en-CA" smtClean="0"/>
              <a:pPr/>
              <a:t>2025-03-11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2025-03-11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Deferred rendering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B4616-25C7-9D4A-1E32-98B17F7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81"/>
            <a:ext cx="9144000" cy="501773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CB3DA6D-013C-A654-EDA0-3AFF31D944DD}"/>
              </a:ext>
            </a:extLst>
          </p:cNvPr>
          <p:cNvSpPr/>
          <p:nvPr/>
        </p:nvSpPr>
        <p:spPr>
          <a:xfrm>
            <a:off x="2971800" y="1885950"/>
            <a:ext cx="2438400" cy="2438400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6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Forward+ (AMD alternative)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Autofit/>
          </a:bodyPr>
          <a:lstStyle/>
          <a:p>
            <a:r>
              <a:rPr lang="en-CA" sz="2400" dirty="0"/>
              <a:t>3 passes </a:t>
            </a:r>
          </a:p>
          <a:p>
            <a:r>
              <a:rPr lang="en-CA" sz="2400" dirty="0"/>
              <a:t>1</a:t>
            </a:r>
            <a:r>
              <a:rPr lang="en-CA" sz="2400" baseline="30000" dirty="0"/>
              <a:t>st</a:t>
            </a:r>
            <a:r>
              <a:rPr lang="en-CA" sz="2400" dirty="0"/>
              <a:t> writes to the “geometry buffer” (G buffer)</a:t>
            </a:r>
          </a:p>
          <a:p>
            <a:r>
              <a:rPr lang="en-CA" sz="2400" dirty="0"/>
              <a:t>2nd pass: compute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CA" sz="2000" dirty="0"/>
              <a:t>Calculate which lights are where – close to the geometry</a:t>
            </a:r>
          </a:p>
          <a:p>
            <a:r>
              <a:rPr lang="en-CA" sz="2400" dirty="0"/>
              <a:t>3</a:t>
            </a:r>
            <a:r>
              <a:rPr lang="en-CA" sz="2400" baseline="30000" dirty="0"/>
              <a:t>rd</a:t>
            </a:r>
            <a:r>
              <a:rPr lang="en-CA" sz="2400" dirty="0"/>
              <a:t> pass: </a:t>
            </a:r>
          </a:p>
          <a:p>
            <a:pPr lvl="1"/>
            <a:r>
              <a:rPr lang="en-CA" sz="2000" dirty="0"/>
              <a:t>Regular lighting pass</a:t>
            </a:r>
          </a:p>
        </p:txBody>
      </p:sp>
    </p:spTree>
    <p:extLst>
      <p:ext uri="{BB962C8B-B14F-4D97-AF65-F5344CB8AC3E}">
        <p14:creationId xmlns:p14="http://schemas.microsoft.com/office/powerpoint/2010/main" val="10946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So, what do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Autofit/>
          </a:bodyPr>
          <a:lstStyle/>
          <a:p>
            <a:r>
              <a:rPr lang="en-CA" sz="2400" dirty="0"/>
              <a:t>2 pass deferred, rendering to a full screen quad</a:t>
            </a:r>
          </a:p>
          <a:p>
            <a:r>
              <a:rPr lang="en-CA" sz="2400" dirty="0"/>
              <a:t>Pass #1:</a:t>
            </a:r>
          </a:p>
          <a:p>
            <a:pPr lvl="1"/>
            <a:r>
              <a:rPr lang="en-CA" sz="1600" dirty="0"/>
              <a:t>Output: vertex position, normal, colours (material), maybe other things…</a:t>
            </a:r>
          </a:p>
          <a:p>
            <a:r>
              <a:rPr lang="en-CA" sz="2400" dirty="0"/>
              <a:t>Pass #2: </a:t>
            </a:r>
          </a:p>
          <a:p>
            <a:pPr lvl="1"/>
            <a:r>
              <a:rPr lang="en-CA" sz="2000" dirty="0"/>
              <a:t>Read the FBO and run the light calculation.</a:t>
            </a:r>
          </a:p>
          <a:p>
            <a:r>
              <a:rPr lang="en-CA" sz="2400" dirty="0"/>
              <a:t>Question: </a:t>
            </a:r>
          </a:p>
          <a:p>
            <a:pPr lvl="1"/>
            <a:r>
              <a:rPr lang="en-CA" sz="2000" dirty="0"/>
              <a:t>Do we do 2 separate shaders, or 1 “uber” shader with two “states” or passes? We’ll do it with ONE shader to simplify the uniforms</a:t>
            </a:r>
          </a:p>
          <a:p>
            <a:pPr lvl="1"/>
            <a:r>
              <a:rPr lang="en-CA" sz="2000" dirty="0"/>
              <a:t>…but that will make the shader a little stranger</a:t>
            </a:r>
          </a:p>
          <a:p>
            <a:pPr lvl="1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726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Each pixel going to the fragment shader must be “processed”</a:t>
            </a:r>
          </a:p>
          <a:p>
            <a:pPr lvl="1"/>
            <a:r>
              <a:rPr lang="en-CA" sz="2400" dirty="0"/>
              <a:t>It might be blocked through the depth buffer</a:t>
            </a:r>
          </a:p>
          <a:p>
            <a:pPr lvl="2"/>
            <a:r>
              <a:rPr lang="en-CA" sz="2000" dirty="0"/>
              <a:t>But it still has to be sent through the pipeline</a:t>
            </a:r>
          </a:p>
          <a:p>
            <a:pPr lvl="1"/>
            <a:r>
              <a:rPr lang="en-CA" sz="2400" dirty="0"/>
              <a:t>But it likely won’t be (or we can’t control it), so worst case, a LOT of pixels are calculated (i.e. the lighting is calculated) and then discarded (blocked by other geometry)</a:t>
            </a:r>
          </a:p>
        </p:txBody>
      </p:sp>
    </p:spTree>
    <p:extLst>
      <p:ext uri="{BB962C8B-B14F-4D97-AF65-F5344CB8AC3E}">
        <p14:creationId xmlns:p14="http://schemas.microsoft.com/office/powerpoint/2010/main" val="413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simple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Divide the scene into parts and control what lights are being used in what parts (and control the order the geometry is drawn)</a:t>
            </a:r>
          </a:p>
          <a:p>
            <a:pPr lvl="1"/>
            <a:r>
              <a:rPr lang="en-CA" sz="2000" dirty="0"/>
              <a:t>Complicated to set this up</a:t>
            </a:r>
          </a:p>
          <a:p>
            <a:pPr lvl="1"/>
            <a:r>
              <a:rPr lang="en-CA" sz="2000" dirty="0"/>
              <a:t>There’s a limit to how much better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6697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FA8F68-C2BA-917E-7839-155D3151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6994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78E1B40-27D5-9808-9196-73175E2F813A}"/>
              </a:ext>
            </a:extLst>
          </p:cNvPr>
          <p:cNvSpPr/>
          <p:nvPr/>
        </p:nvSpPr>
        <p:spPr>
          <a:xfrm>
            <a:off x="2056228" y="23431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7D8D9A-C6FB-895D-CB54-49D3F13189FC}"/>
              </a:ext>
            </a:extLst>
          </p:cNvPr>
          <p:cNvCxnSpPr>
            <a:cxnSpLocks/>
          </p:cNvCxnSpPr>
          <p:nvPr/>
        </p:nvCxnSpPr>
        <p:spPr>
          <a:xfrm>
            <a:off x="2513428" y="2647950"/>
            <a:ext cx="5106572" cy="533400"/>
          </a:xfrm>
          <a:prstGeom prst="straightConnector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67D7F4-DFAB-1D6C-F35E-86BC1AB17C22}"/>
              </a:ext>
            </a:extLst>
          </p:cNvPr>
          <p:cNvSpPr/>
          <p:nvPr/>
        </p:nvSpPr>
        <p:spPr>
          <a:xfrm>
            <a:off x="4572000" y="209550"/>
            <a:ext cx="38862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 this case, we could limit the distance the light goes, but that won’t really work for a light like this – what distance do we set?</a:t>
            </a:r>
          </a:p>
        </p:txBody>
      </p:sp>
    </p:spTree>
    <p:extLst>
      <p:ext uri="{BB962C8B-B14F-4D97-AF65-F5344CB8AC3E}">
        <p14:creationId xmlns:p14="http://schemas.microsoft.com/office/powerpoint/2010/main" val="32959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Lights &amp;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The more triangles we have, the longer it will take to process the scene. </a:t>
            </a:r>
          </a:p>
          <a:p>
            <a:r>
              <a:rPr lang="en-CA" sz="2800" dirty="0"/>
              <a:t>The more lights we have, the longer it will take to process the scene. </a:t>
            </a:r>
          </a:p>
          <a:p>
            <a:r>
              <a:rPr lang="en-CA" sz="2800" dirty="0"/>
              <a:t>Total time = #lights * #vertices</a:t>
            </a:r>
          </a:p>
          <a:p>
            <a:r>
              <a:rPr lang="en-CA" sz="2800" dirty="0"/>
              <a:t>Vertices: 1,000,000</a:t>
            </a:r>
          </a:p>
          <a:p>
            <a:r>
              <a:rPr lang="en-CA" sz="2800" dirty="0"/>
              <a:t>Lights from 10 to 20: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310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Couple general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Deferred rendering (really: deferred lighting)</a:t>
            </a:r>
          </a:p>
          <a:p>
            <a:r>
              <a:rPr lang="en-CA" sz="2800" dirty="0"/>
              <a:t>Forward+ </a:t>
            </a:r>
          </a:p>
          <a:p>
            <a:r>
              <a:rPr lang="en-CA" sz="2800" dirty="0"/>
              <a:t>Both of these essentially this interplay between lights and geometry</a:t>
            </a:r>
          </a:p>
          <a:p>
            <a:r>
              <a:rPr lang="en-CA" sz="2800" dirty="0"/>
              <a:t>Deferred: </a:t>
            </a:r>
          </a:p>
          <a:p>
            <a:pPr lvl="1"/>
            <a:r>
              <a:rPr lang="en-CA" sz="2000" dirty="0"/>
              <a:t>Instead of cost = lights * vertices</a:t>
            </a:r>
          </a:p>
          <a:p>
            <a:pPr lvl="1"/>
            <a:r>
              <a:rPr lang="en-CA" sz="2000" dirty="0"/>
              <a:t>We have cost: lights + vertices</a:t>
            </a:r>
          </a:p>
        </p:txBody>
      </p:sp>
    </p:spTree>
    <p:extLst>
      <p:ext uri="{BB962C8B-B14F-4D97-AF65-F5344CB8AC3E}">
        <p14:creationId xmlns:p14="http://schemas.microsoft.com/office/powerpoint/2010/main" val="146640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Doom 3 had something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Only calculate lighting on the “closest 3 lights”</a:t>
            </a:r>
          </a:p>
          <a:p>
            <a:r>
              <a:rPr lang="en-CA" sz="2800" dirty="0"/>
              <a:t>This explains both how it looks so good (remember this was 2003) and how it could perform so well</a:t>
            </a:r>
          </a:p>
          <a:p>
            <a:r>
              <a:rPr lang="en-CA" sz="2800" dirty="0"/>
              <a:t>BUT, how do you “calculate the closest 3 lights??”</a:t>
            </a:r>
          </a:p>
          <a:p>
            <a:r>
              <a:rPr lang="en-CA" sz="2800" dirty="0"/>
              <a:t>They key is to limit the number of lights, specifically lights that don’t contribute anything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7391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Deferred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Autofit/>
          </a:bodyPr>
          <a:lstStyle/>
          <a:p>
            <a:r>
              <a:rPr lang="en-CA" sz="2400" dirty="0"/>
              <a:t>2 passes </a:t>
            </a:r>
          </a:p>
          <a:p>
            <a:r>
              <a:rPr lang="en-CA" sz="2400" dirty="0"/>
              <a:t>One writes to the “geometry buffer” (G buffer)</a:t>
            </a:r>
          </a:p>
          <a:p>
            <a:pPr lvl="1"/>
            <a:r>
              <a:rPr lang="en-CA" sz="1400" b="1" dirty="0"/>
              <a:t>Vertex location</a:t>
            </a:r>
          </a:p>
          <a:p>
            <a:pPr lvl="1"/>
            <a:r>
              <a:rPr lang="en-CA" sz="1400" b="1" dirty="0"/>
              <a:t>Vertex normal</a:t>
            </a:r>
          </a:p>
          <a:p>
            <a:pPr lvl="1"/>
            <a:r>
              <a:rPr lang="en-CA" sz="1400" b="1" dirty="0"/>
              <a:t>Colours Lambertian (diffuse colours, essentially)</a:t>
            </a:r>
          </a:p>
          <a:p>
            <a:pPr lvl="1"/>
            <a:r>
              <a:rPr lang="en-CA" sz="1400" dirty="0"/>
              <a:t>Other things (specular, whatever</a:t>
            </a:r>
          </a:p>
          <a:p>
            <a:r>
              <a:rPr lang="en-CA" sz="2400" dirty="0"/>
              <a:t>2nd pass: </a:t>
            </a:r>
          </a:p>
          <a:p>
            <a:pPr lvl="1"/>
            <a:r>
              <a:rPr lang="en-CA" sz="2000" dirty="0"/>
              <a:t>Run the regular lighting calculation, but using these values in the G buffer, NOT the original vertex information</a:t>
            </a:r>
          </a:p>
          <a:p>
            <a:pPr lvl="1"/>
            <a:r>
              <a:rPr lang="en-CA" sz="2000" dirty="0"/>
              <a:t>The amount of geometry is tied to the size of the G buffer</a:t>
            </a:r>
          </a:p>
          <a:p>
            <a:pPr lvl="1"/>
            <a:r>
              <a:rPr lang="en-CA" sz="2000" dirty="0"/>
              <a:t>So, if it’s 1920x1080 </a:t>
            </a:r>
            <a:r>
              <a:rPr lang="en-CA" sz="2000" dirty="0">
                <a:sym typeface="Wingdings" panose="05000000000000000000" pitchFamily="2" charset="2"/>
              </a:rPr>
              <a:t> then that’s the number of vertices (2 million)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7913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FA8F68-C2BA-917E-7839-155D3151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6994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508997-ED2D-5D64-2093-DE04B20B672A}"/>
              </a:ext>
            </a:extLst>
          </p:cNvPr>
          <p:cNvSpPr/>
          <p:nvPr/>
        </p:nvSpPr>
        <p:spPr>
          <a:xfrm>
            <a:off x="1143000" y="1504950"/>
            <a:ext cx="2209800" cy="2209800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4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10871</TotalTime>
  <Words>521</Words>
  <Application>Microsoft Office PowerPoint</Application>
  <PresentationFormat>On-screen Show (16:9)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Deferred rendering</vt:lpstr>
      <vt:lpstr>What’s the issue?</vt:lpstr>
      <vt:lpstr>Some simple things</vt:lpstr>
      <vt:lpstr>PowerPoint Presentation</vt:lpstr>
      <vt:lpstr>Lights &amp; Geometry</vt:lpstr>
      <vt:lpstr>Couple general solutions</vt:lpstr>
      <vt:lpstr>Doom 3 had something like this</vt:lpstr>
      <vt:lpstr>Deferred Rendering</vt:lpstr>
      <vt:lpstr>PowerPoint Presentation</vt:lpstr>
      <vt:lpstr>PowerPoint Presentation</vt:lpstr>
      <vt:lpstr>Forward+ (AMD alternative)</vt:lpstr>
      <vt:lpstr>So, what do we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296</cp:revision>
  <cp:lastPrinted>2020-01-08T16:39:02Z</cp:lastPrinted>
  <dcterms:created xsi:type="dcterms:W3CDTF">2006-08-16T00:00:00Z</dcterms:created>
  <dcterms:modified xsi:type="dcterms:W3CDTF">2025-03-11T22:51:14Z</dcterms:modified>
</cp:coreProperties>
</file>