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9" r:id="rId6"/>
    <p:sldId id="262" r:id="rId7"/>
    <p:sldId id="263" r:id="rId8"/>
    <p:sldId id="266" r:id="rId9"/>
    <p:sldId id="270" r:id="rId10"/>
    <p:sldId id="271" r:id="rId11"/>
    <p:sldId id="272" r:id="rId12"/>
    <p:sldId id="261" r:id="rId13"/>
    <p:sldId id="267" r:id="rId14"/>
    <p:sldId id="280" r:id="rId15"/>
    <p:sldId id="268" r:id="rId16"/>
    <p:sldId id="264" r:id="rId17"/>
    <p:sldId id="273" r:id="rId18"/>
    <p:sldId id="265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594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7" d="100"/>
          <a:sy n="127" d="100"/>
        </p:scale>
        <p:origin x="-4936" y="-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0393F-9A60-4CD7-8BFA-D58FE80EFC9E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55E8C-EEDF-42C3-A763-1041F4E5AC0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3028950"/>
            <a:ext cx="6477000" cy="13716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05600" cy="51435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CA" dirty="0"/>
              <a:t>INFO6019 (Fall 2015) mfeeney@fanshawec.ca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CA" dirty="0"/>
              <a:t>INFO6019 (Fall 2013) mfeeney@fanshawec.ca</a:t>
            </a:r>
          </a:p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954167"/>
            <a:ext cx="533400" cy="18335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4800601"/>
            <a:ext cx="5421083" cy="15939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457201"/>
            <a:ext cx="2057400" cy="4137422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5562600" cy="413742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51435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457200"/>
            <a:ext cx="228600" cy="46863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40005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056313" y="77787"/>
            <a:ext cx="400050" cy="244476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153400" cy="74295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954167"/>
            <a:ext cx="533400" cy="1833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057400"/>
            <a:ext cx="7123113" cy="1254919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0" y="954167"/>
            <a:ext cx="533400" cy="183357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4787"/>
            <a:ext cx="8153400" cy="652463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0" y="954167"/>
            <a:ext cx="533400" cy="183357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314450"/>
            <a:ext cx="3886200" cy="48006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314450"/>
            <a:ext cx="3886200" cy="48006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954167"/>
            <a:ext cx="533400" cy="1833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4787"/>
            <a:ext cx="8077200" cy="652463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954167"/>
            <a:ext cx="533400" cy="1833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314450"/>
            <a:ext cx="1600200" cy="325755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314450"/>
            <a:ext cx="6400800" cy="33147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98664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486150"/>
            <a:ext cx="7315200" cy="51435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3426714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971550"/>
            <a:ext cx="8153400" cy="3623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92583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52400" y="4781550"/>
            <a:ext cx="6248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/>
              <a:t>INFO-6019 –</a:t>
            </a:r>
            <a:r>
              <a:rPr lang="en-CA" sz="800" baseline="0" dirty="0"/>
              <a:t> Physics 1 – Fall 2024 – Michael Feeney – mfeeney@fanshawec.ca</a:t>
            </a:r>
            <a:endParaRPr lang="en-CA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IhLvue17Sd4r9w-ko8BkqFfUSBT1Wz4Y" TargetMode="External"/><Relationship Id="rId2" Type="http://schemas.openxmlformats.org/officeDocument/2006/relationships/hyperlink" Target="https://www.youtube.com/playlist?list=PLIhLvue17Sd7F6pU2ByRRb0igiI-WKk3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Welcome to INFO6019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CA" sz="2800" dirty="0"/>
              <a:t>Physics and Simulation 1</a:t>
            </a:r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153400" cy="742950"/>
          </a:xfrm>
        </p:spPr>
        <p:txBody>
          <a:bodyPr>
            <a:noAutofit/>
          </a:bodyPr>
          <a:lstStyle/>
          <a:p>
            <a:r>
              <a:rPr lang="en-CA" sz="3600" dirty="0"/>
              <a:t>Why it doesn’t work </a:t>
            </a:r>
            <a:r>
              <a:rPr lang="en-CA" sz="2800" dirty="0"/>
              <a:t>(or what </a:t>
            </a:r>
            <a:r>
              <a:rPr lang="en-CA" sz="2800" i="1" u="sng" dirty="0"/>
              <a:t>actually</a:t>
            </a:r>
            <a:r>
              <a:rPr lang="en-CA" sz="2800" dirty="0"/>
              <a:t> happens...)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CA" sz="1800" dirty="0"/>
              <a:t>Students often think that looking at math equations means:</a:t>
            </a:r>
          </a:p>
          <a:p>
            <a:pPr lvl="1"/>
            <a:r>
              <a:rPr lang="en-CA" sz="1500" dirty="0"/>
              <a:t>They “get it”</a:t>
            </a:r>
          </a:p>
          <a:p>
            <a:pPr lvl="1"/>
            <a:r>
              <a:rPr lang="en-CA" sz="1500" dirty="0"/>
              <a:t>They can implement it “easily”</a:t>
            </a:r>
          </a:p>
          <a:p>
            <a:r>
              <a:rPr lang="en-CA" sz="1800" dirty="0"/>
              <a:t>But they struggle with very basic stuff:</a:t>
            </a:r>
          </a:p>
          <a:p>
            <a:pPr lvl="1"/>
            <a:r>
              <a:rPr lang="en-CA" sz="1500" dirty="0"/>
              <a:t>How to make the basic functions/methods</a:t>
            </a:r>
          </a:p>
          <a:p>
            <a:pPr lvl="1"/>
            <a:r>
              <a:rPr lang="en-CA" sz="1500" dirty="0"/>
              <a:t>How to represent objects </a:t>
            </a:r>
          </a:p>
          <a:p>
            <a:r>
              <a:rPr lang="en-CA" sz="1800" dirty="0"/>
              <a:t>This just gets them to 2D</a:t>
            </a:r>
          </a:p>
          <a:p>
            <a:pPr lvl="1"/>
            <a:r>
              <a:rPr lang="en-CA" sz="1500" dirty="0"/>
              <a:t>And 2D had issues, like the cross product “not working” in 2D</a:t>
            </a:r>
          </a:p>
          <a:p>
            <a:r>
              <a:rPr lang="en-CA" sz="1800" dirty="0"/>
              <a:t>Then the transition to 3D is a nightmare</a:t>
            </a:r>
          </a:p>
          <a:p>
            <a:pPr lvl="1"/>
            <a:r>
              <a:rPr lang="en-CA" sz="1500" dirty="0"/>
              <a:t>So students resist/don’t do it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General flow... (updated)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CA" sz="1600" dirty="0"/>
              <a:t>Dealing with numbers in a computer</a:t>
            </a:r>
          </a:p>
          <a:p>
            <a:pPr lvl="1"/>
            <a:r>
              <a:rPr lang="en-CA" sz="1400" dirty="0"/>
              <a:t>i.e. Headaches with actual vs. theoretical</a:t>
            </a:r>
          </a:p>
          <a:p>
            <a:r>
              <a:rPr lang="en-CA" sz="1600" dirty="0"/>
              <a:t>Building the components of a physics simulator “from scratch”</a:t>
            </a:r>
          </a:p>
          <a:p>
            <a:pPr lvl="1"/>
            <a:r>
              <a:rPr lang="en-CA" sz="1600" b="1" dirty="0"/>
              <a:t>3D all the time, </a:t>
            </a:r>
            <a:r>
              <a:rPr lang="en-CA" sz="1600" b="1" u="sng" dirty="0"/>
              <a:t>right from the start </a:t>
            </a:r>
            <a:r>
              <a:rPr lang="en-CA" sz="1600" b="1" dirty="0"/>
              <a:t>(but somewhat simplified: rotation is carefully avoided/limited for various reasons)</a:t>
            </a:r>
          </a:p>
          <a:p>
            <a:pPr lvl="1"/>
            <a:r>
              <a:rPr lang="en-CA" sz="1400" dirty="0"/>
              <a:t>Newtonian movement first</a:t>
            </a:r>
          </a:p>
          <a:p>
            <a:pPr lvl="1"/>
            <a:r>
              <a:rPr lang="en-CA" sz="1400" dirty="0"/>
              <a:t>Then collision detection (harder)</a:t>
            </a:r>
          </a:p>
          <a:p>
            <a:pPr lvl="2"/>
            <a:r>
              <a:rPr lang="en-CA" sz="1200" dirty="0"/>
              <a:t>Speeding this part up (tedious)</a:t>
            </a:r>
          </a:p>
          <a:p>
            <a:pPr lvl="1"/>
            <a:r>
              <a:rPr lang="en-CA" sz="1400" dirty="0"/>
              <a:t>Then collision response (way harder... to get “right”)</a:t>
            </a:r>
          </a:p>
          <a:p>
            <a:r>
              <a:rPr lang="en-CA" sz="1600" dirty="0"/>
              <a:t>Then we fix the tons and tons of problems...</a:t>
            </a:r>
          </a:p>
          <a:p>
            <a:r>
              <a:rPr lang="en-CA" sz="1600" dirty="0"/>
              <a:t>All of this is done in C &amp; C++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2000" y="2114550"/>
            <a:ext cx="7772400" cy="609600"/>
          </a:xfrm>
          <a:prstGeom prst="roundRect">
            <a:avLst/>
          </a:prstGeom>
          <a:noFill/>
          <a:ln w="825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Projects (worth 60%)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893075"/>
            <a:ext cx="8153400" cy="3676650"/>
          </a:xfrm>
        </p:spPr>
        <p:txBody>
          <a:bodyPr>
            <a:normAutofit fontScale="70000" lnSpcReduction="20000"/>
          </a:bodyPr>
          <a:lstStyle/>
          <a:p>
            <a:r>
              <a:rPr lang="en-CA" sz="3800" dirty="0"/>
              <a:t>Project #1 (approximately week 4): </a:t>
            </a:r>
          </a:p>
          <a:p>
            <a:pPr lvl="1"/>
            <a:r>
              <a:rPr lang="en-CA" dirty="0"/>
              <a:t>Basic representation, motion, detection &amp; response of multiple rigid bodies</a:t>
            </a:r>
          </a:p>
          <a:p>
            <a:pPr lvl="2"/>
            <a:r>
              <a:rPr lang="en-CA" dirty="0"/>
              <a:t>(Explicit or Implicit Euler integration)</a:t>
            </a:r>
          </a:p>
          <a:p>
            <a:r>
              <a:rPr lang="en-CA" sz="3800" dirty="0"/>
              <a:t>Project #2 (approximately week 8): </a:t>
            </a:r>
          </a:p>
          <a:p>
            <a:pPr lvl="1"/>
            <a:r>
              <a:rPr lang="en-CA" dirty="0"/>
              <a:t>Collision detection (and very basic response) in 3D world</a:t>
            </a:r>
          </a:p>
          <a:p>
            <a:r>
              <a:rPr lang="en-CA" sz="4000" dirty="0"/>
              <a:t>Project #3 (approximately week 14): </a:t>
            </a:r>
          </a:p>
          <a:p>
            <a:pPr lvl="1"/>
            <a:r>
              <a:rPr lang="en-CA" dirty="0"/>
              <a:t>Speeding up collision detection: </a:t>
            </a:r>
          </a:p>
          <a:p>
            <a:pPr lvl="2"/>
            <a:r>
              <a:rPr lang="en-CA" dirty="0"/>
              <a:t>(Hopefully with AABB or OBB)</a:t>
            </a:r>
          </a:p>
          <a:p>
            <a:pPr lvl="2"/>
            <a:r>
              <a:rPr lang="en-CA" dirty="0"/>
              <a:t>(Mid-point or RK4 integration)</a:t>
            </a:r>
          </a:p>
          <a:p>
            <a:pPr lvl="1"/>
            <a:r>
              <a:rPr lang="en-CA" dirty="0"/>
              <a:t>Investigating (basic) collision responses</a:t>
            </a:r>
          </a:p>
          <a:p>
            <a:pPr lvl="1"/>
            <a:r>
              <a:rPr lang="en-CA" dirty="0"/>
              <a:t>Complex objects (constraints, springs, cloth, etc.)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5486400" y="3105150"/>
            <a:ext cx="3657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>
                <a:solidFill>
                  <a:schemeClr val="tx1"/>
                </a:solidFill>
              </a:rPr>
              <a:t>(Possible) Additional topics (if time+ student interest/mastery):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Real-time fluid simulation </a:t>
            </a:r>
            <a:br>
              <a:rPr lang="en-CA" sz="1400" dirty="0">
                <a:solidFill>
                  <a:schemeClr val="tx1"/>
                </a:solidFill>
              </a:rPr>
            </a:br>
            <a:r>
              <a:rPr lang="en-CA" sz="1400" dirty="0">
                <a:solidFill>
                  <a:schemeClr val="tx1"/>
                </a:solidFill>
              </a:rPr>
              <a:t>(buoyancy, viscosity, flow, etc.)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Static and Dynamic </a:t>
            </a:r>
            <a:r>
              <a:rPr lang="en-CA" sz="1400">
                <a:solidFill>
                  <a:schemeClr val="tx1"/>
                </a:solidFill>
              </a:rPr>
              <a:t>friction </a:t>
            </a:r>
            <a:br>
              <a:rPr lang="en-CA" sz="1400">
                <a:solidFill>
                  <a:schemeClr val="tx1"/>
                </a:solidFill>
              </a:rPr>
            </a:br>
            <a:r>
              <a:rPr lang="en-CA" sz="1400">
                <a:solidFill>
                  <a:schemeClr val="tx1"/>
                </a:solidFill>
              </a:rPr>
              <a:t>(</a:t>
            </a:r>
            <a:r>
              <a:rPr lang="en-CA" sz="1400" dirty="0">
                <a:solidFill>
                  <a:schemeClr val="tx1"/>
                </a:solidFill>
              </a:rPr>
              <a:t>or devious fakery to look “good enough”)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Rolling friction (if time)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Exams (worth 40%)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sz="5400" dirty="0"/>
              <a:t>Mid-term </a:t>
            </a:r>
          </a:p>
          <a:p>
            <a:pPr lvl="1"/>
            <a:r>
              <a:rPr lang="en-CA" sz="5100" dirty="0"/>
              <a:t>approximately week 7 (likely week 8)</a:t>
            </a:r>
          </a:p>
          <a:p>
            <a:r>
              <a:rPr lang="en-CA" sz="5400" dirty="0"/>
              <a:t>Final </a:t>
            </a:r>
          </a:p>
          <a:p>
            <a:pPr lvl="1"/>
            <a:r>
              <a:rPr lang="en-CA" sz="5100" dirty="0"/>
              <a:t>approximately week 14</a:t>
            </a:r>
          </a:p>
          <a:p>
            <a:r>
              <a:rPr lang="en-CA" sz="5100" dirty="0"/>
              <a:t>The are almost completely “coding”</a:t>
            </a:r>
          </a:p>
          <a:p>
            <a:r>
              <a:rPr lang="en-CA" sz="5100" dirty="0"/>
              <a:t>“Open Computer” </a:t>
            </a:r>
          </a:p>
          <a:p>
            <a:pPr lvl="1"/>
            <a:r>
              <a:rPr lang="en-CA" sz="4600" dirty="0"/>
              <a:t>Anything on the computer, textbooks, internet, etc. is OK. But no “collaboration”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CA" dirty="0"/>
              <a:t>Summary: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90963"/>
          </a:xfrm>
        </p:spPr>
        <p:txBody>
          <a:bodyPr>
            <a:noAutofit/>
          </a:bodyPr>
          <a:lstStyle/>
          <a:p>
            <a:pPr marL="274320" lvl="1">
              <a:spcBef>
                <a:spcPts val="600"/>
              </a:spcBef>
              <a:buClr>
                <a:schemeClr val="accent2"/>
              </a:buClr>
              <a:defRPr/>
            </a:pPr>
            <a:r>
              <a:rPr lang="en-CA" sz="3200" dirty="0"/>
              <a:t>Projects: 60%</a:t>
            </a:r>
          </a:p>
          <a:p>
            <a:pPr marL="274320" lvl="1">
              <a:spcBef>
                <a:spcPts val="600"/>
              </a:spcBef>
              <a:defRPr/>
            </a:pPr>
            <a:r>
              <a:rPr lang="en-CA" sz="3200" dirty="0"/>
              <a:t>Exams: 40%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40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Streaming classes on twitch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971550"/>
            <a:ext cx="8153400" cy="3448050"/>
          </a:xfrm>
        </p:spPr>
        <p:txBody>
          <a:bodyPr>
            <a:noAutofit/>
          </a:bodyPr>
          <a:lstStyle/>
          <a:p>
            <a:r>
              <a:rPr lang="en-CA" sz="1400" dirty="0"/>
              <a:t>Is *NOT* a substitute for being here.</a:t>
            </a:r>
          </a:p>
          <a:p>
            <a:r>
              <a:rPr lang="en-CA" sz="1400" dirty="0"/>
              <a:t>This is *NOT* an online or “hybrid” course; it’s a classroom based one. </a:t>
            </a:r>
          </a:p>
          <a:p>
            <a:r>
              <a:rPr lang="en-CA" sz="1400" dirty="0"/>
              <a:t>I may not record everything that happens (like copyright stuff, personal conversations, etc.)</a:t>
            </a:r>
          </a:p>
          <a:p>
            <a:r>
              <a:rPr lang="en-CA" sz="1400" dirty="0"/>
              <a:t>If the recording fails, that’s very sad, but you should be here, not rely on the recording. </a:t>
            </a:r>
          </a:p>
          <a:p>
            <a:r>
              <a:rPr lang="en-CA" sz="1400" dirty="0"/>
              <a:t>Collaborate really, really sucks, so I’m going to try twitch (</a:t>
            </a:r>
            <a:r>
              <a:rPr lang="en-CA" sz="1400" dirty="0" err="1"/>
              <a:t>FeeneyCodes</a:t>
            </a:r>
            <a:r>
              <a:rPr lang="en-CA" sz="1400" dirty="0"/>
              <a:t>). I won’t be paying any attention to the interactive stuff (feed, etc.)</a:t>
            </a:r>
          </a:p>
          <a:p>
            <a:r>
              <a:rPr lang="en-CA" sz="1400" dirty="0"/>
              <a:t>I don’t mind a reminder about starting the recording, etc., but I will have little patience for interruptions regarding </a:t>
            </a:r>
            <a:r>
              <a:rPr lang="en-CA" sz="1400" b="1" i="1" dirty="0"/>
              <a:t>if you are not in the classroom</a:t>
            </a:r>
            <a:r>
              <a:rPr lang="en-CA" sz="1400" dirty="0"/>
              <a:t>. I will </a:t>
            </a:r>
            <a:r>
              <a:rPr lang="en-CA" sz="1400" b="1" u="sng" dirty="0"/>
              <a:t>not</a:t>
            </a:r>
            <a:r>
              <a:rPr lang="en-CA" sz="1400" dirty="0"/>
              <a:t> have the chat window open, nor will I be checking e-mails/my phone/psychic messages from you/etc. while lecturing.</a:t>
            </a:r>
          </a:p>
          <a:p>
            <a:r>
              <a:rPr lang="en-CA" sz="1400" dirty="0"/>
              <a:t>If there is </a:t>
            </a:r>
            <a:r>
              <a:rPr lang="en-CA" sz="1400" b="1" i="1" u="sng" dirty="0"/>
              <a:t>any</a:t>
            </a:r>
            <a:r>
              <a:rPr lang="en-CA" sz="1400" i="1" dirty="0"/>
              <a:t> </a:t>
            </a:r>
            <a:r>
              <a:rPr lang="en-CA" sz="1400" dirty="0"/>
              <a:t>“shenanigans”, of any kind, regarding the recording, then I will simply stop doing it. And I (and only I) will determine what shenanigans are... (this includes </a:t>
            </a:r>
            <a:r>
              <a:rPr lang="en-CA" sz="1400" i="1" dirty="0"/>
              <a:t>any </a:t>
            </a:r>
            <a:r>
              <a:rPr lang="en-CA" sz="1400" dirty="0"/>
              <a:t>source: the chat window, the internet, anything – any “BS” and the streaming stops. Period.)</a:t>
            </a:r>
            <a:endParaRPr lang="en-CA" sz="1100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Today (well</a:t>
            </a:r>
            <a:r>
              <a:rPr lang="en-CA"/>
              <a:t>, really “this week”)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123950"/>
            <a:ext cx="8839200" cy="3371850"/>
          </a:xfrm>
        </p:spPr>
        <p:txBody>
          <a:bodyPr>
            <a:noAutofit/>
          </a:bodyPr>
          <a:lstStyle/>
          <a:p>
            <a:r>
              <a:rPr lang="en-CA" sz="2000" dirty="0"/>
              <a:t>See where “you’re at” with C/C++</a:t>
            </a:r>
          </a:p>
          <a:p>
            <a:r>
              <a:rPr lang="en-CA" sz="2000" dirty="0"/>
              <a:t>Basics console (yuck) C/C++</a:t>
            </a:r>
          </a:p>
          <a:p>
            <a:r>
              <a:rPr lang="en-CA" sz="2000" dirty="0"/>
              <a:t>Win32/OpenGL/file IO (Horary!) </a:t>
            </a:r>
          </a:p>
          <a:p>
            <a:r>
              <a:rPr lang="en-CA" sz="2000" dirty="0"/>
              <a:t>What your job might look like: </a:t>
            </a:r>
          </a:p>
          <a:p>
            <a:pPr lvl="1"/>
            <a:r>
              <a:rPr lang="en-CA" sz="1800" b="1" dirty="0"/>
              <a:t>Double Fine “Adventure”: </a:t>
            </a:r>
            <a:r>
              <a:rPr lang="en-CA" sz="1800" dirty="0">
                <a:hlinkClick r:id="rId2"/>
              </a:rPr>
              <a:t>https://www.youtube.com/playlist?list=PLIhLvue17Sd7F6pU2ByRRb0igiI-WKk3D</a:t>
            </a:r>
            <a:r>
              <a:rPr lang="en-CA" sz="1800" dirty="0"/>
              <a:t> (note what </a:t>
            </a:r>
            <a:r>
              <a:rPr lang="en-CA" sz="1800" b="1" dirty="0"/>
              <a:t>Anna </a:t>
            </a:r>
            <a:r>
              <a:rPr lang="en-CA" sz="1800" b="1" dirty="0" err="1"/>
              <a:t>Kipnis</a:t>
            </a:r>
            <a:r>
              <a:rPr lang="en-CA" sz="1800" b="1" dirty="0"/>
              <a:t> </a:t>
            </a:r>
            <a:r>
              <a:rPr lang="en-CA" sz="1800" dirty="0"/>
              <a:t>and </a:t>
            </a:r>
            <a:r>
              <a:rPr lang="en-CA" sz="1800" b="1" dirty="0"/>
              <a:t>Oliver </a:t>
            </a:r>
            <a:r>
              <a:rPr lang="en-CA" sz="1800" b="1" dirty="0" err="1"/>
              <a:t>Franzke</a:t>
            </a:r>
            <a:r>
              <a:rPr lang="en-CA" sz="1800" b="1" dirty="0"/>
              <a:t> </a:t>
            </a:r>
            <a:r>
              <a:rPr lang="en-CA" sz="1800" dirty="0"/>
              <a:t>are doing, and what they are </a:t>
            </a:r>
            <a:r>
              <a:rPr lang="en-CA" sz="1800" b="1" u="sng" dirty="0"/>
              <a:t>not</a:t>
            </a:r>
            <a:r>
              <a:rPr lang="en-CA" sz="1800" dirty="0"/>
              <a:t> doing – notice that everyone has very specific roles and jobs)</a:t>
            </a:r>
          </a:p>
          <a:p>
            <a:pPr lvl="1"/>
            <a:r>
              <a:rPr lang="en-CA" sz="1800" b="1" dirty="0"/>
              <a:t>Double Fine “Massive Knowledge”: </a:t>
            </a:r>
            <a:r>
              <a:rPr lang="en-CA" sz="1800" dirty="0">
                <a:hlinkClick r:id="rId3"/>
              </a:rPr>
              <a:t>https://www.youtube.com/playlist?list=PLIhLvue17Sd4r9w-ko8BkqFfUSBT1Wz4Y</a:t>
            </a:r>
            <a:r>
              <a:rPr lang="en-CA" sz="1800" dirty="0"/>
              <a:t> 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Today (well</a:t>
            </a:r>
            <a:r>
              <a:rPr lang="en-CA"/>
              <a:t>, really “this week”)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123950"/>
            <a:ext cx="8839200" cy="3371850"/>
          </a:xfrm>
        </p:spPr>
        <p:txBody>
          <a:bodyPr>
            <a:noAutofit/>
          </a:bodyPr>
          <a:lstStyle/>
          <a:p>
            <a:r>
              <a:rPr lang="en-CA" sz="2800" dirty="0"/>
              <a:t>See where “you’re at” with C/C++</a:t>
            </a:r>
          </a:p>
          <a:p>
            <a:r>
              <a:rPr lang="en-CA" sz="2800" dirty="0"/>
              <a:t>Basics console (yuck) C/C++</a:t>
            </a:r>
          </a:p>
          <a:p>
            <a:r>
              <a:rPr lang="en-CA" sz="2800" dirty="0"/>
              <a:t>Win32/OpenGL/file IO (Horary!)</a:t>
            </a:r>
          </a:p>
          <a:p>
            <a:r>
              <a:rPr lang="en-CA" sz="2800" dirty="0"/>
              <a:t>Some floating point/math stuff (as a foundation) 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amewallpapers.us/wallpapers/plants-vs-zombies/plants-vs-zombi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14300"/>
            <a:ext cx="8077200" cy="4543425"/>
          </a:xfrm>
          <a:prstGeom prst="rect">
            <a:avLst/>
          </a:prstGeom>
          <a:noFill/>
        </p:spPr>
      </p:pic>
      <p:sp>
        <p:nvSpPr>
          <p:cNvPr id="7" name="Rounded Rectangular Callout 6"/>
          <p:cNvSpPr/>
          <p:nvPr/>
        </p:nvSpPr>
        <p:spPr>
          <a:xfrm>
            <a:off x="2514600" y="2800350"/>
            <a:ext cx="3505200" cy="1143000"/>
          </a:xfrm>
          <a:prstGeom prst="wedgeRoundRectCallout">
            <a:avLst>
              <a:gd name="adj1" fmla="val 68929"/>
              <a:gd name="adj2" fmla="val -110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chemeClr val="tx1"/>
                </a:solidFill>
                <a:latin typeface="Andy" pitchFamily="66" charset="0"/>
              </a:rPr>
              <a:t>Now go work those tasty, tasty brains...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Who am I?</a:t>
            </a:r>
            <a:endParaRPr lang="en-CA" dirty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Michael Feeney Jr.</a:t>
            </a:r>
          </a:p>
          <a:p>
            <a:pPr eaLnBrk="1" hangingPunct="1">
              <a:defRPr/>
            </a:pPr>
            <a:r>
              <a:rPr lang="en-US" dirty="0"/>
              <a:t>G3001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7030A0"/>
                </a:solidFill>
              </a:rPr>
              <a:t>mfeeney@fanshawec.ca</a:t>
            </a:r>
          </a:p>
          <a:p>
            <a:pPr eaLnBrk="1" hangingPunct="1">
              <a:defRPr/>
            </a:pPr>
            <a:r>
              <a:rPr lang="en-US" sz="2800" dirty="0"/>
              <a:t>Please, please, please, please, please, please, please, please ,please, please, please, please, </a:t>
            </a:r>
            <a:r>
              <a:rPr lang="en-US" b="1" i="1" u="sng" dirty="0"/>
              <a:t>DON’T</a:t>
            </a:r>
            <a:r>
              <a:rPr lang="en-US" sz="2800" dirty="0"/>
              <a:t> e-mail me at mfeeney@fanshawe</a:t>
            </a:r>
            <a:r>
              <a:rPr lang="en-US" sz="2800" b="1" i="1" dirty="0"/>
              <a:t>online</a:t>
            </a:r>
            <a:r>
              <a:rPr lang="en-US" sz="2800" dirty="0"/>
              <a:t>.ca</a:t>
            </a:r>
            <a:endParaRPr lang="en-CA" sz="2800" dirty="0"/>
          </a:p>
        </p:txBody>
      </p:sp>
      <p:sp>
        <p:nvSpPr>
          <p:cNvPr id="115717" name="AutoShape 5"/>
          <p:cNvSpPr>
            <a:spLocks noChangeArrowheads="1"/>
          </p:cNvSpPr>
          <p:nvPr/>
        </p:nvSpPr>
        <p:spPr bwMode="auto">
          <a:xfrm rot="-2603730">
            <a:off x="4515574" y="3052220"/>
            <a:ext cx="3429000" cy="1200150"/>
          </a:xfrm>
          <a:prstGeom prst="leftArrow">
            <a:avLst>
              <a:gd name="adj1" fmla="val 43667"/>
              <a:gd name="adj2" fmla="val 111498"/>
            </a:avLst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Use this one</a:t>
            </a:r>
            <a:endParaRPr lang="en-CA" b="1"/>
          </a:p>
        </p:txBody>
      </p:sp>
      <p:sp>
        <p:nvSpPr>
          <p:cNvPr id="115718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pic>
        <p:nvPicPr>
          <p:cNvPr id="115719" name="Picture 7" descr="C:\S1_INFO-6019 Physics and Simulation Level 1 (Michael)\D2D\Week_01\Day_1\Resources\3453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514350"/>
            <a:ext cx="2305050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ular Callout 9"/>
          <p:cNvSpPr>
            <a:spLocks noChangeArrowheads="1"/>
          </p:cNvSpPr>
          <p:nvPr/>
        </p:nvSpPr>
        <p:spPr bwMode="auto">
          <a:xfrm>
            <a:off x="6781800" y="514350"/>
            <a:ext cx="2209800" cy="1028700"/>
          </a:xfrm>
          <a:prstGeom prst="wedgeRoundRectCallout">
            <a:avLst>
              <a:gd name="adj1" fmla="val -65000"/>
              <a:gd name="adj2" fmla="val 40949"/>
              <a:gd name="adj3" fmla="val 16667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CA" dirty="0"/>
              <a:t>Oh my, how convenient is that, I ask you?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/>
      <p:bldP spid="115717" grpId="0" animBg="1"/>
      <p:bldP spid="11571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What’s this course all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Physics and Simulation </a:t>
            </a:r>
            <a:r>
              <a:rPr lang="en-CA" i="1" u="sng" dirty="0"/>
              <a:t>in games</a:t>
            </a:r>
          </a:p>
          <a:p>
            <a:r>
              <a:rPr lang="en-CA" dirty="0"/>
              <a:t>Huh?</a:t>
            </a:r>
          </a:p>
          <a:p>
            <a:pPr lvl="1"/>
            <a:r>
              <a:rPr lang="en-CA" dirty="0"/>
              <a:t>Basically Newtonian physical simulation</a:t>
            </a:r>
          </a:p>
          <a:p>
            <a:pPr lvl="1"/>
            <a:r>
              <a:rPr lang="en-CA" dirty="0"/>
              <a:t>A lot of discrete math</a:t>
            </a:r>
          </a:p>
          <a:p>
            <a:pPr lvl="1"/>
            <a:r>
              <a:rPr lang="en-CA" dirty="0"/>
              <a:t>A lot of fighting with floating point, precision, etc.</a:t>
            </a:r>
          </a:p>
          <a:p>
            <a:pPr lvl="1"/>
            <a:r>
              <a:rPr lang="en-CA" dirty="0"/>
              <a:t>A lot of collision detection and related stuff (ray casting, prediction, trigonometry, matrix math, etc.)</a:t>
            </a:r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Text book (option #1)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sz="2800" dirty="0" err="1"/>
              <a:t>Christer</a:t>
            </a:r>
            <a:r>
              <a:rPr lang="en-CA" sz="2800" dirty="0"/>
              <a:t> Ericson: </a:t>
            </a:r>
            <a:r>
              <a:rPr lang="en-CA" sz="2800" b="1" dirty="0"/>
              <a:t>Real-Time Collision Detection</a:t>
            </a:r>
            <a:r>
              <a:rPr lang="en-CA" sz="2800" dirty="0"/>
              <a:t>, Morgan Kaufmann, 2005, ISBN-10: 1558607323, ISBN-13: 978-1558607323</a:t>
            </a:r>
          </a:p>
          <a:p>
            <a:pPr lvl="1"/>
            <a:r>
              <a:rPr lang="en-CA" sz="2500" dirty="0"/>
              <a:t>Yup, that’s “</a:t>
            </a:r>
            <a:r>
              <a:rPr lang="en-CA" sz="2500" i="1" dirty="0" err="1"/>
              <a:t>Christer</a:t>
            </a:r>
            <a:r>
              <a:rPr lang="en-CA" sz="2500" dirty="0"/>
              <a:t>” not “Christopher”</a:t>
            </a:r>
          </a:p>
          <a:p>
            <a:pPr lvl="1"/>
            <a:r>
              <a:rPr lang="en-CA" sz="2500" dirty="0"/>
              <a:t>Works for SONY, Santa-Monica (in California)</a:t>
            </a:r>
          </a:p>
          <a:p>
            <a:pPr lvl="1"/>
            <a:r>
              <a:rPr lang="en-CA" sz="2500" dirty="0"/>
              <a:t>I’ve met him. True story. </a:t>
            </a:r>
          </a:p>
          <a:p>
            <a:r>
              <a:rPr lang="en-CA" sz="2800" dirty="0"/>
              <a:t>Ian Millington: </a:t>
            </a:r>
            <a:r>
              <a:rPr lang="en-CA" sz="2800" b="1" dirty="0"/>
              <a:t>Game Physics Engine Development: How to Build a Robust Commercial-Grade Physics Engine for your Game</a:t>
            </a:r>
            <a:r>
              <a:rPr lang="en-CA" sz="2800" dirty="0"/>
              <a:t>, CRC Press, 2010, ISBN-10: 0123819768, ISBN-13: 978-0123819765</a:t>
            </a:r>
          </a:p>
          <a:p>
            <a:pPr lvl="1"/>
            <a:r>
              <a:rPr lang="en-CA" sz="2500" dirty="0"/>
              <a:t>Caveat: You can </a:t>
            </a:r>
            <a:r>
              <a:rPr lang="en-CA" sz="2500" b="1" u="sng" dirty="0"/>
              <a:t>NOT</a:t>
            </a:r>
            <a:r>
              <a:rPr lang="en-CA" sz="2500" dirty="0"/>
              <a:t> just use the engine provided in this book. So you’ll have to prove to me that you have made your engine yourself, and not just “refactored” it – and I find that a quick conversation with you would tell me if that’s possible or not. </a:t>
            </a:r>
          </a:p>
          <a:p>
            <a:r>
              <a:rPr lang="en-CA" sz="2800" dirty="0"/>
              <a:t>Hint: Get, and read, the book. Really. </a:t>
            </a:r>
          </a:p>
          <a:p>
            <a:pPr lvl="1"/>
            <a:r>
              <a:rPr lang="en-CA" sz="2400" dirty="0"/>
              <a:t>I’ll be giving you code, etc. but you really want this book</a:t>
            </a:r>
          </a:p>
          <a:p>
            <a:endParaRPr lang="en-CA" sz="2800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5" name="Rounded Rectangle 4"/>
          <p:cNvSpPr/>
          <p:nvPr/>
        </p:nvSpPr>
        <p:spPr>
          <a:xfrm>
            <a:off x="533400" y="1200150"/>
            <a:ext cx="8077200" cy="53340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Text books (rant)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2800" dirty="0"/>
              <a:t>I’m expecting you to read them, or at least refer to them. Really. All of them.</a:t>
            </a:r>
          </a:p>
          <a:p>
            <a:r>
              <a:rPr lang="en-CA" sz="2800" dirty="0"/>
              <a:t>As Lewis Carroll said: </a:t>
            </a:r>
          </a:p>
          <a:p>
            <a:pPr lvl="1"/>
            <a:r>
              <a:rPr lang="en-CA" sz="2500" i="1" dirty="0"/>
              <a:t>“Begin at the beginning," the King said, very gravely, "and go on till you come to the end: then stop.” </a:t>
            </a:r>
          </a:p>
          <a:p>
            <a:r>
              <a:rPr lang="en-CA" sz="3100" dirty="0"/>
              <a:t>Look, I </a:t>
            </a:r>
            <a:r>
              <a:rPr lang="en-CA" sz="3100" i="1" dirty="0"/>
              <a:t>know</a:t>
            </a:r>
            <a:r>
              <a:rPr lang="en-CA" sz="3100" dirty="0"/>
              <a:t> that you don’t have all the time in the world, but neither do I. I expect you to read them </a:t>
            </a:r>
            <a:r>
              <a:rPr lang="en-CA" sz="3100" i="1" dirty="0"/>
              <a:t>as we go through the course</a:t>
            </a:r>
            <a:r>
              <a:rPr lang="en-CA" sz="3100" dirty="0"/>
              <a:t>, discovering stuff.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How this course relates to 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Remember the overall program is “portfolio” or “demo” based</a:t>
            </a:r>
          </a:p>
          <a:p>
            <a:r>
              <a:rPr lang="en-CA" dirty="0"/>
              <a:t>Depending on the project (and the related courses), you may combine projects here with others</a:t>
            </a:r>
          </a:p>
          <a:p>
            <a:pPr lvl="1"/>
            <a:r>
              <a:rPr lang="en-CA" dirty="0"/>
              <a:t>The other course I deliver are the same – you should check with your other instructors to make sure it’s OK</a:t>
            </a:r>
          </a:p>
          <a:p>
            <a:pPr lvl="1"/>
            <a:r>
              <a:rPr lang="en-CA" dirty="0"/>
              <a:t>Check with us (your friendly instructors) first</a:t>
            </a:r>
          </a:p>
          <a:p>
            <a:r>
              <a:rPr lang="en-CA" dirty="0"/>
              <a:t>Relates closely with animation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How we do it…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Mainly in C &amp; C++</a:t>
            </a:r>
          </a:p>
          <a:p>
            <a:r>
              <a:rPr lang="en-CA" dirty="0"/>
              <a:t>Using Visual Studio</a:t>
            </a:r>
          </a:p>
          <a:p>
            <a:r>
              <a:rPr lang="en-CA" dirty="0"/>
              <a:t>Eventually using OpenGL (4.x, ideally 4.6)</a:t>
            </a:r>
          </a:p>
          <a:p>
            <a:pPr lvl="1"/>
            <a:r>
              <a:rPr lang="en-CA" dirty="0"/>
              <a:t>(used in animation and graphics)</a:t>
            </a:r>
          </a:p>
          <a:p>
            <a:r>
              <a:rPr lang="en-CA" dirty="0"/>
              <a:t>GLM (OpenGL Mathematics)</a:t>
            </a:r>
          </a:p>
          <a:p>
            <a:r>
              <a:rPr lang="en-CA" dirty="0"/>
              <a:t>…don’t rely on 3</a:t>
            </a:r>
            <a:r>
              <a:rPr lang="en-CA" baseline="30000" dirty="0"/>
              <a:t>rd</a:t>
            </a:r>
            <a:r>
              <a:rPr lang="en-CA" dirty="0"/>
              <a:t> party libraries too much (boost and C++ 14+ won’t be much help here...)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General flow...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CA" sz="1800" dirty="0"/>
              <a:t>Dealing with numbers in a computer</a:t>
            </a:r>
          </a:p>
          <a:p>
            <a:pPr lvl="1"/>
            <a:r>
              <a:rPr lang="en-CA" sz="1600" dirty="0"/>
              <a:t>i.e. Headaches with actual vs. theoretical</a:t>
            </a:r>
          </a:p>
          <a:p>
            <a:r>
              <a:rPr lang="en-CA" sz="1800" dirty="0"/>
              <a:t>Building the components of a physics simulator “from scratch”</a:t>
            </a:r>
          </a:p>
          <a:p>
            <a:pPr lvl="1"/>
            <a:r>
              <a:rPr lang="en-CA" sz="1600" dirty="0"/>
              <a:t>Start with equations, etc., then 2D, then 3D</a:t>
            </a:r>
          </a:p>
          <a:p>
            <a:pPr lvl="1"/>
            <a:r>
              <a:rPr lang="en-CA" sz="1600" dirty="0"/>
              <a:t>Newtonian movement first</a:t>
            </a:r>
          </a:p>
          <a:p>
            <a:pPr lvl="1"/>
            <a:r>
              <a:rPr lang="en-CA" sz="1600" dirty="0"/>
              <a:t>Then collision detection (harder)</a:t>
            </a:r>
          </a:p>
          <a:p>
            <a:pPr lvl="2"/>
            <a:r>
              <a:rPr lang="en-CA" sz="1400" dirty="0"/>
              <a:t>Speeding this part up (tedious)</a:t>
            </a:r>
          </a:p>
          <a:p>
            <a:pPr lvl="1"/>
            <a:r>
              <a:rPr lang="en-CA" sz="1600" dirty="0"/>
              <a:t>Then collision response (way harder... to get “right”)</a:t>
            </a:r>
          </a:p>
          <a:p>
            <a:r>
              <a:rPr lang="en-CA" sz="1800" dirty="0"/>
              <a:t>Then we fix the tons and tons of problems...</a:t>
            </a:r>
          </a:p>
          <a:p>
            <a:r>
              <a:rPr lang="en-CA" sz="1800" dirty="0"/>
              <a:t>All of this is done in C &amp; C++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General flow...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CA" sz="1800" dirty="0"/>
              <a:t>Dealing with numbers in a computer</a:t>
            </a:r>
          </a:p>
          <a:p>
            <a:pPr lvl="1"/>
            <a:r>
              <a:rPr lang="en-CA" sz="1600" dirty="0"/>
              <a:t>i.e. Headaches with actual vs. theoretical</a:t>
            </a:r>
          </a:p>
          <a:p>
            <a:r>
              <a:rPr lang="en-CA" sz="1800" dirty="0"/>
              <a:t>Building the components of a physics simulator “from scratch”</a:t>
            </a:r>
          </a:p>
          <a:p>
            <a:pPr lvl="1"/>
            <a:r>
              <a:rPr lang="en-CA" sz="1600" strike="dblStrike" dirty="0"/>
              <a:t>Start with equations, etc., then 2D, then 3D</a:t>
            </a:r>
          </a:p>
          <a:p>
            <a:pPr lvl="1"/>
            <a:r>
              <a:rPr lang="en-CA" sz="1600" dirty="0"/>
              <a:t>Newtonian movement first</a:t>
            </a:r>
          </a:p>
          <a:p>
            <a:pPr lvl="1"/>
            <a:r>
              <a:rPr lang="en-CA" sz="1600" dirty="0"/>
              <a:t>Then collision detection (harder)</a:t>
            </a:r>
          </a:p>
          <a:p>
            <a:pPr lvl="2"/>
            <a:r>
              <a:rPr lang="en-CA" sz="1400" dirty="0"/>
              <a:t>Speeding this part up (tedious)</a:t>
            </a:r>
          </a:p>
          <a:p>
            <a:pPr lvl="1"/>
            <a:r>
              <a:rPr lang="en-CA" sz="1600" dirty="0"/>
              <a:t>Then collision response (way harder... to get “right”)</a:t>
            </a:r>
          </a:p>
          <a:p>
            <a:r>
              <a:rPr lang="en-CA" sz="1800" dirty="0"/>
              <a:t>Then we fix the tons and tons of problems...</a:t>
            </a:r>
          </a:p>
          <a:p>
            <a:r>
              <a:rPr lang="en-CA" sz="1800" dirty="0"/>
              <a:t>All of this is done in C &amp; C++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5" name="Left Arrow 4"/>
          <p:cNvSpPr/>
          <p:nvPr/>
        </p:nvSpPr>
        <p:spPr>
          <a:xfrm>
            <a:off x="4800600" y="1657350"/>
            <a:ext cx="4114800" cy="14478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i="1" dirty="0"/>
              <a:t>It turns out this doesn’t actually work in 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3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4088</TotalTime>
  <Words>1480</Words>
  <Application>Microsoft Office PowerPoint</Application>
  <PresentationFormat>On-screen Show (16:9)</PresentationFormat>
  <Paragraphs>136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Andy</vt:lpstr>
      <vt:lpstr>Arial</vt:lpstr>
      <vt:lpstr>Calibri</vt:lpstr>
      <vt:lpstr>Tw Cen MT</vt:lpstr>
      <vt:lpstr>Wingdings</vt:lpstr>
      <vt:lpstr>Wingdings 2</vt:lpstr>
      <vt:lpstr>Median</vt:lpstr>
      <vt:lpstr>Welcome to INFO6019</vt:lpstr>
      <vt:lpstr>Who am I?</vt:lpstr>
      <vt:lpstr>What’s this course all about?</vt:lpstr>
      <vt:lpstr>Text book (option #1)</vt:lpstr>
      <vt:lpstr>Text books (rant)</vt:lpstr>
      <vt:lpstr>How this course relates to others</vt:lpstr>
      <vt:lpstr>How we do it…</vt:lpstr>
      <vt:lpstr>General flow...</vt:lpstr>
      <vt:lpstr>General flow...</vt:lpstr>
      <vt:lpstr>Why it doesn’t work (or what actually happens...)</vt:lpstr>
      <vt:lpstr>General flow... (updated)</vt:lpstr>
      <vt:lpstr>Projects (worth 60%)</vt:lpstr>
      <vt:lpstr>Exams (worth 40%)</vt:lpstr>
      <vt:lpstr>Summary:</vt:lpstr>
      <vt:lpstr>Streaming classes on twitch</vt:lpstr>
      <vt:lpstr>Today (well, really “this week”)</vt:lpstr>
      <vt:lpstr>Today (well, really “this week”)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INFO6019</dc:title>
  <dc:creator>mfeeney</dc:creator>
  <cp:lastModifiedBy>Feeney, Michael</cp:lastModifiedBy>
  <cp:revision>36</cp:revision>
  <dcterms:created xsi:type="dcterms:W3CDTF">2006-08-16T00:00:00Z</dcterms:created>
  <dcterms:modified xsi:type="dcterms:W3CDTF">2024-09-04T16:12:43Z</dcterms:modified>
</cp:coreProperties>
</file>