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82" r:id="rId3"/>
    <p:sldId id="383" r:id="rId4"/>
    <p:sldId id="384" r:id="rId5"/>
    <p:sldId id="439" r:id="rId6"/>
    <p:sldId id="438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7" r:id="rId15"/>
    <p:sldId id="435" r:id="rId16"/>
    <p:sldId id="390" r:id="rId17"/>
    <p:sldId id="391" r:id="rId18"/>
    <p:sldId id="392" r:id="rId19"/>
    <p:sldId id="388" r:id="rId20"/>
    <p:sldId id="389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8" r:id="rId45"/>
    <p:sldId id="420" r:id="rId46"/>
    <p:sldId id="421" r:id="rId47"/>
    <p:sldId id="422" r:id="rId48"/>
    <p:sldId id="423" r:id="rId49"/>
    <p:sldId id="424" r:id="rId50"/>
    <p:sldId id="425" r:id="rId51"/>
    <p:sldId id="257" r:id="rId52"/>
    <p:sldId id="258" r:id="rId53"/>
    <p:sldId id="444" r:id="rId54"/>
    <p:sldId id="446" r:id="rId55"/>
    <p:sldId id="447" r:id="rId5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91C4"/>
    <a:srgbClr val="FF4747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6" autoAdjust="0"/>
    <p:restoredTop sz="94660"/>
  </p:normalViewPr>
  <p:slideViewPr>
    <p:cSldViewPr>
      <p:cViewPr varScale="1">
        <p:scale>
          <a:sx n="150" d="100"/>
          <a:sy n="150" d="100"/>
        </p:scale>
        <p:origin x="53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68A61-4D74-439D-B686-56933CAFA35F}" type="datetimeFigureOut">
              <a:rPr lang="en-CA" smtClean="0"/>
              <a:pPr/>
              <a:t>2021-09-17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E61BA-FE82-48AC-8E66-414E8195C5F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28875" y="69532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28875" y="69532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28875" y="69532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800100"/>
            <a:ext cx="4343400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0632"/>
            <a:ext cx="5562600" cy="4914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7847A6-6DFB-42FF-BB98-30B6B76AEE10}"/>
              </a:ext>
            </a:extLst>
          </p:cNvPr>
          <p:cNvSpPr txBox="1"/>
          <p:nvPr userDrawn="1"/>
        </p:nvSpPr>
        <p:spPr>
          <a:xfrm>
            <a:off x="380668" y="4856699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INFO6028</a:t>
            </a:r>
            <a:r>
              <a:rPr lang="en-CA" sz="1200" baseline="0" dirty="0"/>
              <a:t> – Fall 2021 – mfeeney@fanshawec.ca</a:t>
            </a:r>
            <a:endParaRPr lang="en-CA" sz="1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63"/>
            <a:ext cx="8229600" cy="97155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200151"/>
            <a:ext cx="4038600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871782" y="2900158"/>
            <a:ext cx="3400425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01698"/>
            <a:ext cx="8686800" cy="66469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AA300-028E-4B26-B7AD-57942096F645}"/>
              </a:ext>
            </a:extLst>
          </p:cNvPr>
          <p:cNvSpPr txBox="1"/>
          <p:nvPr userDrawn="1"/>
        </p:nvSpPr>
        <p:spPr>
          <a:xfrm>
            <a:off x="0" y="4866501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INFO6028</a:t>
            </a:r>
            <a:r>
              <a:rPr lang="en-CA" sz="1200" baseline="0" dirty="0"/>
              <a:t> – Fall 2021 – mfeeney@fanshawec.ca</a:t>
            </a:r>
            <a:endParaRPr lang="en-CA" sz="1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1819D7-7BC8-4E8E-8BFA-05DCF08C46B5}"/>
              </a:ext>
            </a:extLst>
          </p:cNvPr>
          <p:cNvSpPr txBox="1"/>
          <p:nvPr userDrawn="1"/>
        </p:nvSpPr>
        <p:spPr>
          <a:xfrm>
            <a:off x="0" y="4866501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INFO6028</a:t>
            </a:r>
            <a:r>
              <a:rPr lang="en-CA" sz="1200" baseline="0" dirty="0"/>
              <a:t> – Fall 2021 – mfeeney@fanshawec.ca</a:t>
            </a:r>
            <a:endParaRPr lang="en-CA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1450"/>
            <a:ext cx="6858000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428750"/>
            <a:ext cx="8778240" cy="3720108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80668" y="4856699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INFO6028</a:t>
            </a:r>
            <a:r>
              <a:rPr lang="en-CA" sz="1200" baseline="0" dirty="0"/>
              <a:t> – Fall 2021 – mfeeney@fanshawec.ca</a:t>
            </a:r>
            <a:endParaRPr lang="en-CA" sz="12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99592" y="1869672"/>
            <a:ext cx="7772400" cy="1026114"/>
          </a:xfrm>
        </p:spPr>
        <p:txBody>
          <a:bodyPr/>
          <a:lstStyle/>
          <a:p>
            <a:r>
              <a:rPr lang="en-CA" dirty="0"/>
              <a:t>INFO6028: </a:t>
            </a:r>
            <a:r>
              <a:rPr lang="en-CA" sz="3200" dirty="0"/>
              <a:t>Graphics #1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2931790"/>
            <a:ext cx="7776864" cy="1908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Goal</a:t>
            </a:r>
            <a:r>
              <a:rPr lang="en-US" b="1" dirty="0"/>
              <a:t>: Show a bunny (or whatever)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How? Vertex &amp; Index buffers, </a:t>
            </a:r>
            <a:r>
              <a:rPr lang="en-US" b="1" dirty="0" err="1"/>
              <a:t>shader</a:t>
            </a:r>
            <a:r>
              <a:rPr lang="en-US" b="1" dirty="0"/>
              <a:t> &amp; </a:t>
            </a:r>
            <a:r>
              <a:rPr lang="en-US" b="1" dirty="0" err="1"/>
              <a:t>shader</a:t>
            </a:r>
            <a:r>
              <a:rPr lang="en-US" b="1" dirty="0"/>
              <a:t> layouts, view “frustum” &amp; perspective transform, world &amp; camera transforms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Also, learning to enjoy the Magic of Matrix Math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 2 9"/>
          <p:cNvSpPr/>
          <p:nvPr/>
        </p:nvSpPr>
        <p:spPr>
          <a:xfrm>
            <a:off x="2915816" y="1491630"/>
            <a:ext cx="6912768" cy="1872208"/>
          </a:xfrm>
          <a:prstGeom prst="irregularSeal2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374441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Transformations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816424"/>
          </a:xfrm>
        </p:spPr>
        <p:txBody>
          <a:bodyPr>
            <a:normAutofit/>
          </a:bodyPr>
          <a:lstStyle/>
          <a:p>
            <a:r>
              <a:rPr lang="en-US" dirty="0"/>
              <a:t>What about rotation?</a:t>
            </a:r>
          </a:p>
          <a:p>
            <a:pPr lvl="1"/>
            <a:r>
              <a:rPr lang="en-US" dirty="0"/>
              <a:t>Oh no. </a:t>
            </a:r>
          </a:p>
          <a:p>
            <a:pPr lvl="1"/>
            <a:r>
              <a:rPr lang="en-US" dirty="0"/>
              <a:t>Yes, that’s right, kids!! It’s </a:t>
            </a:r>
            <a:r>
              <a:rPr lang="en-US" sz="3600" b="1" u="sng" dirty="0">
                <a:solidFill>
                  <a:srgbClr val="002060"/>
                </a:solidFill>
              </a:rPr>
              <a:t>trigonometry time</a:t>
            </a:r>
            <a:r>
              <a:rPr lang="en-US" sz="3600" dirty="0">
                <a:solidFill>
                  <a:srgbClr val="002060"/>
                </a:solidFill>
              </a:rPr>
              <a:t>!!!</a:t>
            </a:r>
          </a:p>
          <a:p>
            <a:endParaRPr lang="en-US" sz="4000" dirty="0">
              <a:solidFill>
                <a:srgbClr val="FFFFFF"/>
              </a:solidFill>
            </a:endParaRPr>
          </a:p>
          <a:p>
            <a:r>
              <a:rPr lang="en-US" sz="4000" dirty="0">
                <a:solidFill>
                  <a:srgbClr val="FFFFFF"/>
                </a:solidFill>
              </a:rPr>
              <a:t>You LOVED it in High School!!!</a:t>
            </a:r>
          </a:p>
          <a:p>
            <a:r>
              <a:rPr lang="en-US" sz="4000" dirty="0">
                <a:solidFill>
                  <a:srgbClr val="FFFFFF"/>
                </a:solidFill>
              </a:rPr>
              <a:t>You’ll LOVE IT even MORE now!!!!!!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7875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374441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Rotations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888432"/>
          </a:xfrm>
        </p:spPr>
        <p:txBody>
          <a:bodyPr>
            <a:normAutofit/>
          </a:bodyPr>
          <a:lstStyle/>
          <a:p>
            <a:r>
              <a:rPr lang="en-US" dirty="0"/>
              <a:t>And wait! There’s even MORE!</a:t>
            </a:r>
          </a:p>
          <a:p>
            <a:r>
              <a:rPr lang="en-US" dirty="0"/>
              <a:t>Rotations aren’t straight forwards at all!</a:t>
            </a:r>
          </a:p>
          <a:p>
            <a:r>
              <a:rPr lang="en-US" dirty="0"/>
              <a:t>They can be:</a:t>
            </a:r>
          </a:p>
          <a:p>
            <a:pPr lvl="1"/>
            <a:r>
              <a:rPr lang="en-US" dirty="0"/>
              <a:t>Separated by axis!</a:t>
            </a:r>
          </a:p>
          <a:p>
            <a:pPr lvl="1"/>
            <a:r>
              <a:rPr lang="en-US" dirty="0"/>
              <a:t>Combined on an arbitrary axis!</a:t>
            </a:r>
          </a:p>
          <a:p>
            <a:pPr lvl="1"/>
            <a:r>
              <a:rPr lang="en-US" dirty="0"/>
              <a:t>Converted into 4-D space, then back (</a:t>
            </a:r>
            <a:r>
              <a:rPr lang="en-US" dirty="0" err="1"/>
              <a:t>quaternions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AREN’T commutative!! (Well that’s not strictly true…)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Rotations : how the example does them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888432"/>
          </a:xfrm>
        </p:spPr>
        <p:txBody>
          <a:bodyPr>
            <a:normAutofit/>
          </a:bodyPr>
          <a:lstStyle/>
          <a:p>
            <a:r>
              <a:rPr lang="en-US" dirty="0"/>
              <a:t>We will end up using the OpenGL Math library for virtually all of this stuff</a:t>
            </a:r>
          </a:p>
          <a:p>
            <a:r>
              <a:rPr lang="en-US" dirty="0"/>
              <a:t>But it’s not “rocket surgery” (it’s just a really nicely written, and commonly used, library for OpenGL)</a:t>
            </a:r>
          </a:p>
          <a:p>
            <a:r>
              <a:rPr lang="en-US" dirty="0"/>
              <a:t>But where did this wizards get this awesome power?</a:t>
            </a:r>
          </a:p>
          <a:p>
            <a:r>
              <a:rPr lang="en-US" dirty="0"/>
              <a:t>Well, let’s try Wikipedia, the Source of All Knowledge</a:t>
            </a:r>
          </a:p>
          <a:p>
            <a:pPr lvl="1"/>
            <a:r>
              <a:rPr lang="en-US" dirty="0"/>
              <a:t>(Ironically, I’m not really being sarcastic for once…)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5486"/>
            <a:ext cx="7200800" cy="471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9000" t="24461" r="57000" b="34261"/>
          <a:stretch>
            <a:fillRect/>
          </a:stretch>
        </p:blipFill>
        <p:spPr bwMode="auto">
          <a:xfrm>
            <a:off x="4531076" y="49797"/>
            <a:ext cx="4464496" cy="502255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79512" y="195486"/>
            <a:ext cx="421574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Fun fact #1: A rotation matrix only requires a 3x3 matrix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3579862"/>
            <a:ext cx="421574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Fun fact #2: Since we are doing MORE than rotation, we will be using 4x4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5486"/>
            <a:ext cx="7200800" cy="471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9000" t="24461" r="57000" b="34261"/>
          <a:stretch>
            <a:fillRect/>
          </a:stretch>
        </p:blipFill>
        <p:spPr bwMode="auto">
          <a:xfrm>
            <a:off x="4531076" y="49797"/>
            <a:ext cx="4464496" cy="502255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179512" y="1563638"/>
            <a:ext cx="4215741" cy="3240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7544" y="2067694"/>
          <a:ext cx="356539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67694"/>
                        <a:ext cx="3565396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491880" y="1995686"/>
            <a:ext cx="432048" cy="1702735"/>
          </a:xfrm>
          <a:prstGeom prst="rect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39552" y="3795886"/>
            <a:ext cx="2592288" cy="432048"/>
          </a:xfrm>
          <a:prstGeom prst="rect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419872" y="3723878"/>
            <a:ext cx="523695" cy="576064"/>
          </a:xfrm>
          <a:prstGeom prst="ellipse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2" cstate="print"/>
          <a:srcRect l="19229" t="19295" r="44935" b="50155"/>
          <a:stretch>
            <a:fillRect/>
          </a:stretch>
        </p:blipFill>
        <p:spPr bwMode="auto">
          <a:xfrm>
            <a:off x="0" y="1131590"/>
            <a:ext cx="7147742" cy="331236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79512" y="123478"/>
            <a:ext cx="51845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“matrix” is really a 1D array.</a:t>
            </a:r>
          </a:p>
          <a:p>
            <a:pPr algn="ctr"/>
            <a:r>
              <a:rPr lang="en-CA" dirty="0"/>
              <a:t>Top-left (convention), so 0,0 is element[0]</a:t>
            </a:r>
          </a:p>
          <a:p>
            <a:pPr algn="ctr"/>
            <a:r>
              <a:rPr lang="en-CA" dirty="0"/>
              <a:t>(Note: this changes if it’s “row” or “column” major)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436096" y="2139702"/>
            <a:ext cx="3528391" cy="2664296"/>
            <a:chOff x="5436096" y="2139702"/>
            <a:chExt cx="3528391" cy="2664296"/>
          </a:xfrm>
        </p:grpSpPr>
        <p:sp>
          <p:nvSpPr>
            <p:cNvPr id="11" name="Rounded Rectangle 10"/>
            <p:cNvSpPr/>
            <p:nvPr/>
          </p:nvSpPr>
          <p:spPr>
            <a:xfrm>
              <a:off x="5436096" y="2139702"/>
              <a:ext cx="3528391" cy="266429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 dirty="0"/>
            </a:p>
            <a:p>
              <a:pPr algn="ctr"/>
              <a:endParaRPr lang="en-CA" sz="2400" dirty="0"/>
            </a:p>
            <a:p>
              <a:pPr algn="ctr"/>
              <a:endParaRPr lang="en-CA" sz="2400" dirty="0"/>
            </a:p>
            <a:p>
              <a:pPr algn="ctr"/>
              <a:endParaRPr lang="en-CA" sz="2400" dirty="0"/>
            </a:p>
            <a:p>
              <a:pPr algn="ctr"/>
              <a:endParaRPr lang="en-CA" sz="2400" dirty="0"/>
            </a:p>
            <a:p>
              <a:pPr algn="ctr"/>
              <a:r>
                <a:rPr lang="en-CA" sz="2400" dirty="0"/>
                <a:t>Rotation around X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5580112" y="2355726"/>
            <a:ext cx="3384164" cy="18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60160" imgH="914400" progId="Equation.3">
                    <p:embed/>
                  </p:oleObj>
                </mc:Choice>
                <mc:Fallback>
                  <p:oleObj name="Equation" r:id="rId3" imgW="1460160" imgH="9144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2355726"/>
                          <a:ext cx="3384164" cy="180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ight Arrow 7"/>
          <p:cNvSpPr/>
          <p:nvPr/>
        </p:nvSpPr>
        <p:spPr>
          <a:xfrm>
            <a:off x="4139952" y="2715766"/>
            <a:ext cx="1584176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Element “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CA" dirty="0"/>
              <a:t>”</a:t>
            </a: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029783" y="1249871"/>
            <a:ext cx="1656184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Element “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CA" dirty="0"/>
              <a:t>”</a:t>
            </a:r>
          </a:p>
        </p:txBody>
      </p:sp>
      <p:sp>
        <p:nvSpPr>
          <p:cNvPr id="9" name="Right Arrow 8"/>
          <p:cNvSpPr/>
          <p:nvPr/>
        </p:nvSpPr>
        <p:spPr>
          <a:xfrm rot="16200000" flipH="1">
            <a:off x="5821871" y="1249871"/>
            <a:ext cx="1656184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Element “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CA" dirty="0"/>
              <a:t>”</a:t>
            </a:r>
          </a:p>
        </p:txBody>
      </p:sp>
      <p:sp>
        <p:nvSpPr>
          <p:cNvPr id="10" name="Right Arrow 9"/>
          <p:cNvSpPr/>
          <p:nvPr/>
        </p:nvSpPr>
        <p:spPr>
          <a:xfrm rot="16200000" flipH="1">
            <a:off x="6901991" y="1177863"/>
            <a:ext cx="1656184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Element “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CA" dirty="0"/>
              <a:t>”</a:t>
            </a:r>
          </a:p>
        </p:txBody>
      </p:sp>
      <p:sp>
        <p:nvSpPr>
          <p:cNvPr id="15" name="Right Arrow 14"/>
          <p:cNvSpPr/>
          <p:nvPr/>
        </p:nvSpPr>
        <p:spPr>
          <a:xfrm rot="16200000" flipH="1">
            <a:off x="7766087" y="1177863"/>
            <a:ext cx="1656184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Element “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CA" dirty="0"/>
              <a:t>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56176" y="2859782"/>
            <a:ext cx="936104" cy="360040"/>
          </a:xfrm>
          <a:prstGeom prst="rect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39552" y="2643758"/>
            <a:ext cx="2664296" cy="288032"/>
          </a:xfrm>
          <a:prstGeom prst="rect">
            <a:avLst/>
          </a:pr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236296" y="2859782"/>
            <a:ext cx="1080120" cy="360040"/>
          </a:xfrm>
          <a:prstGeom prst="rect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39552" y="2931790"/>
            <a:ext cx="2664296" cy="288032"/>
          </a:xfrm>
          <a:prstGeom prst="rect">
            <a:avLst/>
          </a:pr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matrices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To understand the camera better,</a:t>
            </a:r>
            <a:br>
              <a:rPr lang="en-US"/>
            </a:br>
            <a:r>
              <a:rPr lang="en-US"/>
              <a:t>you should understand what a ‘</a:t>
            </a:r>
            <a:r>
              <a:rPr lang="en-US" b="1"/>
              <a:t>matrix</a:t>
            </a:r>
            <a:r>
              <a:rPr lang="en-US"/>
              <a:t>’ is:</a:t>
            </a:r>
          </a:p>
        </p:txBody>
      </p:sp>
      <p:pic>
        <p:nvPicPr>
          <p:cNvPr id="509957" name="Picture 5" descr="EF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6" y="2255044"/>
            <a:ext cx="404336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9959" name="Picture 7" descr="EF-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2386013"/>
            <a:ext cx="4316413" cy="159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9963" name="Picture 11" descr="2-3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3864" y="2013347"/>
            <a:ext cx="2954337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9961" name="Picture 9" descr="EF-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25964" y="3051572"/>
            <a:ext cx="4160837" cy="156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9964" name="AutoShape 12"/>
          <p:cNvSpPr>
            <a:spLocks noChangeArrowheads="1"/>
          </p:cNvSpPr>
          <p:nvPr/>
        </p:nvSpPr>
        <p:spPr bwMode="auto">
          <a:xfrm>
            <a:off x="1017588" y="2563416"/>
            <a:ext cx="7074231" cy="919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rbel" pitchFamily="34" charset="0"/>
              </a:rPr>
              <a:t>Sorry, it’s not </a:t>
            </a:r>
            <a:r>
              <a:rPr lang="en-US" sz="4800" i="1" u="sng">
                <a:latin typeface="Corbel" pitchFamily="34" charset="0"/>
              </a:rPr>
              <a:t>that</a:t>
            </a:r>
            <a:r>
              <a:rPr lang="en-US" sz="4800">
                <a:latin typeface="Corbel" pitchFamily="34" charset="0"/>
              </a:rPr>
              <a:t> exciting.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/>
      <p:bldP spid="50996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No, not Neo</a:t>
            </a:r>
          </a:p>
          <a:p>
            <a:r>
              <a:rPr lang="en-US"/>
              <a:t>Many, many years ago, mathematicians discovered that some mathematical functions can be quickly solved by placing the numbers into a special format, called a matrix, and performing calculations in certain order (matrix math)</a:t>
            </a:r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 “matrix” is simply a set of rows and columns of numbers</a:t>
            </a:r>
          </a:p>
          <a:p>
            <a:r>
              <a:rPr lang="en-US"/>
              <a:t>Really, that’s it.</a:t>
            </a:r>
          </a:p>
          <a:p>
            <a:r>
              <a:rPr lang="en-US"/>
              <a:t>The “trick” is how the numbers are processed. </a:t>
            </a:r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95486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Vertex transformation pipeline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059582"/>
            <a:ext cx="8001000" cy="12573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You can picture the transformation of the vertex data as going down a series of mathematical processes, or a “pipeline” </a:t>
            </a:r>
            <a:endParaRPr lang="en-CA" i="1" dirty="0"/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838200" y="2686050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Vertices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762000" y="3429000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World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2743200" y="3429000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View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4724400" y="3429000"/>
            <a:ext cx="14478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Projection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629400" y="3371850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Screen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coordinates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 rot="5400000">
            <a:off x="1428750" y="3105150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2860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42672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61722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206854" grpId="0" animBg="1"/>
      <p:bldP spid="206855" grpId="0" animBg="1"/>
      <p:bldP spid="206856" grpId="0" animBg="1"/>
      <p:bldP spid="206857" grpId="0" animBg="1"/>
      <p:bldP spid="206858" grpId="0" animBg="1"/>
      <p:bldP spid="206859" grpId="0" animBg="1"/>
      <p:bldP spid="206860" grpId="0" animBg="1"/>
      <p:bldP spid="206861" grpId="0" animBg="1"/>
      <p:bldP spid="20686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987574"/>
            <a:ext cx="8001000" cy="648890"/>
          </a:xfrm>
        </p:spPr>
        <p:txBody>
          <a:bodyPr>
            <a:normAutofit fontScale="92500" lnSpcReduction="10000"/>
          </a:bodyPr>
          <a:lstStyle/>
          <a:p>
            <a:r>
              <a:rPr lang="en-US" sz="2200" i="1" dirty="0"/>
              <a:t>This is a simplified (but correct) view of the progression of vertex information to the screen in OpenGL 4.x (or DirectX 11) </a:t>
            </a:r>
            <a:endParaRPr lang="en-CA" sz="2200" i="1" dirty="0"/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827088" y="2031206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Vertices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699792" y="2715766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Vertex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755576" y="2715766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Tessellation </a:t>
            </a:r>
            <a:br>
              <a:rPr lang="en-US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4643438" y="2733675"/>
            <a:ext cx="14478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Geometry</a:t>
            </a:r>
            <a:br>
              <a:rPr lang="en-US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372225" y="3705225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Pixel coordinates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and </a:t>
            </a:r>
            <a:r>
              <a:rPr lang="en-CA">
                <a:solidFill>
                  <a:schemeClr val="bg1"/>
                </a:solidFill>
                <a:latin typeface="Corbel" pitchFamily="34" charset="0"/>
              </a:rPr>
              <a:t>colours</a:t>
            </a: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 rot="5400000">
            <a:off x="1312863" y="2428875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268538" y="2949179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4211638" y="2949179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6084888" y="2949179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 rot="5400000">
            <a:off x="7145338" y="3400425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516688" y="2733675"/>
            <a:ext cx="1799728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Fragment (pixel)</a:t>
            </a:r>
            <a:br>
              <a:rPr lang="en-US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375756" y="2031690"/>
            <a:ext cx="288032" cy="3384376"/>
          </a:xfrm>
          <a:prstGeom prst="rightBrace">
            <a:avLst>
              <a:gd name="adj1" fmla="val 55091"/>
              <a:gd name="adj2" fmla="val 50000"/>
            </a:avLst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683568" y="393990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(Note: in DirectX, the order is reversed)</a:t>
            </a:r>
          </a:p>
        </p:txBody>
      </p:sp>
      <p:sp>
        <p:nvSpPr>
          <p:cNvPr id="19" name="&quot;No&quot; Symbol 18"/>
          <p:cNvSpPr/>
          <p:nvPr/>
        </p:nvSpPr>
        <p:spPr>
          <a:xfrm>
            <a:off x="827584" y="2427734"/>
            <a:ext cx="1440160" cy="1152128"/>
          </a:xfrm>
          <a:prstGeom prst="noSmoking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4644008" y="2427734"/>
            <a:ext cx="1440160" cy="1152128"/>
          </a:xfrm>
          <a:prstGeom prst="noSmoking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23928" y="1779662"/>
            <a:ext cx="3168352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/>
              <a:t>In  INFO3111, we won’t deal with the geometry or tessellation </a:t>
            </a:r>
            <a:r>
              <a:rPr lang="en-CA" sz="1400" i="1" dirty="0" err="1"/>
              <a:t>shaders</a:t>
            </a:r>
            <a:endParaRPr lang="en-CA" sz="14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2051720" y="4371950"/>
            <a:ext cx="3456384" cy="5760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/>
              <a:t>Also note that there are “Compute </a:t>
            </a:r>
            <a:r>
              <a:rPr lang="en-CA" sz="1400" i="1" dirty="0" err="1"/>
              <a:t>Shaders</a:t>
            </a:r>
            <a:r>
              <a:rPr lang="en-CA" sz="1400" i="1" dirty="0"/>
              <a:t>” in GL 4.3 (this is The Future)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323528" y="123478"/>
            <a:ext cx="7772400" cy="685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-150" normalizeH="0" baseline="0" noProof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Graphics “pipeline”</a:t>
            </a:r>
            <a:endParaRPr kumimoji="0" lang="en-CA" sz="4000" b="0" i="0" u="none" strike="noStrike" kern="1200" cap="none" spc="-15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206854" grpId="0" animBg="1"/>
      <p:bldP spid="206855" grpId="0" animBg="1"/>
      <p:bldP spid="206856" grpId="0" animBg="1"/>
      <p:bldP spid="206857" grpId="0" animBg="1"/>
      <p:bldP spid="206858" grpId="0" animBg="1"/>
      <p:bldP spid="206859" grpId="0" animBg="1"/>
      <p:bldP spid="206860" grpId="0" animBg="1"/>
      <p:bldP spid="206861" grpId="0" animBg="1"/>
      <p:bldP spid="206862" grpId="0" animBg="1"/>
      <p:bldP spid="16" grpId="0" animBg="1"/>
      <p:bldP spid="2" grpId="0" animBg="1"/>
      <p:bldP spid="3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Vertex transformation pipeline</a:t>
            </a:r>
            <a:endParaRPr lang="en-CA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838200" y="2686050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Vertices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5" name="Rectangle 6"/>
          <p:cNvSpPr>
            <a:spLocks noChangeArrowheads="1"/>
          </p:cNvSpPr>
          <p:nvPr/>
        </p:nvSpPr>
        <p:spPr bwMode="auto">
          <a:xfrm>
            <a:off x="762000" y="3429000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World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6" name="Rectangle 7"/>
          <p:cNvSpPr>
            <a:spLocks noChangeArrowheads="1"/>
          </p:cNvSpPr>
          <p:nvPr/>
        </p:nvSpPr>
        <p:spPr bwMode="auto">
          <a:xfrm>
            <a:off x="2743200" y="3429000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View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7" name="Rectangle 8"/>
          <p:cNvSpPr>
            <a:spLocks noChangeArrowheads="1"/>
          </p:cNvSpPr>
          <p:nvPr/>
        </p:nvSpPr>
        <p:spPr bwMode="auto">
          <a:xfrm>
            <a:off x="4724400" y="3429000"/>
            <a:ext cx="14478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Projection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8" name="Rectangle 9"/>
          <p:cNvSpPr>
            <a:spLocks noChangeArrowheads="1"/>
          </p:cNvSpPr>
          <p:nvPr/>
        </p:nvSpPr>
        <p:spPr bwMode="auto">
          <a:xfrm>
            <a:off x="6629400" y="3371850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Screen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coordinates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9" name="AutoShape 10"/>
          <p:cNvSpPr>
            <a:spLocks noChangeArrowheads="1"/>
          </p:cNvSpPr>
          <p:nvPr/>
        </p:nvSpPr>
        <p:spPr bwMode="auto">
          <a:xfrm rot="5400000">
            <a:off x="1428750" y="3105150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10" name="AutoShape 11"/>
          <p:cNvSpPr>
            <a:spLocks noChangeArrowheads="1"/>
          </p:cNvSpPr>
          <p:nvPr/>
        </p:nvSpPr>
        <p:spPr bwMode="auto">
          <a:xfrm>
            <a:off x="22860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11" name="AutoShape 12"/>
          <p:cNvSpPr>
            <a:spLocks noChangeArrowheads="1"/>
          </p:cNvSpPr>
          <p:nvPr/>
        </p:nvSpPr>
        <p:spPr bwMode="auto">
          <a:xfrm>
            <a:off x="42672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12" name="AutoShape 13"/>
          <p:cNvSpPr>
            <a:spLocks noChangeArrowheads="1"/>
          </p:cNvSpPr>
          <p:nvPr/>
        </p:nvSpPr>
        <p:spPr bwMode="auto">
          <a:xfrm>
            <a:off x="61722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71375" name="AutoShape 15"/>
          <p:cNvSpPr>
            <a:spLocks noChangeArrowheads="1"/>
          </p:cNvSpPr>
          <p:nvPr/>
        </p:nvSpPr>
        <p:spPr bwMode="auto">
          <a:xfrm>
            <a:off x="5943600" y="1485900"/>
            <a:ext cx="2895600" cy="1028700"/>
          </a:xfrm>
          <a:prstGeom prst="wedgeRoundRectCallout">
            <a:avLst>
              <a:gd name="adj1" fmla="val -54606"/>
              <a:gd name="adj2" fmla="val 1444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Usually set once. Allows 2D/3D/fish-eye, etc.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71376" name="AutoShape 16"/>
          <p:cNvSpPr>
            <a:spLocks noChangeArrowheads="1"/>
          </p:cNvSpPr>
          <p:nvPr/>
        </p:nvSpPr>
        <p:spPr bwMode="auto">
          <a:xfrm>
            <a:off x="3124200" y="1028700"/>
            <a:ext cx="2743200" cy="1257300"/>
          </a:xfrm>
          <a:prstGeom prst="wedgeRoundRectCallout">
            <a:avLst>
              <a:gd name="adj1" fmla="val -36690"/>
              <a:gd name="adj2" fmla="val 1563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This is essentially the camera. Alter this to change what you are looking at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71377" name="AutoShape 17"/>
          <p:cNvSpPr>
            <a:spLocks noChangeArrowheads="1"/>
          </p:cNvSpPr>
          <p:nvPr/>
        </p:nvSpPr>
        <p:spPr bwMode="auto">
          <a:xfrm>
            <a:off x="179388" y="1383506"/>
            <a:ext cx="2819400" cy="1200150"/>
          </a:xfrm>
          <a:prstGeom prst="wedgeRoundRectCallout">
            <a:avLst>
              <a:gd name="adj1" fmla="val 787"/>
              <a:gd name="adj2" fmla="val 13759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Changed for 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each object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> in your world every time they move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animBg="1"/>
      <p:bldP spid="271376" grpId="0" animBg="1"/>
      <p:bldP spid="27137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485900"/>
            <a:ext cx="75438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Here is a matrix multiply: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  <a:p>
            <a:r>
              <a:rPr lang="en-US"/>
              <a:t>Fun stuff, eh?</a:t>
            </a:r>
            <a:endParaRPr lang="en-CA"/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28851"/>
            <a:ext cx="8153400" cy="110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Why do this?</a:t>
            </a:r>
          </a:p>
          <a:p>
            <a:r>
              <a:rPr lang="en-US"/>
              <a:t>Believe it or not, it’s way, way faster than doing it any other way</a:t>
            </a:r>
          </a:p>
          <a:p>
            <a:r>
              <a:rPr lang="en-US"/>
              <a:t>Also, you can combine a number of transformations (translate, rotation, scale) into </a:t>
            </a:r>
            <a:r>
              <a:rPr lang="en-US" b="1" i="1"/>
              <a:t>one</a:t>
            </a:r>
            <a:r>
              <a:rPr lang="en-US"/>
              <a:t> matrix, then reuse that matrix over and over. </a:t>
            </a:r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21582"/>
            <a:ext cx="7772400" cy="35456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An interesting thing is that the </a:t>
            </a:r>
            <a:r>
              <a:rPr lang="en-US" i="1" u="sng"/>
              <a:t>order of the operations really matters</a:t>
            </a:r>
          </a:p>
          <a:p>
            <a:pPr>
              <a:lnSpc>
                <a:spcPct val="90000"/>
              </a:lnSpc>
            </a:pPr>
            <a:r>
              <a:rPr lang="en-US"/>
              <a:t>For example:</a:t>
            </a:r>
          </a:p>
          <a:p>
            <a:pPr lvl="1">
              <a:lnSpc>
                <a:spcPct val="90000"/>
              </a:lnSpc>
            </a:pPr>
            <a:r>
              <a:rPr lang="en-US"/>
              <a:t>A * B * C  </a:t>
            </a:r>
            <a:r>
              <a:rPr lang="en-US" b="1" i="1" u="sng"/>
              <a:t>doesn’t</a:t>
            </a:r>
            <a:r>
              <a:rPr lang="en-US"/>
              <a:t> = C * B * A</a:t>
            </a:r>
          </a:p>
          <a:p>
            <a:pPr>
              <a:lnSpc>
                <a:spcPct val="90000"/>
              </a:lnSpc>
            </a:pPr>
            <a:r>
              <a:rPr lang="en-US"/>
              <a:t>This is a problem later…</a:t>
            </a:r>
          </a:p>
          <a:p>
            <a:pPr>
              <a:lnSpc>
                <a:spcPct val="90000"/>
              </a:lnSpc>
            </a:pPr>
            <a:r>
              <a:rPr lang="en-US"/>
              <a:t>Another interesting problem is not all mathematical operations can be done with matrices. </a:t>
            </a:r>
          </a:p>
          <a:p>
            <a:pPr lvl="1">
              <a:lnSpc>
                <a:spcPct val="90000"/>
              </a:lnSpc>
            </a:pPr>
            <a:r>
              <a:rPr lang="en-US"/>
              <a:t>For example, there is no such thing as “matrix division.” Really. It’s impossible. </a:t>
            </a:r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we have to actually have to perform these? </a:t>
            </a:r>
          </a:p>
          <a:p>
            <a:r>
              <a:rPr lang="en-US" dirty="0"/>
              <a:t>Nope. </a:t>
            </a:r>
          </a:p>
          <a:p>
            <a:r>
              <a:rPr lang="en-US" dirty="0"/>
              <a:t>DirectX/OpenGL will do it for you</a:t>
            </a:r>
          </a:p>
          <a:p>
            <a:r>
              <a:rPr lang="en-US" dirty="0" err="1"/>
              <a:t>Kazaa</a:t>
            </a:r>
            <a:r>
              <a:rPr lang="en-US" dirty="0"/>
              <a:t>! </a:t>
            </a:r>
          </a:p>
          <a:p>
            <a:r>
              <a:rPr lang="en-US" dirty="0"/>
              <a:t>But that doesn’t mean you are off the hook…</a:t>
            </a:r>
          </a:p>
          <a:p>
            <a:r>
              <a:rPr lang="en-US" dirty="0"/>
              <a:t>…enter the boring theory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Rectangle 4"/>
          <p:cNvSpPr/>
          <p:nvPr/>
        </p:nvSpPr>
        <p:spPr>
          <a:xfrm rot="21056843">
            <a:off x="1391756" y="3773722"/>
            <a:ext cx="5509842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orte" pitchFamily="66" charset="0"/>
                <a:cs typeface="+mn-cs"/>
              </a:rPr>
              <a:t>super exciting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3276600" y="3706416"/>
            <a:ext cx="935038" cy="53935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80"/>
                            </p:stCondLst>
                            <p:childTnLst>
                              <p:par>
                                <p:cTn id="4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80"/>
                            </p:stCondLst>
                            <p:childTnLst>
                              <p:par>
                                <p:cTn id="5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004888"/>
            <a:ext cx="8229600" cy="16549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Remember ‘vectors?’ (not STL ones) from math?</a:t>
            </a:r>
          </a:p>
          <a:p>
            <a:pPr lvl="1"/>
            <a:r>
              <a:rPr lang="en-US"/>
              <a:t>They were </a:t>
            </a:r>
            <a:r>
              <a:rPr lang="en-US" b="1" i="1"/>
              <a:t>two</a:t>
            </a:r>
            <a:r>
              <a:rPr lang="en-US"/>
              <a:t> ways to represent them:</a:t>
            </a:r>
          </a:p>
          <a:p>
            <a:pPr lvl="2"/>
            <a:r>
              <a:rPr lang="en-US"/>
              <a:t>Direction and distance</a:t>
            </a:r>
          </a:p>
          <a:p>
            <a:pPr lvl="2"/>
            <a:r>
              <a:rPr lang="en-US"/>
              <a:t>Displacement in x and y (and z)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1" y="2843212"/>
            <a:ext cx="2308225" cy="1109663"/>
            <a:chOff x="994" y="2552"/>
            <a:chExt cx="1454" cy="932"/>
          </a:xfrm>
        </p:grpSpPr>
        <p:sp>
          <p:nvSpPr>
            <p:cNvPr id="137221" name="Line 7"/>
            <p:cNvSpPr>
              <a:spLocks noChangeShapeType="1"/>
            </p:cNvSpPr>
            <p:nvPr/>
          </p:nvSpPr>
          <p:spPr bwMode="auto">
            <a:xfrm>
              <a:off x="994" y="2552"/>
              <a:ext cx="995" cy="9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222" name="Text Box 10"/>
            <p:cNvSpPr txBox="1">
              <a:spLocks noChangeArrowheads="1"/>
            </p:cNvSpPr>
            <p:nvPr/>
          </p:nvSpPr>
          <p:spPr bwMode="auto">
            <a:xfrm>
              <a:off x="1408" y="2617"/>
              <a:ext cx="1040" cy="5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rbel" pitchFamily="34" charset="0"/>
                </a:rPr>
                <a:t>1.41 @ 45 degrees</a:t>
              </a:r>
            </a:p>
          </p:txBody>
        </p:sp>
        <p:sp>
          <p:nvSpPr>
            <p:cNvPr id="137223" name="Line 12"/>
            <p:cNvSpPr>
              <a:spLocks noChangeShapeType="1"/>
            </p:cNvSpPr>
            <p:nvPr/>
          </p:nvSpPr>
          <p:spPr bwMode="auto">
            <a:xfrm>
              <a:off x="994" y="2552"/>
              <a:ext cx="9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224" name="Freeform 13"/>
            <p:cNvSpPr>
              <a:spLocks/>
            </p:cNvSpPr>
            <p:nvPr/>
          </p:nvSpPr>
          <p:spPr bwMode="auto">
            <a:xfrm>
              <a:off x="1294" y="2553"/>
              <a:ext cx="119" cy="310"/>
            </a:xfrm>
            <a:custGeom>
              <a:avLst/>
              <a:gdLst>
                <a:gd name="T0" fmla="*/ 119 w 119"/>
                <a:gd name="T1" fmla="*/ 0 h 269"/>
                <a:gd name="T2" fmla="*/ 89 w 119"/>
                <a:gd name="T3" fmla="*/ 144 h 269"/>
                <a:gd name="T4" fmla="*/ 0 w 119"/>
                <a:gd name="T5" fmla="*/ 269 h 269"/>
                <a:gd name="T6" fmla="*/ 0 60000 65536"/>
                <a:gd name="T7" fmla="*/ 0 60000 65536"/>
                <a:gd name="T8" fmla="*/ 0 60000 65536"/>
                <a:gd name="T9" fmla="*/ 0 w 119"/>
                <a:gd name="T10" fmla="*/ 0 h 269"/>
                <a:gd name="T11" fmla="*/ 119 w 119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269">
                  <a:moveTo>
                    <a:pt x="119" y="0"/>
                  </a:moveTo>
                  <a:cubicBezTo>
                    <a:pt x="115" y="25"/>
                    <a:pt x="109" y="99"/>
                    <a:pt x="89" y="144"/>
                  </a:cubicBezTo>
                  <a:cubicBezTo>
                    <a:pt x="69" y="189"/>
                    <a:pt x="19" y="243"/>
                    <a:pt x="0" y="26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3626" y="2474119"/>
            <a:ext cx="1584325" cy="1527572"/>
            <a:chOff x="3925" y="2066"/>
            <a:chExt cx="998" cy="1283"/>
          </a:xfrm>
        </p:grpSpPr>
        <p:sp>
          <p:nvSpPr>
            <p:cNvPr id="137226" name="Line 5"/>
            <p:cNvSpPr>
              <a:spLocks noChangeShapeType="1"/>
            </p:cNvSpPr>
            <p:nvPr/>
          </p:nvSpPr>
          <p:spPr bwMode="auto">
            <a:xfrm>
              <a:off x="3928" y="2375"/>
              <a:ext cx="9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227" name="Line 6"/>
            <p:cNvSpPr>
              <a:spLocks noChangeShapeType="1"/>
            </p:cNvSpPr>
            <p:nvPr/>
          </p:nvSpPr>
          <p:spPr bwMode="auto">
            <a:xfrm>
              <a:off x="3928" y="2375"/>
              <a:ext cx="0" cy="9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228" name="Text Box 16"/>
            <p:cNvSpPr txBox="1">
              <a:spLocks noChangeArrowheads="1"/>
            </p:cNvSpPr>
            <p:nvPr/>
          </p:nvSpPr>
          <p:spPr bwMode="auto">
            <a:xfrm>
              <a:off x="3925" y="2770"/>
              <a:ext cx="719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1.0 down</a:t>
              </a:r>
            </a:p>
          </p:txBody>
        </p:sp>
        <p:sp>
          <p:nvSpPr>
            <p:cNvPr id="137229" name="Text Box 17"/>
            <p:cNvSpPr txBox="1">
              <a:spLocks noChangeArrowheads="1"/>
            </p:cNvSpPr>
            <p:nvPr/>
          </p:nvSpPr>
          <p:spPr bwMode="auto">
            <a:xfrm>
              <a:off x="4006" y="2066"/>
              <a:ext cx="667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1.0 right</a:t>
              </a:r>
            </a:p>
          </p:txBody>
        </p:sp>
      </p:grp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889000" y="4618435"/>
            <a:ext cx="3701654" cy="33855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rbel" pitchFamily="34" charset="0"/>
              </a:rPr>
              <a:t>…meaning that you get to the same place</a:t>
            </a:r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763588" y="4081463"/>
            <a:ext cx="6467283" cy="64633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rbel" pitchFamily="34" charset="0"/>
              </a:rPr>
              <a:t>Remember, these are the </a:t>
            </a:r>
            <a:r>
              <a:rPr lang="en-US" sz="3600" b="1" i="1">
                <a:latin typeface="Corbel" pitchFamily="34" charset="0"/>
              </a:rPr>
              <a:t>same</a:t>
            </a:r>
            <a:r>
              <a:rPr lang="en-US" sz="3600">
                <a:latin typeface="Corbel" pitchFamily="34" charset="0"/>
              </a:rPr>
              <a:t>…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0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  <p:bldP spid="510996" grpId="0" animBg="1"/>
      <p:bldP spid="51099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Guess what?</a:t>
            </a:r>
          </a:p>
          <a:p>
            <a:pPr lvl="1"/>
            <a:r>
              <a:rPr lang="en-US"/>
              <a:t>There is a third way to represent a vector</a:t>
            </a:r>
          </a:p>
          <a:p>
            <a:pPr lvl="1"/>
            <a:r>
              <a:rPr lang="en-US"/>
              <a:t>It’s called a matrix</a:t>
            </a:r>
          </a:p>
          <a:p>
            <a:pPr lvl="1"/>
            <a:r>
              <a:rPr lang="en-US"/>
              <a:t>You write it like this:</a:t>
            </a:r>
            <a:br>
              <a:rPr lang="en-US"/>
            </a:br>
            <a:endParaRPr lang="en-US"/>
          </a:p>
          <a:p>
            <a:pPr lvl="1"/>
            <a:r>
              <a:rPr lang="en-US"/>
              <a:t>So a vector like this:</a:t>
            </a:r>
            <a:br>
              <a:rPr lang="en-US"/>
            </a:br>
            <a:endParaRPr lang="en-US"/>
          </a:p>
          <a:p>
            <a:pPr lvl="1"/>
            <a:r>
              <a:rPr lang="en-US"/>
              <a:t>Would be written like this: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86388" y="2184799"/>
            <a:ext cx="817562" cy="803672"/>
            <a:chOff x="3513" y="2200"/>
            <a:chExt cx="515" cy="675"/>
          </a:xfrm>
        </p:grpSpPr>
        <p:sp>
          <p:nvSpPr>
            <p:cNvPr id="138245" name="AutoShape 5"/>
            <p:cNvSpPr>
              <a:spLocks/>
            </p:cNvSpPr>
            <p:nvPr/>
          </p:nvSpPr>
          <p:spPr bwMode="auto">
            <a:xfrm>
              <a:off x="3513" y="2401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38246" name="Text Box 6"/>
            <p:cNvSpPr txBox="1">
              <a:spLocks noChangeArrowheads="1"/>
            </p:cNvSpPr>
            <p:nvPr/>
          </p:nvSpPr>
          <p:spPr bwMode="auto">
            <a:xfrm>
              <a:off x="3651" y="2200"/>
              <a:ext cx="183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rbel" pitchFamily="34" charset="0"/>
                </a:rPr>
                <a:t>x</a:t>
              </a:r>
            </a:p>
          </p:txBody>
        </p:sp>
        <p:sp>
          <p:nvSpPr>
            <p:cNvPr id="138247" name="Text Box 7"/>
            <p:cNvSpPr txBox="1">
              <a:spLocks noChangeArrowheads="1"/>
            </p:cNvSpPr>
            <p:nvPr/>
          </p:nvSpPr>
          <p:spPr bwMode="auto">
            <a:xfrm>
              <a:off x="3651" y="2565"/>
              <a:ext cx="186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rbel" pitchFamily="34" charset="0"/>
                </a:rPr>
                <a:t>y</a:t>
              </a:r>
            </a:p>
          </p:txBody>
        </p:sp>
        <p:sp>
          <p:nvSpPr>
            <p:cNvPr id="138248" name="AutoShape 9"/>
            <p:cNvSpPr>
              <a:spLocks/>
            </p:cNvSpPr>
            <p:nvPr/>
          </p:nvSpPr>
          <p:spPr bwMode="auto">
            <a:xfrm flipH="1">
              <a:off x="3906" y="2401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227888" y="2352675"/>
            <a:ext cx="1458912" cy="1401366"/>
            <a:chOff x="3925" y="2070"/>
            <a:chExt cx="998" cy="1279"/>
          </a:xfrm>
        </p:grpSpPr>
        <p:sp>
          <p:nvSpPr>
            <p:cNvPr id="138250" name="Line 12"/>
            <p:cNvSpPr>
              <a:spLocks noChangeShapeType="1"/>
            </p:cNvSpPr>
            <p:nvPr/>
          </p:nvSpPr>
          <p:spPr bwMode="auto">
            <a:xfrm>
              <a:off x="3928" y="2375"/>
              <a:ext cx="9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8251" name="Line 13"/>
            <p:cNvSpPr>
              <a:spLocks noChangeShapeType="1"/>
            </p:cNvSpPr>
            <p:nvPr/>
          </p:nvSpPr>
          <p:spPr bwMode="auto">
            <a:xfrm>
              <a:off x="3928" y="2375"/>
              <a:ext cx="0" cy="9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8252" name="Text Box 14"/>
            <p:cNvSpPr txBox="1">
              <a:spLocks noChangeArrowheads="1"/>
            </p:cNvSpPr>
            <p:nvPr/>
          </p:nvSpPr>
          <p:spPr bwMode="auto">
            <a:xfrm>
              <a:off x="3925" y="2773"/>
              <a:ext cx="519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-1.0 y</a:t>
              </a:r>
            </a:p>
          </p:txBody>
        </p:sp>
        <p:sp>
          <p:nvSpPr>
            <p:cNvPr id="138253" name="Text Box 15"/>
            <p:cNvSpPr txBox="1">
              <a:spLocks noChangeArrowheads="1"/>
            </p:cNvSpPr>
            <p:nvPr/>
          </p:nvSpPr>
          <p:spPr bwMode="auto">
            <a:xfrm>
              <a:off x="4008" y="2070"/>
              <a:ext cx="45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1.0 x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616576" y="3668318"/>
            <a:ext cx="1236663" cy="896541"/>
            <a:chOff x="3538" y="3081"/>
            <a:chExt cx="779" cy="753"/>
          </a:xfrm>
        </p:grpSpPr>
        <p:sp>
          <p:nvSpPr>
            <p:cNvPr id="138255" name="AutoShape 17"/>
            <p:cNvSpPr>
              <a:spLocks/>
            </p:cNvSpPr>
            <p:nvPr/>
          </p:nvSpPr>
          <p:spPr bwMode="auto">
            <a:xfrm>
              <a:off x="3538" y="3282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38256" name="Text Box 18"/>
            <p:cNvSpPr txBox="1">
              <a:spLocks noChangeArrowheads="1"/>
            </p:cNvSpPr>
            <p:nvPr/>
          </p:nvSpPr>
          <p:spPr bwMode="auto">
            <a:xfrm>
              <a:off x="3676" y="3081"/>
              <a:ext cx="393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 1.0</a:t>
              </a:r>
            </a:p>
          </p:txBody>
        </p:sp>
        <p:sp>
          <p:nvSpPr>
            <p:cNvPr id="138257" name="Text Box 19"/>
            <p:cNvSpPr txBox="1">
              <a:spLocks noChangeArrowheads="1"/>
            </p:cNvSpPr>
            <p:nvPr/>
          </p:nvSpPr>
          <p:spPr bwMode="auto">
            <a:xfrm>
              <a:off x="3676" y="3446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38258" name="AutoShape 20"/>
            <p:cNvSpPr>
              <a:spLocks/>
            </p:cNvSpPr>
            <p:nvPr/>
          </p:nvSpPr>
          <p:spPr bwMode="auto">
            <a:xfrm flipH="1">
              <a:off x="4195" y="324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The way you write it is not that important, so you may see this, too:</a:t>
            </a:r>
          </a:p>
          <a:p>
            <a:pPr algn="ctr">
              <a:buFontTx/>
              <a:buNone/>
            </a:pPr>
            <a:r>
              <a:rPr lang="en-US" sz="2800" i="1"/>
              <a:t>(remember, these are all the same vector)</a:t>
            </a:r>
          </a:p>
          <a:p>
            <a:pPr algn="ctr">
              <a:buFontTx/>
              <a:buNone/>
            </a:pPr>
            <a:endParaRPr lang="en-US" i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0563" y="2787253"/>
            <a:ext cx="2322512" cy="1480253"/>
            <a:chOff x="3928" y="2070"/>
            <a:chExt cx="1012" cy="1351"/>
          </a:xfrm>
        </p:grpSpPr>
        <p:sp>
          <p:nvSpPr>
            <p:cNvPr id="139269" name="Line 5"/>
            <p:cNvSpPr>
              <a:spLocks noChangeShapeType="1"/>
            </p:cNvSpPr>
            <p:nvPr/>
          </p:nvSpPr>
          <p:spPr bwMode="auto">
            <a:xfrm>
              <a:off x="3928" y="2375"/>
              <a:ext cx="9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0" name="Line 6"/>
            <p:cNvSpPr>
              <a:spLocks noChangeShapeType="1"/>
            </p:cNvSpPr>
            <p:nvPr/>
          </p:nvSpPr>
          <p:spPr bwMode="auto">
            <a:xfrm>
              <a:off x="3928" y="2375"/>
              <a:ext cx="0" cy="9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1" name="Text Box 7"/>
            <p:cNvSpPr txBox="1">
              <a:spLocks noChangeArrowheads="1"/>
            </p:cNvSpPr>
            <p:nvPr/>
          </p:nvSpPr>
          <p:spPr bwMode="auto">
            <a:xfrm>
              <a:off x="3988" y="3056"/>
              <a:ext cx="331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-1.0 y</a:t>
              </a:r>
            </a:p>
          </p:txBody>
        </p:sp>
        <p:sp>
          <p:nvSpPr>
            <p:cNvPr id="139272" name="Text Box 8"/>
            <p:cNvSpPr txBox="1">
              <a:spLocks noChangeArrowheads="1"/>
            </p:cNvSpPr>
            <p:nvPr/>
          </p:nvSpPr>
          <p:spPr bwMode="auto">
            <a:xfrm>
              <a:off x="4584" y="2070"/>
              <a:ext cx="35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2.0 x</a:t>
              </a:r>
            </a:p>
          </p:txBody>
        </p:sp>
      </p:grp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3163889" y="3340894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37013" y="3124202"/>
            <a:ext cx="1236662" cy="896541"/>
            <a:chOff x="3538" y="3081"/>
            <a:chExt cx="779" cy="753"/>
          </a:xfrm>
        </p:grpSpPr>
        <p:sp>
          <p:nvSpPr>
            <p:cNvPr id="139275" name="AutoShape 11"/>
            <p:cNvSpPr>
              <a:spLocks/>
            </p:cNvSpPr>
            <p:nvPr/>
          </p:nvSpPr>
          <p:spPr bwMode="auto">
            <a:xfrm>
              <a:off x="3538" y="3282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39276" name="Text Box 12"/>
            <p:cNvSpPr txBox="1">
              <a:spLocks noChangeArrowheads="1"/>
            </p:cNvSpPr>
            <p:nvPr/>
          </p:nvSpPr>
          <p:spPr bwMode="auto">
            <a:xfrm>
              <a:off x="3676" y="3081"/>
              <a:ext cx="405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 2.0</a:t>
              </a:r>
            </a:p>
          </p:txBody>
        </p:sp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>
              <a:off x="3676" y="3446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39278" name="AutoShape 14"/>
            <p:cNvSpPr>
              <a:spLocks/>
            </p:cNvSpPr>
            <p:nvPr/>
          </p:nvSpPr>
          <p:spPr bwMode="auto">
            <a:xfrm flipH="1">
              <a:off x="4195" y="324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5583239" y="3340894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213476" y="3323034"/>
            <a:ext cx="2290763" cy="602456"/>
            <a:chOff x="3914" y="2791"/>
            <a:chExt cx="1443" cy="506"/>
          </a:xfrm>
        </p:grpSpPr>
        <p:sp>
          <p:nvSpPr>
            <p:cNvPr id="139281" name="AutoShape 17"/>
            <p:cNvSpPr>
              <a:spLocks/>
            </p:cNvSpPr>
            <p:nvPr/>
          </p:nvSpPr>
          <p:spPr bwMode="auto">
            <a:xfrm>
              <a:off x="3914" y="2825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3999" y="2806"/>
              <a:ext cx="502" cy="4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rbel" pitchFamily="34" charset="0"/>
                </a:rPr>
                <a:t> 2.0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4716" y="2806"/>
              <a:ext cx="520" cy="4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rbel" pitchFamily="34" charset="0"/>
                </a:rPr>
                <a:t>-1.0</a:t>
              </a:r>
            </a:p>
          </p:txBody>
        </p:sp>
        <p:sp>
          <p:nvSpPr>
            <p:cNvPr id="139284" name="AutoShape 20"/>
            <p:cNvSpPr>
              <a:spLocks/>
            </p:cNvSpPr>
            <p:nvPr/>
          </p:nvSpPr>
          <p:spPr bwMode="auto">
            <a:xfrm flipH="1">
              <a:off x="5235" y="2791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/>
      <p:bldP spid="513033" grpId="0"/>
      <p:bldP spid="513039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Now that we are in 3D, there are 3 coordinates in out vector: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 sz="2000" i="1"/>
          </a:p>
          <a:p>
            <a:pPr>
              <a:buFontTx/>
              <a:buNone/>
            </a:pPr>
            <a:r>
              <a:rPr lang="en-US" sz="2000" i="1"/>
              <a:t>(very cheezy 3D drawing)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3089" y="2383631"/>
            <a:ext cx="1944688" cy="1596629"/>
            <a:chOff x="361" y="2002"/>
            <a:chExt cx="1225" cy="1341"/>
          </a:xfrm>
        </p:grpSpPr>
        <p:sp>
          <p:nvSpPr>
            <p:cNvPr id="140293" name="Line 5"/>
            <p:cNvSpPr>
              <a:spLocks noChangeShapeType="1"/>
            </p:cNvSpPr>
            <p:nvPr/>
          </p:nvSpPr>
          <p:spPr bwMode="auto">
            <a:xfrm>
              <a:off x="361" y="2283"/>
              <a:ext cx="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0294" name="Line 6"/>
            <p:cNvSpPr>
              <a:spLocks noChangeShapeType="1"/>
            </p:cNvSpPr>
            <p:nvPr/>
          </p:nvSpPr>
          <p:spPr bwMode="auto">
            <a:xfrm>
              <a:off x="361" y="2283"/>
              <a:ext cx="0" cy="8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0295" name="Text Box 7"/>
            <p:cNvSpPr txBox="1">
              <a:spLocks noChangeArrowheads="1"/>
            </p:cNvSpPr>
            <p:nvPr/>
          </p:nvSpPr>
          <p:spPr bwMode="auto">
            <a:xfrm>
              <a:off x="477" y="2928"/>
              <a:ext cx="478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-1.0 y</a:t>
              </a:r>
            </a:p>
          </p:txBody>
        </p:sp>
        <p:sp>
          <p:nvSpPr>
            <p:cNvPr id="140296" name="Text Box 8"/>
            <p:cNvSpPr txBox="1">
              <a:spLocks noChangeArrowheads="1"/>
            </p:cNvSpPr>
            <p:nvPr/>
          </p:nvSpPr>
          <p:spPr bwMode="auto">
            <a:xfrm>
              <a:off x="477" y="2002"/>
              <a:ext cx="724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1.5 x</a:t>
              </a:r>
            </a:p>
          </p:txBody>
        </p:sp>
        <p:sp>
          <p:nvSpPr>
            <p:cNvPr id="140297" name="Line 9"/>
            <p:cNvSpPr>
              <a:spLocks noChangeShapeType="1"/>
            </p:cNvSpPr>
            <p:nvPr/>
          </p:nvSpPr>
          <p:spPr bwMode="auto">
            <a:xfrm>
              <a:off x="376" y="2283"/>
              <a:ext cx="992" cy="10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1104" y="2832"/>
              <a:ext cx="482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-2.0 z</a:t>
              </a: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854326" y="3096816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4792664" y="3132535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355976" y="2880123"/>
            <a:ext cx="1236663" cy="1290638"/>
            <a:chOff x="2474" y="2419"/>
            <a:chExt cx="779" cy="1084"/>
          </a:xfrm>
        </p:grpSpPr>
        <p:sp>
          <p:nvSpPr>
            <p:cNvPr id="140302" name="AutoShape 13"/>
            <p:cNvSpPr>
              <a:spLocks/>
            </p:cNvSpPr>
            <p:nvPr/>
          </p:nvSpPr>
          <p:spPr bwMode="auto">
            <a:xfrm>
              <a:off x="2474" y="281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0303" name="Text Box 14"/>
            <p:cNvSpPr txBox="1">
              <a:spLocks noChangeArrowheads="1"/>
            </p:cNvSpPr>
            <p:nvPr/>
          </p:nvSpPr>
          <p:spPr bwMode="auto">
            <a:xfrm>
              <a:off x="2619" y="2419"/>
              <a:ext cx="386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 1.5</a:t>
              </a:r>
            </a:p>
          </p:txBody>
        </p:sp>
        <p:sp>
          <p:nvSpPr>
            <p:cNvPr id="140304" name="Text Box 15"/>
            <p:cNvSpPr txBox="1">
              <a:spLocks noChangeArrowheads="1"/>
            </p:cNvSpPr>
            <p:nvPr/>
          </p:nvSpPr>
          <p:spPr bwMode="auto">
            <a:xfrm>
              <a:off x="2619" y="2784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40305" name="AutoShape 16"/>
            <p:cNvSpPr>
              <a:spLocks/>
            </p:cNvSpPr>
            <p:nvPr/>
          </p:nvSpPr>
          <p:spPr bwMode="auto">
            <a:xfrm flipH="1">
              <a:off x="3131" y="2786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0306" name="Text Box 23"/>
            <p:cNvSpPr txBox="1">
              <a:spLocks noChangeArrowheads="1"/>
            </p:cNvSpPr>
            <p:nvPr/>
          </p:nvSpPr>
          <p:spPr bwMode="auto">
            <a:xfrm>
              <a:off x="2605" y="3115"/>
              <a:ext cx="431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-2.0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338764" y="3051568"/>
            <a:ext cx="3406775" cy="482202"/>
            <a:chOff x="3363" y="2563"/>
            <a:chExt cx="2146" cy="405"/>
          </a:xfrm>
        </p:grpSpPr>
        <p:sp>
          <p:nvSpPr>
            <p:cNvPr id="140308" name="AutoShape 19"/>
            <p:cNvSpPr>
              <a:spLocks/>
            </p:cNvSpPr>
            <p:nvPr/>
          </p:nvSpPr>
          <p:spPr bwMode="auto">
            <a:xfrm>
              <a:off x="3363" y="259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0309" name="Text Box 20"/>
            <p:cNvSpPr txBox="1">
              <a:spLocks noChangeArrowheads="1"/>
            </p:cNvSpPr>
            <p:nvPr/>
          </p:nvSpPr>
          <p:spPr bwMode="auto">
            <a:xfrm>
              <a:off x="3448" y="2580"/>
              <a:ext cx="348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1.5</a:t>
              </a:r>
            </a:p>
          </p:txBody>
        </p:sp>
        <p:sp>
          <p:nvSpPr>
            <p:cNvPr id="140310" name="Text Box 21"/>
            <p:cNvSpPr txBox="1">
              <a:spLocks noChangeArrowheads="1"/>
            </p:cNvSpPr>
            <p:nvPr/>
          </p:nvSpPr>
          <p:spPr bwMode="auto">
            <a:xfrm>
              <a:off x="4122" y="2563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40311" name="AutoShape 22"/>
            <p:cNvSpPr>
              <a:spLocks/>
            </p:cNvSpPr>
            <p:nvPr/>
          </p:nvSpPr>
          <p:spPr bwMode="auto">
            <a:xfrm flipH="1">
              <a:off x="5387" y="2582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0312" name="Text Box 25"/>
            <p:cNvSpPr txBox="1">
              <a:spLocks noChangeArrowheads="1"/>
            </p:cNvSpPr>
            <p:nvPr/>
          </p:nvSpPr>
          <p:spPr bwMode="auto">
            <a:xfrm>
              <a:off x="4800" y="2563"/>
              <a:ext cx="367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2.0</a:t>
              </a:r>
            </a:p>
          </p:txBody>
        </p:sp>
      </p:grpSp>
      <p:sp>
        <p:nvSpPr>
          <p:cNvPr id="514076" name="Text Box 28"/>
          <p:cNvSpPr txBox="1">
            <a:spLocks noChangeArrowheads="1"/>
          </p:cNvSpPr>
          <p:nvPr/>
        </p:nvSpPr>
        <p:spPr bwMode="auto">
          <a:xfrm>
            <a:off x="2438401" y="2114550"/>
            <a:ext cx="5074979" cy="5232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rbel" pitchFamily="34" charset="0"/>
              </a:rPr>
              <a:t>Remember, these are the </a:t>
            </a:r>
            <a:r>
              <a:rPr lang="en-US" sz="2800" b="1" i="1">
                <a:latin typeface="Corbel" pitchFamily="34" charset="0"/>
              </a:rPr>
              <a:t>same</a:t>
            </a:r>
            <a:r>
              <a:rPr lang="en-US" sz="2800">
                <a:latin typeface="Corbel" pitchFamily="34" charset="0"/>
              </a:rPr>
              <a:t>…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  <p:bldP spid="514059" grpId="0"/>
      <p:bldP spid="514065" grpId="0"/>
      <p:bldP spid="514076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Now that we are in 3D, there are 3 coordinates in out vector: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 sz="2000" i="1"/>
          </a:p>
          <a:p>
            <a:pPr>
              <a:buFontTx/>
              <a:buNone/>
            </a:pPr>
            <a:r>
              <a:rPr lang="en-US" sz="2000" i="1"/>
              <a:t>(very cheezy 3D drawing)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3089" y="2383631"/>
            <a:ext cx="1944688" cy="1596629"/>
            <a:chOff x="361" y="2002"/>
            <a:chExt cx="1225" cy="1341"/>
          </a:xfrm>
        </p:grpSpPr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>
              <a:off x="361" y="2283"/>
              <a:ext cx="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361" y="2283"/>
              <a:ext cx="0" cy="8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319" name="Text Box 7"/>
            <p:cNvSpPr txBox="1">
              <a:spLocks noChangeArrowheads="1"/>
            </p:cNvSpPr>
            <p:nvPr/>
          </p:nvSpPr>
          <p:spPr bwMode="auto">
            <a:xfrm>
              <a:off x="477" y="2928"/>
              <a:ext cx="478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-1.0 y</a:t>
              </a: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477" y="2002"/>
              <a:ext cx="724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1.5 x</a:t>
              </a:r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376" y="2283"/>
              <a:ext cx="992" cy="10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322" name="Text Box 10"/>
            <p:cNvSpPr txBox="1">
              <a:spLocks noChangeArrowheads="1"/>
            </p:cNvSpPr>
            <p:nvPr/>
          </p:nvSpPr>
          <p:spPr bwMode="auto">
            <a:xfrm>
              <a:off x="1104" y="2832"/>
              <a:ext cx="482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-2.0 z</a:t>
              </a:r>
            </a:p>
          </p:txBody>
        </p:sp>
      </p:grp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2854326" y="3096816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141324" name="Text Box 17"/>
          <p:cNvSpPr txBox="1">
            <a:spLocks noChangeArrowheads="1"/>
          </p:cNvSpPr>
          <p:nvPr/>
        </p:nvSpPr>
        <p:spPr bwMode="auto">
          <a:xfrm>
            <a:off x="4792664" y="3132535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355976" y="2880123"/>
            <a:ext cx="1236663" cy="1290638"/>
            <a:chOff x="2474" y="2419"/>
            <a:chExt cx="779" cy="1084"/>
          </a:xfrm>
        </p:grpSpPr>
        <p:sp>
          <p:nvSpPr>
            <p:cNvPr id="141326" name="AutoShape 13"/>
            <p:cNvSpPr>
              <a:spLocks/>
            </p:cNvSpPr>
            <p:nvPr/>
          </p:nvSpPr>
          <p:spPr bwMode="auto">
            <a:xfrm>
              <a:off x="2474" y="281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1327" name="Text Box 14"/>
            <p:cNvSpPr txBox="1">
              <a:spLocks noChangeArrowheads="1"/>
            </p:cNvSpPr>
            <p:nvPr/>
          </p:nvSpPr>
          <p:spPr bwMode="auto">
            <a:xfrm>
              <a:off x="2619" y="2419"/>
              <a:ext cx="386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 1.5</a:t>
              </a:r>
            </a:p>
          </p:txBody>
        </p:sp>
        <p:sp>
          <p:nvSpPr>
            <p:cNvPr id="141328" name="Text Box 15"/>
            <p:cNvSpPr txBox="1">
              <a:spLocks noChangeArrowheads="1"/>
            </p:cNvSpPr>
            <p:nvPr/>
          </p:nvSpPr>
          <p:spPr bwMode="auto">
            <a:xfrm>
              <a:off x="2619" y="2784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41329" name="AutoShape 16"/>
            <p:cNvSpPr>
              <a:spLocks/>
            </p:cNvSpPr>
            <p:nvPr/>
          </p:nvSpPr>
          <p:spPr bwMode="auto">
            <a:xfrm flipH="1">
              <a:off x="3131" y="2786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1330" name="Text Box 23"/>
            <p:cNvSpPr txBox="1">
              <a:spLocks noChangeArrowheads="1"/>
            </p:cNvSpPr>
            <p:nvPr/>
          </p:nvSpPr>
          <p:spPr bwMode="auto">
            <a:xfrm>
              <a:off x="2605" y="3115"/>
              <a:ext cx="431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-2.0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338764" y="3051568"/>
            <a:ext cx="3406775" cy="482202"/>
            <a:chOff x="3363" y="2563"/>
            <a:chExt cx="2146" cy="405"/>
          </a:xfrm>
        </p:grpSpPr>
        <p:sp>
          <p:nvSpPr>
            <p:cNvPr id="141332" name="AutoShape 19"/>
            <p:cNvSpPr>
              <a:spLocks/>
            </p:cNvSpPr>
            <p:nvPr/>
          </p:nvSpPr>
          <p:spPr bwMode="auto">
            <a:xfrm>
              <a:off x="3363" y="259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1333" name="Text Box 20"/>
            <p:cNvSpPr txBox="1">
              <a:spLocks noChangeArrowheads="1"/>
            </p:cNvSpPr>
            <p:nvPr/>
          </p:nvSpPr>
          <p:spPr bwMode="auto">
            <a:xfrm>
              <a:off x="3448" y="2580"/>
              <a:ext cx="348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1.5</a:t>
              </a:r>
            </a:p>
          </p:txBody>
        </p:sp>
        <p:sp>
          <p:nvSpPr>
            <p:cNvPr id="141334" name="Text Box 21"/>
            <p:cNvSpPr txBox="1">
              <a:spLocks noChangeArrowheads="1"/>
            </p:cNvSpPr>
            <p:nvPr/>
          </p:nvSpPr>
          <p:spPr bwMode="auto">
            <a:xfrm>
              <a:off x="4122" y="2563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41335" name="AutoShape 22"/>
            <p:cNvSpPr>
              <a:spLocks/>
            </p:cNvSpPr>
            <p:nvPr/>
          </p:nvSpPr>
          <p:spPr bwMode="auto">
            <a:xfrm flipH="1">
              <a:off x="5387" y="2582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1336" name="Text Box 25"/>
            <p:cNvSpPr txBox="1">
              <a:spLocks noChangeArrowheads="1"/>
            </p:cNvSpPr>
            <p:nvPr/>
          </p:nvSpPr>
          <p:spPr bwMode="auto">
            <a:xfrm>
              <a:off x="4800" y="2563"/>
              <a:ext cx="367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2.0</a:t>
              </a:r>
            </a:p>
          </p:txBody>
        </p:sp>
      </p:grpSp>
      <p:sp>
        <p:nvSpPr>
          <p:cNvPr id="141337" name="Text Box 28"/>
          <p:cNvSpPr txBox="1">
            <a:spLocks noChangeArrowheads="1"/>
          </p:cNvSpPr>
          <p:nvPr/>
        </p:nvSpPr>
        <p:spPr bwMode="auto">
          <a:xfrm>
            <a:off x="2438401" y="2114550"/>
            <a:ext cx="5074979" cy="5232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rbel" pitchFamily="34" charset="0"/>
              </a:rPr>
              <a:t>Remember, these are the </a:t>
            </a:r>
            <a:r>
              <a:rPr lang="en-US" sz="2800" b="1" i="1">
                <a:latin typeface="Corbel" pitchFamily="34" charset="0"/>
              </a:rPr>
              <a:t>same</a:t>
            </a:r>
            <a:r>
              <a:rPr lang="en-US" sz="2800">
                <a:latin typeface="Corbel" pitchFamily="34" charset="0"/>
              </a:rPr>
              <a:t>…</a:t>
            </a:r>
          </a:p>
        </p:txBody>
      </p:sp>
      <p:sp>
        <p:nvSpPr>
          <p:cNvPr id="141338" name="WordArt 29"/>
          <p:cNvSpPr>
            <a:spLocks noChangeArrowheads="1" noChangeShapeType="1" noTextEdit="1"/>
          </p:cNvSpPr>
          <p:nvPr/>
        </p:nvSpPr>
        <p:spPr bwMode="auto">
          <a:xfrm>
            <a:off x="838201" y="1085851"/>
            <a:ext cx="7762875" cy="3069431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So what?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CA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Graphics “pipeline”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755650" y="1113235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Vertices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627784" y="2067694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Vertex</a:t>
            </a:r>
            <a:br>
              <a:rPr lang="en-CA">
                <a:solidFill>
                  <a:schemeClr val="bg1"/>
                </a:solidFill>
                <a:latin typeface="Corbel" pitchFamily="34" charset="0"/>
              </a:rPr>
            </a:br>
            <a:r>
              <a:rPr lang="en-CA">
                <a:solidFill>
                  <a:schemeClr val="bg1"/>
                </a:solidFill>
                <a:latin typeface="Corbel" pitchFamily="34" charset="0"/>
              </a:rPr>
              <a:t>Shader</a:t>
            </a: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683568" y="1851670"/>
            <a:ext cx="1524000" cy="792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Tessellation </a:t>
            </a:r>
            <a:br>
              <a:rPr lang="en-CA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CA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en-CA" sz="1200" dirty="0">
                <a:solidFill>
                  <a:schemeClr val="bg1"/>
                </a:solidFill>
                <a:latin typeface="Corbel" pitchFamily="34" charset="0"/>
              </a:rPr>
              <a:t>(optional)</a:t>
            </a: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4716463" y="2571750"/>
            <a:ext cx="1447800" cy="792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>Geometry</a:t>
            </a:r>
            <a:br>
              <a:rPr lang="en-CA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CA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en-CA" sz="1200" dirty="0">
                <a:solidFill>
                  <a:schemeClr val="bg1"/>
                </a:solidFill>
                <a:latin typeface="Corbel" pitchFamily="34" charset="0"/>
              </a:rPr>
              <a:t>(optional)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588125" y="3975497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Pixel coordinates</a:t>
            </a:r>
          </a:p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and colours</a:t>
            </a: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 rot="5400000">
            <a:off x="1241425" y="1510904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195513" y="2031206"/>
            <a:ext cx="431800" cy="228600"/>
          </a:xfrm>
          <a:prstGeom prst="rightArrow">
            <a:avLst>
              <a:gd name="adj1" fmla="val 50000"/>
              <a:gd name="adj2" fmla="val 35417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4140201" y="2518172"/>
            <a:ext cx="576263" cy="228600"/>
          </a:xfrm>
          <a:prstGeom prst="rightArrow">
            <a:avLst>
              <a:gd name="adj1" fmla="val 50000"/>
              <a:gd name="adj2" fmla="val 4726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6156325" y="3003947"/>
            <a:ext cx="503238" cy="228600"/>
          </a:xfrm>
          <a:prstGeom prst="rightArrow">
            <a:avLst>
              <a:gd name="adj1" fmla="val 50000"/>
              <a:gd name="adj2" fmla="val 4127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 rot="5400000">
            <a:off x="7199511" y="3634383"/>
            <a:ext cx="377429" cy="304800"/>
          </a:xfrm>
          <a:prstGeom prst="rightArrow">
            <a:avLst>
              <a:gd name="adj1" fmla="val 50000"/>
              <a:gd name="adj2" fmla="val 4127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659562" y="3003947"/>
            <a:ext cx="1800869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>Fragment (pixel)</a:t>
            </a:r>
          </a:p>
          <a:p>
            <a:pPr algn="ctr"/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CA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71377" name="AutoShape 17"/>
          <p:cNvSpPr>
            <a:spLocks noChangeArrowheads="1"/>
          </p:cNvSpPr>
          <p:nvPr/>
        </p:nvSpPr>
        <p:spPr bwMode="auto">
          <a:xfrm>
            <a:off x="4211960" y="1563638"/>
            <a:ext cx="4608512" cy="360040"/>
          </a:xfrm>
          <a:prstGeom prst="wedgeRoundRectCallout">
            <a:avLst>
              <a:gd name="adj1" fmla="val -51098"/>
              <a:gd name="adj2" fmla="val 13558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CA" sz="1400" dirty="0">
                <a:solidFill>
                  <a:schemeClr val="bg1"/>
                </a:solidFill>
                <a:latin typeface="Corbel" pitchFamily="34" charset="0"/>
              </a:rPr>
              <a:t>Transforms object vertex locations to screen pixel locations; </a:t>
            </a: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411760" y="843559"/>
            <a:ext cx="4248472" cy="360039"/>
          </a:xfrm>
          <a:prstGeom prst="wedgeRoundRectCallout">
            <a:avLst>
              <a:gd name="adj1" fmla="val -62738"/>
              <a:gd name="adj2" fmla="val 2233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CA" sz="1400" dirty="0">
                <a:solidFill>
                  <a:schemeClr val="bg1"/>
                </a:solidFill>
                <a:latin typeface="Corbel" pitchFamily="34" charset="0"/>
              </a:rPr>
              <a:t>Adds or deletes vertices and/or primitives “on the fly”</a:t>
            </a: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467544" y="3147814"/>
            <a:ext cx="3960043" cy="576064"/>
          </a:xfrm>
          <a:prstGeom prst="wedgeRoundRectCallout">
            <a:avLst>
              <a:gd name="adj1" fmla="val 57699"/>
              <a:gd name="adj2" fmla="val -10212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CA" sz="1400" dirty="0">
                <a:solidFill>
                  <a:schemeClr val="bg1"/>
                </a:solidFill>
                <a:latin typeface="Corbel" pitchFamily="34" charset="0"/>
              </a:rPr>
              <a:t>Subdivides (“tessellates”) surfaces by adding  LARGE numbers of triangles to “smooth” surfaces</a:t>
            </a: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131840" y="3867894"/>
            <a:ext cx="3384550" cy="611956"/>
          </a:xfrm>
          <a:prstGeom prst="wedgeRoundRectCallout">
            <a:avLst>
              <a:gd name="adj1" fmla="val 51368"/>
              <a:gd name="adj2" fmla="val -9258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CA" sz="1400">
                <a:solidFill>
                  <a:schemeClr val="bg1"/>
                </a:solidFill>
                <a:latin typeface="Corbel" pitchFamily="34" charset="0"/>
              </a:rPr>
              <a:t>Combines with lighting and textures to determine the colour of each pixel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1377" grpId="0" animBg="1"/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Remember that there are three main things you will do with your objects:</a:t>
            </a:r>
            <a:br>
              <a:rPr lang="en-US"/>
            </a:br>
            <a:endParaRPr lang="en-US"/>
          </a:p>
          <a:p>
            <a:pPr lvl="1"/>
            <a:r>
              <a:rPr lang="en-US" b="1" i="1"/>
              <a:t>Translate</a:t>
            </a:r>
            <a:r>
              <a:rPr lang="en-US"/>
              <a:t> (i.e. move them)</a:t>
            </a:r>
          </a:p>
          <a:p>
            <a:pPr lvl="1"/>
            <a:r>
              <a:rPr lang="en-US" b="1" i="1"/>
              <a:t>Rotate</a:t>
            </a:r>
            <a:r>
              <a:rPr lang="en-US"/>
              <a:t> (spin or ‘orbit’ around something)</a:t>
            </a:r>
          </a:p>
          <a:p>
            <a:pPr lvl="1"/>
            <a:r>
              <a:rPr lang="en-US" b="1" i="1"/>
              <a:t>Scale</a:t>
            </a:r>
            <a:r>
              <a:rPr lang="en-US"/>
              <a:t> (make bigger or smaller)</a:t>
            </a:r>
          </a:p>
          <a:p>
            <a:pPr lvl="1"/>
            <a:endParaRPr lang="en-US"/>
          </a:p>
          <a:p>
            <a:r>
              <a:rPr lang="en-US"/>
              <a:t>These are all call ‘</a:t>
            </a:r>
            <a:r>
              <a:rPr lang="en-US" b="1" i="1"/>
              <a:t>transforms</a:t>
            </a:r>
            <a:r>
              <a:rPr lang="en-US"/>
              <a:t>’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What’s that got to do with this?</a:t>
            </a:r>
          </a:p>
          <a:p>
            <a:endParaRPr lang="en-US"/>
          </a:p>
          <a:p>
            <a:r>
              <a:rPr lang="en-US"/>
              <a:t>Well, there are mathematical formulas to perform these transformations.</a:t>
            </a:r>
            <a:br>
              <a:rPr lang="en-US"/>
            </a:br>
            <a:endParaRPr lang="en-US"/>
          </a:p>
          <a:p>
            <a:r>
              <a:rPr lang="en-US"/>
              <a:t>If the objects we are using are in ‘matrix’ format, the math is </a:t>
            </a:r>
            <a:r>
              <a:rPr lang="en-US" b="1" i="1"/>
              <a:t>more flexible</a:t>
            </a:r>
            <a:r>
              <a:rPr lang="en-US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54839" y="701279"/>
            <a:ext cx="1057275" cy="1302464"/>
            <a:chOff x="2460" y="2450"/>
            <a:chExt cx="806" cy="1163"/>
          </a:xfrm>
        </p:grpSpPr>
        <p:sp>
          <p:nvSpPr>
            <p:cNvPr id="143365" name="AutoShape 5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2619" y="2450"/>
              <a:ext cx="522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 1.5</a:t>
              </a:r>
            </a:p>
          </p:txBody>
        </p:sp>
        <p:sp>
          <p:nvSpPr>
            <p:cNvPr id="143367" name="Text Box 7"/>
            <p:cNvSpPr txBox="1">
              <a:spLocks noChangeArrowheads="1"/>
            </p:cNvSpPr>
            <p:nvPr/>
          </p:nvSpPr>
          <p:spPr bwMode="auto">
            <a:xfrm>
              <a:off x="2619" y="2814"/>
              <a:ext cx="56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-1.0</a:t>
              </a:r>
            </a:p>
          </p:txBody>
        </p:sp>
        <p:sp>
          <p:nvSpPr>
            <p:cNvPr id="143368" name="AutoShape 8"/>
            <p:cNvSpPr>
              <a:spLocks/>
            </p:cNvSpPr>
            <p:nvPr/>
          </p:nvSpPr>
          <p:spPr bwMode="auto">
            <a:xfrm flipH="1">
              <a:off x="3118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3369" name="Text Box 9"/>
            <p:cNvSpPr txBox="1">
              <a:spLocks noChangeArrowheads="1"/>
            </p:cNvSpPr>
            <p:nvPr/>
          </p:nvSpPr>
          <p:spPr bwMode="auto">
            <a:xfrm>
              <a:off x="2606" y="3146"/>
              <a:ext cx="583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-2.0</a:t>
              </a: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00150"/>
            <a:ext cx="8229600" cy="1462088"/>
          </a:xfrm>
        </p:spPr>
        <p:txBody>
          <a:bodyPr/>
          <a:lstStyle/>
          <a:p>
            <a:r>
              <a:rPr lang="en-US"/>
              <a:t>For example, to </a:t>
            </a:r>
            <a:r>
              <a:rPr lang="en-US" b="1" i="1"/>
              <a:t>Translate</a:t>
            </a:r>
            <a:r>
              <a:rPr lang="en-US"/>
              <a:t>, you multiply </a:t>
            </a:r>
            <a:r>
              <a:rPr lang="en-US" i="1"/>
              <a:t>EACH ONE</a:t>
            </a:r>
            <a:r>
              <a:rPr lang="en-US"/>
              <a:t> of you vertices by this </a:t>
            </a:r>
            <a:r>
              <a:rPr lang="en-US" sz="2800"/>
              <a:t>(4x4)</a:t>
            </a:r>
            <a:r>
              <a:rPr lang="en-US"/>
              <a:t> matrix: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549525" y="2522935"/>
            <a:ext cx="3879850" cy="1733550"/>
            <a:chOff x="1623" y="2236"/>
            <a:chExt cx="2444" cy="1456"/>
          </a:xfrm>
        </p:grpSpPr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144390" name="Rectangle 22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4391" name="Rectangle 21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2" name="Rectangle 20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3" name="Rectangle 1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4" name="Rectangle 18"/>
              <p:cNvSpPr>
                <a:spLocks noChangeArrowheads="1"/>
              </p:cNvSpPr>
              <p:nvPr/>
            </p:nvSpPr>
            <p:spPr bwMode="auto">
              <a:xfrm>
                <a:off x="3404" y="2989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z</a:t>
                </a:r>
              </a:p>
            </p:txBody>
          </p:sp>
          <p:sp>
            <p:nvSpPr>
              <p:cNvPr id="144395" name="Rectangle 17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4396" name="Rectangle 16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7" name="Rectangle 15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y</a:t>
                </a:r>
              </a:p>
            </p:txBody>
          </p:sp>
          <p:sp>
            <p:nvSpPr>
              <p:cNvPr id="144399" name="Rectangle 13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400" name="Rectangle 12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4401" name="Rectangle 11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402" name="Rectangle 10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x</a:t>
                </a:r>
              </a:p>
            </p:txBody>
          </p:sp>
          <p:sp>
            <p:nvSpPr>
              <p:cNvPr id="144403" name="Rectangle 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404" name="Rectangle 8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405" name="Rectangle 7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4406" name="Line 23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7" name="Line 27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8" name="Line 28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9" name="Line 32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0" name="Line 37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1" name="Line 38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2" name="Line 39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3" name="Line 41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4" name="Line 44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5" name="Line 46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6" name="Line 5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7" name="Line 54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8" name="Line 60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9" name="Line 62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0" name="Line 64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1" name="Line 66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22" name="AutoShape 69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4423" name="AutoShape 70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3" name="Rounded Rectangle 42"/>
          <p:cNvSpPr/>
          <p:nvPr/>
        </p:nvSpPr>
        <p:spPr>
          <a:xfrm>
            <a:off x="5562600" y="2514600"/>
            <a:ext cx="5334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01316"/>
            <a:ext cx="8229600" cy="10560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US"/>
              <a:t>Move 2.0 in x, 1.5 in y</a:t>
            </a:r>
          </a:p>
          <a:p>
            <a:pPr lvl="1">
              <a:lnSpc>
                <a:spcPct val="90000"/>
              </a:lnSpc>
            </a:pPr>
            <a:r>
              <a:rPr lang="en-US"/>
              <a:t>You original point is 3.5, 2.0, 6.0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2400300"/>
            <a:ext cx="3879850" cy="1733550"/>
            <a:chOff x="1623" y="2236"/>
            <a:chExt cx="2444" cy="1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145414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5415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16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17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18" name="Rectangle 10"/>
              <p:cNvSpPr>
                <a:spLocks noChangeArrowheads="1"/>
              </p:cNvSpPr>
              <p:nvPr/>
            </p:nvSpPr>
            <p:spPr bwMode="auto">
              <a:xfrm>
                <a:off x="3404" y="2989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19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5420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1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2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1.5</a:t>
                </a:r>
              </a:p>
            </p:txBody>
          </p:sp>
          <p:sp>
            <p:nvSpPr>
              <p:cNvPr id="145423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4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5425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6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>
                    <a:latin typeface="Corbel" pitchFamily="34" charset="0"/>
                  </a:rPr>
                  <a:t>2.0</a:t>
                </a:r>
              </a:p>
            </p:txBody>
          </p:sp>
          <p:sp>
            <p:nvSpPr>
              <p:cNvPr id="145427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8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9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5430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1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2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3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4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5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6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7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8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9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0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1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2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3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4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5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446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47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30275" y="2625329"/>
            <a:ext cx="1060450" cy="1302464"/>
            <a:chOff x="2460" y="2450"/>
            <a:chExt cx="808" cy="1163"/>
          </a:xfrm>
        </p:grpSpPr>
        <p:sp>
          <p:nvSpPr>
            <p:cNvPr id="145449" name="AutoShape 41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50" name="Text Box 42"/>
            <p:cNvSpPr txBox="1">
              <a:spLocks noChangeArrowheads="1"/>
            </p:cNvSpPr>
            <p:nvPr/>
          </p:nvSpPr>
          <p:spPr bwMode="auto">
            <a:xfrm>
              <a:off x="2619" y="2450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rbel" pitchFamily="34" charset="0"/>
                </a:rPr>
                <a:t>3.5</a:t>
              </a:r>
            </a:p>
          </p:txBody>
        </p:sp>
        <p:sp>
          <p:nvSpPr>
            <p:cNvPr id="145451" name="Text Box 43"/>
            <p:cNvSpPr txBox="1">
              <a:spLocks noChangeArrowheads="1"/>
            </p:cNvSpPr>
            <p:nvPr/>
          </p:nvSpPr>
          <p:spPr bwMode="auto">
            <a:xfrm>
              <a:off x="2619" y="2814"/>
              <a:ext cx="492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2.0</a:t>
              </a:r>
            </a:p>
          </p:txBody>
        </p:sp>
        <p:sp>
          <p:nvSpPr>
            <p:cNvPr id="145452" name="AutoShape 44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53" name="Text Box 45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518190" name="Text Box 46"/>
          <p:cNvSpPr txBox="1">
            <a:spLocks noChangeArrowheads="1"/>
          </p:cNvSpPr>
          <p:nvPr/>
        </p:nvSpPr>
        <p:spPr bwMode="auto">
          <a:xfrm>
            <a:off x="6811964" y="297061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518191" name="Text Box 47"/>
          <p:cNvSpPr txBox="1">
            <a:spLocks noChangeArrowheads="1"/>
          </p:cNvSpPr>
          <p:nvPr/>
        </p:nvSpPr>
        <p:spPr bwMode="auto">
          <a:xfrm>
            <a:off x="2112963" y="3014662"/>
            <a:ext cx="3193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X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88225" y="2659857"/>
            <a:ext cx="1060450" cy="1302464"/>
            <a:chOff x="2460" y="2450"/>
            <a:chExt cx="808" cy="1163"/>
          </a:xfrm>
        </p:grpSpPr>
        <p:sp>
          <p:nvSpPr>
            <p:cNvPr id="145457" name="AutoShape 49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58" name="Text Box 50"/>
            <p:cNvSpPr txBox="1">
              <a:spLocks noChangeArrowheads="1"/>
            </p:cNvSpPr>
            <p:nvPr/>
          </p:nvSpPr>
          <p:spPr bwMode="auto">
            <a:xfrm>
              <a:off x="2619" y="2450"/>
              <a:ext cx="477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5.5</a:t>
              </a:r>
            </a:p>
          </p:txBody>
        </p:sp>
        <p:sp>
          <p:nvSpPr>
            <p:cNvPr id="145459" name="Text Box 51"/>
            <p:cNvSpPr txBox="1">
              <a:spLocks noChangeArrowheads="1"/>
            </p:cNvSpPr>
            <p:nvPr/>
          </p:nvSpPr>
          <p:spPr bwMode="auto">
            <a:xfrm>
              <a:off x="2619" y="2814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5460" name="AutoShape 52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61" name="Left Arrow 60"/>
          <p:cNvSpPr/>
          <p:nvPr/>
        </p:nvSpPr>
        <p:spPr>
          <a:xfrm rot="17100000">
            <a:off x="6260307" y="268685"/>
            <a:ext cx="2671763" cy="2251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i="1" dirty="0">
                <a:latin typeface="Courier New" pitchFamily="49" charset="0"/>
                <a:cs typeface="Courier New" pitchFamily="49" charset="0"/>
              </a:rPr>
              <a:t>Yes, this </a:t>
            </a:r>
            <a:r>
              <a:rPr lang="en-CA" b="1" i="1" u="sng" dirty="0">
                <a:latin typeface="Courier New" pitchFamily="49" charset="0"/>
                <a:cs typeface="Courier New" pitchFamily="49" charset="0"/>
              </a:rPr>
              <a:t>does</a:t>
            </a:r>
            <a:r>
              <a:rPr lang="en-CA" b="1" i="1" dirty="0">
                <a:latin typeface="Courier New" pitchFamily="49" charset="0"/>
                <a:cs typeface="Courier New" pitchFamily="49" charset="0"/>
              </a:rPr>
              <a:t> involve a multiply of a 3x1 matrix by a 4x4 matrix</a:t>
            </a:r>
          </a:p>
        </p:txBody>
      </p:sp>
      <p:pic>
        <p:nvPicPr>
          <p:cNvPr id="20482" name="Picture 2" descr="http://t3.gstatic.com/images?q=tbn:ANd9GcTYVl-3MNpq399vensESvg1ZtlDMmpil7j7luSBzEJI398Vlcw&amp;t=1&amp;usg=__puEx5PPVXJmu3JMrhX1BKuNUa7k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1" y="405765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ounded Rectangular Callout 62"/>
          <p:cNvSpPr/>
          <p:nvPr/>
        </p:nvSpPr>
        <p:spPr>
          <a:xfrm>
            <a:off x="5105400" y="4171950"/>
            <a:ext cx="1752600" cy="514350"/>
          </a:xfrm>
          <a:prstGeom prst="wedgeRoundRectCallout">
            <a:avLst>
              <a:gd name="adj1" fmla="val 94898"/>
              <a:gd name="adj2" fmla="val -200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Egads</a:t>
            </a:r>
            <a:r>
              <a:rPr lang="en-CA" dirty="0"/>
              <a:t>! It actually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  <p:bldP spid="518190" grpId="0"/>
      <p:bldP spid="518191" grpId="0"/>
      <p:bldP spid="61" grpId="0" animBg="1"/>
      <p:bldP spid="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560" y="195486"/>
            <a:ext cx="3879850" cy="1733550"/>
            <a:chOff x="1623" y="2236"/>
            <a:chExt cx="2444" cy="1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3392" y="3007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5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179512" y="2409732"/>
            <a:ext cx="3879850" cy="1733550"/>
            <a:chOff x="1623" y="2236"/>
            <a:chExt cx="2444" cy="1456"/>
          </a:xfrm>
        </p:grpSpPr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3392" y="3007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dirty="0" err="1">
                    <a:latin typeface="Corbel" pitchFamily="34" charset="0"/>
                  </a:rPr>
                  <a:t>cos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dirty="0">
                    <a:latin typeface="Corbel" pitchFamily="34" charset="0"/>
                  </a:rPr>
                  <a:t>sin</a:t>
                </a: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dirty="0">
                    <a:latin typeface="Corbel" pitchFamily="34" charset="0"/>
                  </a:rPr>
                  <a:t>-sin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dirty="0" err="1">
                    <a:latin typeface="Corbel" pitchFamily="34" charset="0"/>
                  </a:rPr>
                  <a:t>cos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41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444209" y="1005576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Rotation around 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68144" y="149163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0.5 Radians</a:t>
            </a:r>
          </a:p>
        </p:txBody>
      </p:sp>
      <p:grpSp>
        <p:nvGrpSpPr>
          <p:cNvPr id="76" name="Group 4"/>
          <p:cNvGrpSpPr>
            <a:grpSpLocks/>
          </p:cNvGrpSpPr>
          <p:nvPr/>
        </p:nvGrpSpPr>
        <p:grpSpPr bwMode="auto">
          <a:xfrm>
            <a:off x="4283968" y="2409732"/>
            <a:ext cx="4536504" cy="1733550"/>
            <a:chOff x="1623" y="2236"/>
            <a:chExt cx="2444" cy="1456"/>
          </a:xfrm>
        </p:grpSpPr>
        <p:grpSp>
          <p:nvGrpSpPr>
            <p:cNvPr id="77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3392" y="3007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>
                    <a:latin typeface="Corbel" pitchFamily="34" charset="0"/>
                  </a:rPr>
                  <a:t>0.875</a:t>
                </a:r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>
                    <a:latin typeface="Corbel" pitchFamily="34" charset="0"/>
                  </a:rPr>
                  <a:t>0.479</a:t>
                </a:r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8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i="1" dirty="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9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>
                    <a:latin typeface="Corbel" pitchFamily="34" charset="0"/>
                  </a:rPr>
                  <a:t>-0.479</a:t>
                </a:r>
              </a:p>
            </p:txBody>
          </p:sp>
          <p:sp>
            <p:nvSpPr>
              <p:cNvPr id="90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>
                    <a:latin typeface="Corbel" pitchFamily="34" charset="0"/>
                  </a:rPr>
                  <a:t>0.875</a:t>
                </a:r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2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i="1" dirty="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3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4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5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96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97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98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99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0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1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2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3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4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5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6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7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8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9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10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11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78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sz="1600">
                <a:latin typeface="Corbel" pitchFamily="34" charset="0"/>
              </a:endParaRPr>
            </a:p>
          </p:txBody>
        </p:sp>
        <p:sp>
          <p:nvSpPr>
            <p:cNvPr id="79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sz="1600">
                <a:latin typeface="Corbel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01316"/>
            <a:ext cx="8229600" cy="10560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US"/>
              <a:t>Move 2.0 in x, 1.5 in y</a:t>
            </a:r>
          </a:p>
          <a:p>
            <a:pPr lvl="1">
              <a:lnSpc>
                <a:spcPct val="90000"/>
              </a:lnSpc>
            </a:pPr>
            <a:r>
              <a:rPr lang="en-US"/>
              <a:t>You original point is 3.5, 2.0, 6.0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2400300"/>
            <a:ext cx="3879850" cy="1733550"/>
            <a:chOff x="1623" y="2236"/>
            <a:chExt cx="2444" cy="1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146438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6439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0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1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2" name="Rectangle 10"/>
              <p:cNvSpPr>
                <a:spLocks noChangeArrowheads="1"/>
              </p:cNvSpPr>
              <p:nvPr/>
            </p:nvSpPr>
            <p:spPr bwMode="auto">
              <a:xfrm>
                <a:off x="3404" y="2989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3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6444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5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6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1.5</a:t>
                </a:r>
              </a:p>
            </p:txBody>
          </p:sp>
          <p:sp>
            <p:nvSpPr>
              <p:cNvPr id="146447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8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6449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50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2.0</a:t>
                </a:r>
              </a:p>
            </p:txBody>
          </p:sp>
          <p:sp>
            <p:nvSpPr>
              <p:cNvPr id="146451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52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53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6454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5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6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7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9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0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1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2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3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4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5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6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7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8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9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70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71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30275" y="2625329"/>
            <a:ext cx="1060450" cy="1302464"/>
            <a:chOff x="2460" y="2450"/>
            <a:chExt cx="808" cy="1163"/>
          </a:xfrm>
        </p:grpSpPr>
        <p:sp>
          <p:nvSpPr>
            <p:cNvPr id="146473" name="AutoShape 41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74" name="Text Box 42"/>
            <p:cNvSpPr txBox="1">
              <a:spLocks noChangeArrowheads="1"/>
            </p:cNvSpPr>
            <p:nvPr/>
          </p:nvSpPr>
          <p:spPr bwMode="auto">
            <a:xfrm>
              <a:off x="2619" y="2450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6475" name="Text Box 43"/>
            <p:cNvSpPr txBox="1">
              <a:spLocks noChangeArrowheads="1"/>
            </p:cNvSpPr>
            <p:nvPr/>
          </p:nvSpPr>
          <p:spPr bwMode="auto">
            <a:xfrm>
              <a:off x="2619" y="2814"/>
              <a:ext cx="492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2.0</a:t>
              </a:r>
            </a:p>
          </p:txBody>
        </p:sp>
        <p:sp>
          <p:nvSpPr>
            <p:cNvPr id="146476" name="AutoShape 44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6811964" y="297061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146479" name="Text Box 47"/>
          <p:cNvSpPr txBox="1">
            <a:spLocks noChangeArrowheads="1"/>
          </p:cNvSpPr>
          <p:nvPr/>
        </p:nvSpPr>
        <p:spPr bwMode="auto">
          <a:xfrm>
            <a:off x="2112963" y="3014662"/>
            <a:ext cx="3193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X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88225" y="2659857"/>
            <a:ext cx="1060450" cy="1302464"/>
            <a:chOff x="2460" y="2450"/>
            <a:chExt cx="808" cy="1163"/>
          </a:xfrm>
        </p:grpSpPr>
        <p:sp>
          <p:nvSpPr>
            <p:cNvPr id="146481" name="AutoShape 49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82" name="Text Box 50"/>
            <p:cNvSpPr txBox="1">
              <a:spLocks noChangeArrowheads="1"/>
            </p:cNvSpPr>
            <p:nvPr/>
          </p:nvSpPr>
          <p:spPr bwMode="auto">
            <a:xfrm>
              <a:off x="2619" y="2450"/>
              <a:ext cx="477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5.5</a:t>
              </a:r>
            </a:p>
          </p:txBody>
        </p:sp>
        <p:sp>
          <p:nvSpPr>
            <p:cNvPr id="146483" name="Text Box 51"/>
            <p:cNvSpPr txBox="1">
              <a:spLocks noChangeArrowheads="1"/>
            </p:cNvSpPr>
            <p:nvPr/>
          </p:nvSpPr>
          <p:spPr bwMode="auto">
            <a:xfrm>
              <a:off x="2619" y="2814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6484" name="AutoShape 52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85" name="Text Box 53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1" name="Left Arrow 60"/>
          <p:cNvSpPr/>
          <p:nvPr/>
        </p:nvSpPr>
        <p:spPr>
          <a:xfrm rot="17100000">
            <a:off x="6260307" y="268685"/>
            <a:ext cx="2671763" cy="2251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i="1" dirty="0">
                <a:latin typeface="Courier New" pitchFamily="49" charset="0"/>
                <a:cs typeface="Courier New" pitchFamily="49" charset="0"/>
              </a:rPr>
              <a:t>Yes, this </a:t>
            </a:r>
            <a:r>
              <a:rPr lang="en-CA" b="1" i="1" u="sng" dirty="0">
                <a:latin typeface="Courier New" pitchFamily="49" charset="0"/>
                <a:cs typeface="Courier New" pitchFamily="49" charset="0"/>
              </a:rPr>
              <a:t>does</a:t>
            </a:r>
            <a:r>
              <a:rPr lang="en-CA" b="1" i="1" dirty="0">
                <a:latin typeface="Courier New" pitchFamily="49" charset="0"/>
                <a:cs typeface="Courier New" pitchFamily="49" charset="0"/>
              </a:rPr>
              <a:t> involve a multiply of a 3x1 matrix by a 4x4 matrix</a:t>
            </a:r>
          </a:p>
        </p:txBody>
      </p:sp>
      <p:pic>
        <p:nvPicPr>
          <p:cNvPr id="146488" name="Picture 2" descr="http://t3.gstatic.com/images?q=tbn:ANd9GcTYVl-3MNpq399vensESvg1ZtlDMmpil7j7luSBzEJI398Vlcw&amp;t=1&amp;usg=__puEx5PPVXJmu3JMrhX1BKuNUa7k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1" y="405765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ounded Rectangular Callout 62"/>
          <p:cNvSpPr/>
          <p:nvPr/>
        </p:nvSpPr>
        <p:spPr>
          <a:xfrm>
            <a:off x="5105400" y="4171950"/>
            <a:ext cx="1752600" cy="514350"/>
          </a:xfrm>
          <a:prstGeom prst="wedgeRoundRectCallout">
            <a:avLst>
              <a:gd name="adj1" fmla="val 94898"/>
              <a:gd name="adj2" fmla="val -200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Egads</a:t>
            </a:r>
            <a:r>
              <a:rPr lang="en-CA" dirty="0"/>
              <a:t>! It actually works!</a:t>
            </a:r>
          </a:p>
        </p:txBody>
      </p:sp>
      <p:sp>
        <p:nvSpPr>
          <p:cNvPr id="59" name="WordArt 54"/>
          <p:cNvSpPr>
            <a:spLocks noChangeArrowheads="1" noChangeShapeType="1" noTextEdit="1"/>
          </p:cNvSpPr>
          <p:nvPr/>
        </p:nvSpPr>
        <p:spPr bwMode="auto">
          <a:xfrm>
            <a:off x="1014414" y="1204913"/>
            <a:ext cx="6827837" cy="27896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Yikes!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5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01316"/>
            <a:ext cx="8229600" cy="10560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US"/>
              <a:t>Move 2.0 in x, 1.5 in y</a:t>
            </a:r>
          </a:p>
          <a:p>
            <a:pPr lvl="1">
              <a:lnSpc>
                <a:spcPct val="90000"/>
              </a:lnSpc>
            </a:pPr>
            <a:r>
              <a:rPr lang="en-US"/>
              <a:t>You original point is 3.5, 2.0, 6.0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2400300"/>
            <a:ext cx="3879850" cy="1733550"/>
            <a:chOff x="1623" y="2236"/>
            <a:chExt cx="2444" cy="1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147462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7463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4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5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6" name="Rectangle 10"/>
              <p:cNvSpPr>
                <a:spLocks noChangeArrowheads="1"/>
              </p:cNvSpPr>
              <p:nvPr/>
            </p:nvSpPr>
            <p:spPr bwMode="auto">
              <a:xfrm>
                <a:off x="3404" y="2989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7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7468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9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0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1.5</a:t>
                </a:r>
              </a:p>
            </p:txBody>
          </p:sp>
          <p:sp>
            <p:nvSpPr>
              <p:cNvPr id="147471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2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7473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4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2.0</a:t>
                </a:r>
              </a:p>
            </p:txBody>
          </p:sp>
          <p:sp>
            <p:nvSpPr>
              <p:cNvPr id="147475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6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7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7478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9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0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1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2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3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4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5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8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9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0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1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2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3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494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495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30275" y="2625329"/>
            <a:ext cx="1060450" cy="1302464"/>
            <a:chOff x="2460" y="2450"/>
            <a:chExt cx="808" cy="1163"/>
          </a:xfrm>
        </p:grpSpPr>
        <p:sp>
          <p:nvSpPr>
            <p:cNvPr id="147497" name="AutoShape 41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498" name="Text Box 42"/>
            <p:cNvSpPr txBox="1">
              <a:spLocks noChangeArrowheads="1"/>
            </p:cNvSpPr>
            <p:nvPr/>
          </p:nvSpPr>
          <p:spPr bwMode="auto">
            <a:xfrm>
              <a:off x="2619" y="2450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7499" name="Text Box 43"/>
            <p:cNvSpPr txBox="1">
              <a:spLocks noChangeArrowheads="1"/>
            </p:cNvSpPr>
            <p:nvPr/>
          </p:nvSpPr>
          <p:spPr bwMode="auto">
            <a:xfrm>
              <a:off x="2619" y="2814"/>
              <a:ext cx="492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2.0</a:t>
              </a:r>
            </a:p>
          </p:txBody>
        </p:sp>
        <p:sp>
          <p:nvSpPr>
            <p:cNvPr id="147500" name="AutoShape 44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501" name="Text Box 45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147502" name="Text Box 46"/>
          <p:cNvSpPr txBox="1">
            <a:spLocks noChangeArrowheads="1"/>
          </p:cNvSpPr>
          <p:nvPr/>
        </p:nvSpPr>
        <p:spPr bwMode="auto">
          <a:xfrm>
            <a:off x="6811964" y="297061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147503" name="Text Box 47"/>
          <p:cNvSpPr txBox="1">
            <a:spLocks noChangeArrowheads="1"/>
          </p:cNvSpPr>
          <p:nvPr/>
        </p:nvSpPr>
        <p:spPr bwMode="auto">
          <a:xfrm>
            <a:off x="2112963" y="3014662"/>
            <a:ext cx="3193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X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88225" y="2659857"/>
            <a:ext cx="1060450" cy="1302464"/>
            <a:chOff x="2460" y="2450"/>
            <a:chExt cx="808" cy="1163"/>
          </a:xfrm>
        </p:grpSpPr>
        <p:sp>
          <p:nvSpPr>
            <p:cNvPr id="147505" name="AutoShape 49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506" name="Text Box 50"/>
            <p:cNvSpPr txBox="1">
              <a:spLocks noChangeArrowheads="1"/>
            </p:cNvSpPr>
            <p:nvPr/>
          </p:nvSpPr>
          <p:spPr bwMode="auto">
            <a:xfrm>
              <a:off x="2619" y="2450"/>
              <a:ext cx="477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5.5</a:t>
              </a:r>
            </a:p>
          </p:txBody>
        </p:sp>
        <p:sp>
          <p:nvSpPr>
            <p:cNvPr id="147507" name="Text Box 51"/>
            <p:cNvSpPr txBox="1">
              <a:spLocks noChangeArrowheads="1"/>
            </p:cNvSpPr>
            <p:nvPr/>
          </p:nvSpPr>
          <p:spPr bwMode="auto">
            <a:xfrm>
              <a:off x="2619" y="2814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7508" name="AutoShape 52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509" name="Text Box 53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1" name="Left Arrow 60"/>
          <p:cNvSpPr/>
          <p:nvPr/>
        </p:nvSpPr>
        <p:spPr>
          <a:xfrm rot="17100000">
            <a:off x="6260307" y="268685"/>
            <a:ext cx="2671763" cy="2251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i="1" dirty="0">
                <a:latin typeface="Courier New" pitchFamily="49" charset="0"/>
                <a:cs typeface="Courier New" pitchFamily="49" charset="0"/>
              </a:rPr>
              <a:t>Yes, this </a:t>
            </a:r>
            <a:r>
              <a:rPr lang="en-CA" b="1" i="1" u="sng" dirty="0">
                <a:latin typeface="Courier New" pitchFamily="49" charset="0"/>
                <a:cs typeface="Courier New" pitchFamily="49" charset="0"/>
              </a:rPr>
              <a:t>does</a:t>
            </a:r>
            <a:r>
              <a:rPr lang="en-CA" b="1" i="1" dirty="0">
                <a:latin typeface="Courier New" pitchFamily="49" charset="0"/>
                <a:cs typeface="Courier New" pitchFamily="49" charset="0"/>
              </a:rPr>
              <a:t> involve a multiply of a 3x1 matrix by a 4x4 matrix</a:t>
            </a:r>
          </a:p>
        </p:txBody>
      </p:sp>
      <p:pic>
        <p:nvPicPr>
          <p:cNvPr id="147512" name="Picture 2" descr="http://t3.gstatic.com/images?q=tbn:ANd9GcTYVl-3MNpq399vensESvg1ZtlDMmpil7j7luSBzEJI398Vlcw&amp;t=1&amp;usg=__puEx5PPVXJmu3JMrhX1BKuNUa7k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1" y="405765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ounded Rectangular Callout 62"/>
          <p:cNvSpPr/>
          <p:nvPr/>
        </p:nvSpPr>
        <p:spPr>
          <a:xfrm>
            <a:off x="5105400" y="4171950"/>
            <a:ext cx="1752600" cy="514350"/>
          </a:xfrm>
          <a:prstGeom prst="wedgeRoundRectCallout">
            <a:avLst>
              <a:gd name="adj1" fmla="val 94898"/>
              <a:gd name="adj2" fmla="val -200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Egads</a:t>
            </a:r>
            <a:r>
              <a:rPr lang="en-CA" dirty="0"/>
              <a:t>! It actually works!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85800" y="685800"/>
            <a:ext cx="5181600" cy="1200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/>
              <a:t>Also, keep in mind that we have to do this for </a:t>
            </a:r>
            <a:r>
              <a:rPr lang="en-CA" sz="2400" b="1" i="1" u="sng" dirty="0"/>
              <a:t>every single vertex </a:t>
            </a:r>
            <a:r>
              <a:rPr lang="en-CA" sz="2400" dirty="0"/>
              <a:t>in the model. Really.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/>
              <a:t>That’s a lot of math...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01316"/>
            <a:ext cx="8229600" cy="3627834"/>
          </a:xfrm>
        </p:spPr>
        <p:txBody>
          <a:bodyPr/>
          <a:lstStyle/>
          <a:p>
            <a:r>
              <a:rPr lang="en-US" b="1" i="1" u="sng"/>
              <a:t>Rotation</a:t>
            </a:r>
            <a:r>
              <a:rPr lang="en-US"/>
              <a:t> and </a:t>
            </a:r>
            <a:r>
              <a:rPr lang="en-US" b="1" i="1" u="sng"/>
              <a:t>scaling</a:t>
            </a:r>
            <a:r>
              <a:rPr lang="en-US"/>
              <a:t> involve the same process:</a:t>
            </a:r>
          </a:p>
          <a:p>
            <a:pPr lvl="1"/>
            <a:r>
              <a:rPr lang="en-US"/>
              <a:t>Rotation matrix</a:t>
            </a:r>
          </a:p>
          <a:p>
            <a:pPr lvl="2"/>
            <a:r>
              <a:rPr lang="en-US"/>
              <a:t>Around X axis</a:t>
            </a:r>
          </a:p>
          <a:p>
            <a:pPr lvl="2"/>
            <a:r>
              <a:rPr lang="en-US"/>
              <a:t>Around Y axis</a:t>
            </a:r>
          </a:p>
          <a:p>
            <a:pPr lvl="2"/>
            <a:r>
              <a:rPr lang="en-US"/>
              <a:t>Around Z axis</a:t>
            </a:r>
          </a:p>
          <a:p>
            <a:pPr lvl="1"/>
            <a:r>
              <a:rPr lang="en-US"/>
              <a:t>Scaling matrix</a:t>
            </a:r>
          </a:p>
          <a:p>
            <a:pPr lvl="2"/>
            <a:r>
              <a:rPr lang="en-US" sz="1800"/>
              <a:t>X direction only shown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/>
        </p:nvGraphicFramePr>
        <p:xfrm>
          <a:off x="4716463" y="1329929"/>
          <a:ext cx="1797050" cy="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29929"/>
                        <a:ext cx="1797050" cy="8441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"/>
          <p:cNvGraphicFramePr>
            <a:graphicFrameLocks noChangeAspect="1"/>
          </p:cNvGraphicFramePr>
          <p:nvPr/>
        </p:nvGraphicFramePr>
        <p:xfrm>
          <a:off x="6732588" y="2031207"/>
          <a:ext cx="1797050" cy="84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914400" progId="Equation.3">
                  <p:embed/>
                </p:oleObj>
              </mc:Choice>
              <mc:Fallback>
                <p:oleObj name="Equation" r:id="rId5" imgW="146016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031207"/>
                        <a:ext cx="1797050" cy="84534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7"/>
          <p:cNvGraphicFramePr>
            <a:graphicFrameLocks noChangeAspect="1"/>
          </p:cNvGraphicFramePr>
          <p:nvPr/>
        </p:nvGraphicFramePr>
        <p:xfrm>
          <a:off x="4787900" y="2680098"/>
          <a:ext cx="1798638" cy="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160" imgH="914400" progId="Equation.3">
                  <p:embed/>
                </p:oleObj>
              </mc:Choice>
              <mc:Fallback>
                <p:oleObj name="Equation" r:id="rId7" imgW="146016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80098"/>
                        <a:ext cx="1798638" cy="8441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V="1">
            <a:off x="3276600" y="1714500"/>
            <a:ext cx="1219200" cy="571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00400" y="2057400"/>
            <a:ext cx="3352800" cy="4000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200400" y="2343150"/>
            <a:ext cx="1371600" cy="5715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11"/>
          <p:cNvGraphicFramePr>
            <a:graphicFrameLocks noChangeAspect="1"/>
          </p:cNvGraphicFramePr>
          <p:nvPr/>
        </p:nvGraphicFramePr>
        <p:xfrm>
          <a:off x="2987676" y="3543300"/>
          <a:ext cx="1376363" cy="84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17440" imgH="914400" progId="Equation.3">
                  <p:embed/>
                </p:oleObj>
              </mc:Choice>
              <mc:Fallback>
                <p:oleObj name="Equation" r:id="rId9" imgW="111744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6" y="3543300"/>
                        <a:ext cx="1376363" cy="8441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Combining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But what if you want to do more than one transform?</a:t>
            </a:r>
          </a:p>
          <a:p>
            <a:r>
              <a:rPr lang="en-US"/>
              <a:t>Good question.</a:t>
            </a:r>
          </a:p>
          <a:p>
            <a:r>
              <a:rPr lang="en-US"/>
              <a:t>For example:</a:t>
            </a:r>
          </a:p>
          <a:p>
            <a:pPr lvl="1"/>
            <a:r>
              <a:rPr lang="en-US"/>
              <a:t>rotate around X, Y, and Z </a:t>
            </a:r>
            <a:r>
              <a:rPr lang="en-US" b="1" i="1" u="sng"/>
              <a:t>at the same time</a:t>
            </a:r>
          </a:p>
          <a:p>
            <a:r>
              <a:rPr lang="en-US"/>
              <a:t>To do this (in one step), you would combine (multiply) the matrices together. For the example above:</a:t>
            </a:r>
          </a:p>
          <a:p>
            <a:pPr lvl="1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48130" name="Object 5"/>
          <p:cNvGraphicFramePr>
            <a:graphicFrameLocks noChangeAspect="1"/>
          </p:cNvGraphicFramePr>
          <p:nvPr/>
        </p:nvGraphicFramePr>
        <p:xfrm>
          <a:off x="838200" y="3314700"/>
          <a:ext cx="2020888" cy="84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914400" progId="Equation.3">
                  <p:embed/>
                </p:oleObj>
              </mc:Choice>
              <mc:Fallback>
                <p:oleObj name="Equation" r:id="rId3" imgW="15746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14700"/>
                        <a:ext cx="2020888" cy="8441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2987676" y="3327798"/>
          <a:ext cx="1939925" cy="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914400" progId="Equation.3">
                  <p:embed/>
                </p:oleObj>
              </mc:Choice>
              <mc:Fallback>
                <p:oleObj name="Equation" r:id="rId5" imgW="157464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6" y="3327798"/>
                        <a:ext cx="1939925" cy="8441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7"/>
          <p:cNvGraphicFramePr>
            <a:graphicFrameLocks noChangeAspect="1"/>
          </p:cNvGraphicFramePr>
          <p:nvPr/>
        </p:nvGraphicFramePr>
        <p:xfrm>
          <a:off x="5003801" y="3327798"/>
          <a:ext cx="1939925" cy="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640" imgH="914400" progId="Equation.3">
                  <p:embed/>
                </p:oleObj>
              </mc:Choice>
              <mc:Fallback>
                <p:oleObj name="Equation" r:id="rId7" imgW="157464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1" y="3327798"/>
                        <a:ext cx="1939925" cy="8441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086600" y="3143251"/>
          <a:ext cx="1600200" cy="134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0680" imgH="914400" progId="Equation.3">
                  <p:embed/>
                </p:oleObj>
              </mc:Choice>
              <mc:Fallback>
                <p:oleObj name="Equation" r:id="rId9" imgW="8506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43251"/>
                        <a:ext cx="1600200" cy="13465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t3.gstatic.com/images?q=tbn:ANd9GcTYVl-3MNpq399vensESvg1ZtlDMmpil7j7luSBzEJI398Vlcw&amp;t=1&amp;usg=__puEx5PPVXJmu3JMrhX1BKuNUa7k=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43801" y="14859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3733800" y="1485900"/>
            <a:ext cx="2590800" cy="685800"/>
          </a:xfrm>
          <a:prstGeom prst="wedgeRoundRectCallout">
            <a:avLst>
              <a:gd name="adj1" fmla="val 101957"/>
              <a:gd name="adj2" fmla="val -1462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Hey, not so fast!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What’s the answer?!?!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  <p:bldP spid="6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Combining matrices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you are going to do several transformations (and you will), you can:</a:t>
            </a:r>
          </a:p>
          <a:p>
            <a:pPr lvl="1"/>
            <a:r>
              <a:rPr lang="en-US"/>
              <a:t>Do them one at a time (slow)</a:t>
            </a:r>
          </a:p>
          <a:p>
            <a:pPr lvl="1"/>
            <a:r>
              <a:rPr lang="en-US"/>
              <a:t>Do them at once with a ‘</a:t>
            </a:r>
            <a:r>
              <a:rPr lang="en-US" b="1" i="1"/>
              <a:t>magic-do-it-all</a:t>
            </a:r>
            <a:r>
              <a:rPr lang="en-US"/>
              <a:t>’ single transformation</a:t>
            </a:r>
            <a:br>
              <a:rPr lang="en-US"/>
            </a:br>
            <a:endParaRPr lang="en-US"/>
          </a:p>
          <a:p>
            <a:r>
              <a:rPr lang="en-US"/>
              <a:t>To get the transformation, </a:t>
            </a:r>
            <a:r>
              <a:rPr lang="en-US" b="1" i="1"/>
              <a:t>multiply</a:t>
            </a:r>
            <a:r>
              <a:rPr lang="en-US"/>
              <a:t> all the transformation matrices together.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755650" y="1113235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Vertices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588125" y="3975497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Pixel coordinates</a:t>
            </a:r>
          </a:p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and colours</a:t>
            </a: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 rot="5400000">
            <a:off x="1241425" y="1510904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195513" y="2031206"/>
            <a:ext cx="431800" cy="228600"/>
          </a:xfrm>
          <a:prstGeom prst="rightArrow">
            <a:avLst>
              <a:gd name="adj1" fmla="val 50000"/>
              <a:gd name="adj2" fmla="val 35417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4140201" y="2518172"/>
            <a:ext cx="576263" cy="228600"/>
          </a:xfrm>
          <a:prstGeom prst="rightArrow">
            <a:avLst>
              <a:gd name="adj1" fmla="val 50000"/>
              <a:gd name="adj2" fmla="val 4726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6156325" y="3003947"/>
            <a:ext cx="503238" cy="228600"/>
          </a:xfrm>
          <a:prstGeom prst="rightArrow">
            <a:avLst>
              <a:gd name="adj1" fmla="val 50000"/>
              <a:gd name="adj2" fmla="val 4127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 rot="5400000">
            <a:off x="7199511" y="3634383"/>
            <a:ext cx="377429" cy="304800"/>
          </a:xfrm>
          <a:prstGeom prst="rightArrow">
            <a:avLst>
              <a:gd name="adj1" fmla="val 50000"/>
              <a:gd name="adj2" fmla="val 4127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36563" name="AutoShape 19"/>
          <p:cNvSpPr>
            <a:spLocks noChangeArrowheads="1"/>
          </p:cNvSpPr>
          <p:nvPr/>
        </p:nvSpPr>
        <p:spPr bwMode="auto">
          <a:xfrm>
            <a:off x="4500563" y="897731"/>
            <a:ext cx="381635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We will only deal with the </a:t>
            </a:r>
            <a:r>
              <a:rPr lang="en-CA" sz="2400" b="1" u="sng" dirty="0">
                <a:solidFill>
                  <a:schemeClr val="bg1"/>
                </a:solidFill>
              </a:rPr>
              <a:t>Vertex</a:t>
            </a:r>
            <a:r>
              <a:rPr lang="en-CA" sz="2400" b="1" dirty="0">
                <a:solidFill>
                  <a:schemeClr val="bg1"/>
                </a:solidFill>
              </a:rPr>
              <a:t> and </a:t>
            </a:r>
            <a:r>
              <a:rPr lang="en-CA" sz="2400" b="1" u="sng" dirty="0">
                <a:solidFill>
                  <a:schemeClr val="bg1"/>
                </a:solidFill>
              </a:rPr>
              <a:t>Fragment </a:t>
            </a:r>
            <a:r>
              <a:rPr lang="en-CA" sz="2400" b="1" dirty="0" err="1">
                <a:solidFill>
                  <a:schemeClr val="bg1"/>
                </a:solidFill>
              </a:rPr>
              <a:t>shaders</a:t>
            </a:r>
            <a:r>
              <a:rPr lang="en-CA" sz="2400" b="1" dirty="0">
                <a:solidFill>
                  <a:schemeClr val="bg1"/>
                </a:solidFill>
              </a:rPr>
              <a:t> in INFO3111.</a:t>
            </a:r>
            <a:endParaRPr lang="en-CA" sz="2400" b="1" dirty="0"/>
          </a:p>
        </p:txBody>
      </p:sp>
      <p:sp>
        <p:nvSpPr>
          <p:cNvPr id="236564" name="AutoShape 20"/>
          <p:cNvSpPr>
            <a:spLocks noChangeArrowheads="1"/>
          </p:cNvSpPr>
          <p:nvPr/>
        </p:nvSpPr>
        <p:spPr bwMode="auto">
          <a:xfrm>
            <a:off x="2483768" y="1995686"/>
            <a:ext cx="1800225" cy="86439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6" name="AutoShape 22"/>
          <p:cNvSpPr>
            <a:spLocks noChangeArrowheads="1"/>
          </p:cNvSpPr>
          <p:nvPr/>
        </p:nvSpPr>
        <p:spPr bwMode="auto">
          <a:xfrm>
            <a:off x="6516689" y="2895600"/>
            <a:ext cx="2087759" cy="86439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627784" y="2067694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Vertex</a:t>
            </a:r>
            <a:br>
              <a:rPr lang="en-CA">
                <a:solidFill>
                  <a:schemeClr val="bg1"/>
                </a:solidFill>
                <a:latin typeface="Corbel" pitchFamily="34" charset="0"/>
              </a:rPr>
            </a:br>
            <a:r>
              <a:rPr lang="en-CA">
                <a:solidFill>
                  <a:schemeClr val="bg1"/>
                </a:solidFill>
                <a:latin typeface="Corbel" pitchFamily="34" charset="0"/>
              </a:rPr>
              <a:t>Shader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683568" y="1851670"/>
            <a:ext cx="1524000" cy="792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Tessellation </a:t>
            </a:r>
            <a:br>
              <a:rPr lang="en-CA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CA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en-CA" sz="1200" dirty="0">
                <a:solidFill>
                  <a:schemeClr val="bg1"/>
                </a:solidFill>
                <a:latin typeface="Corbel" pitchFamily="34" charset="0"/>
              </a:rPr>
              <a:t>(optional)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716463" y="2571750"/>
            <a:ext cx="1447800" cy="792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>Geometry</a:t>
            </a:r>
            <a:br>
              <a:rPr lang="en-CA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CA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en-CA" sz="1200" dirty="0">
                <a:solidFill>
                  <a:schemeClr val="bg1"/>
                </a:solidFill>
                <a:latin typeface="Corbel" pitchFamily="34" charset="0"/>
              </a:rPr>
              <a:t>(optional)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659562" y="3003947"/>
            <a:ext cx="1800869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>Fragment (pixel)</a:t>
            </a:r>
          </a:p>
          <a:p>
            <a:pPr algn="ctr"/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CA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23528" y="123478"/>
            <a:ext cx="7772400" cy="685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-150" normalizeH="0" baseline="0" noProof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Graphics “pipeline”</a:t>
            </a:r>
            <a:endParaRPr kumimoji="0" lang="en-CA" sz="4000" b="0" i="0" u="none" strike="noStrike" kern="1200" cap="none" spc="-15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6563" grpId="0" animBg="1"/>
      <p:bldP spid="236564" grpId="0" animBg="1"/>
      <p:bldP spid="2365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DirectX to the rescue!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1" y="1338263"/>
            <a:ext cx="7978775" cy="3429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Did I duck out of the answer?</a:t>
            </a:r>
          </a:p>
          <a:p>
            <a:pPr lvl="1">
              <a:lnSpc>
                <a:spcPct val="90000"/>
              </a:lnSpc>
            </a:pPr>
            <a:r>
              <a:rPr lang="en-US"/>
              <a:t>Yes. I have no idea what the “master rotation matrix” is</a:t>
            </a:r>
          </a:p>
          <a:p>
            <a:pPr lvl="1">
              <a:lnSpc>
                <a:spcPct val="90000"/>
              </a:lnSpc>
            </a:pPr>
            <a:r>
              <a:rPr lang="en-US"/>
              <a:t>But I don’t have to know</a:t>
            </a:r>
          </a:p>
          <a:p>
            <a:pPr>
              <a:lnSpc>
                <a:spcPct val="90000"/>
              </a:lnSpc>
            </a:pPr>
            <a:r>
              <a:rPr lang="en-US"/>
              <a:t>You still have to combine these matrices</a:t>
            </a:r>
          </a:p>
          <a:p>
            <a:pPr>
              <a:lnSpc>
                <a:spcPct val="90000"/>
              </a:lnSpc>
            </a:pPr>
            <a:r>
              <a:rPr lang="en-US"/>
              <a:t>But the graphics API it does it for you (sort of)</a:t>
            </a:r>
          </a:p>
          <a:p>
            <a:pPr>
              <a:lnSpc>
                <a:spcPct val="90000"/>
              </a:lnSpc>
            </a:pPr>
            <a:r>
              <a:rPr lang="en-US"/>
              <a:t>BUT, again:</a:t>
            </a:r>
          </a:p>
          <a:p>
            <a:pPr lvl="1">
              <a:lnSpc>
                <a:spcPct val="90000"/>
              </a:lnSpc>
            </a:pPr>
            <a:r>
              <a:rPr lang="en-US"/>
              <a:t>Remember that the key thing about matrices is that you can </a:t>
            </a:r>
            <a:r>
              <a:rPr lang="en-US" b="1" u="sng"/>
              <a:t>combine them together</a:t>
            </a:r>
            <a:r>
              <a:rPr lang="en-US"/>
              <a:t>, making the calculations incredibly fast.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Combining matrices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For example, let’s say you want to:</a:t>
            </a:r>
          </a:p>
          <a:p>
            <a:pPr lvl="1"/>
            <a:r>
              <a:rPr lang="en-US" sz="2400"/>
              <a:t>Move your spaceship to orbit the moon</a:t>
            </a:r>
          </a:p>
          <a:p>
            <a:pPr lvl="1"/>
            <a:r>
              <a:rPr lang="en-US" sz="2400"/>
              <a:t>Face 30 degrees from straight up</a:t>
            </a:r>
          </a:p>
          <a:p>
            <a:pPr lvl="1"/>
            <a:r>
              <a:rPr lang="en-US" sz="2400"/>
              <a:t>Assume that earth is at 0,0,0</a:t>
            </a:r>
          </a:p>
          <a:p>
            <a:r>
              <a:rPr lang="en-US"/>
              <a:t>You would:</a:t>
            </a:r>
          </a:p>
          <a:p>
            <a:pPr lvl="1"/>
            <a:r>
              <a:rPr lang="en-US"/>
              <a:t>Draw the ship at 0,0,0</a:t>
            </a:r>
          </a:p>
          <a:p>
            <a:pPr lvl="1"/>
            <a:r>
              <a:rPr lang="en-US" b="1"/>
              <a:t>Rotate</a:t>
            </a:r>
            <a:r>
              <a:rPr lang="en-US"/>
              <a:t> it 30 degrees from straight up</a:t>
            </a:r>
          </a:p>
          <a:p>
            <a:pPr lvl="1"/>
            <a:r>
              <a:rPr lang="en-US" b="1"/>
              <a:t>Translate</a:t>
            </a:r>
            <a:r>
              <a:rPr lang="en-US"/>
              <a:t> it to the moon’s coordinates</a:t>
            </a:r>
          </a:p>
          <a:p>
            <a:pPr lvl="1"/>
            <a:r>
              <a:rPr lang="en-US" b="1"/>
              <a:t>Translate</a:t>
            </a:r>
            <a:r>
              <a:rPr lang="en-US"/>
              <a:t> it to a height above the moon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Combining matrices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37670"/>
            <a:ext cx="8435280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You could determine the matrices and do the multiplications yourself…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Or you could use </a:t>
            </a:r>
            <a:r>
              <a:rPr lang="en-US" sz="2800" dirty="0" err="1"/>
              <a:t>glm</a:t>
            </a:r>
            <a:r>
              <a:rPr lang="en-US" sz="2800" dirty="0"/>
              <a:t>/DirectX to combine the matrices together and end up with the result.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i.e. use one of these: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::scale/D3DXMatrixScaling()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::rotate/D3DXMatrixRotationX()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::rotate/D3DXMatrixRotationY()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::rotate/D3DXMatrixRotationZ()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::rotate/D3DXMatrixRotationAxis()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::translate/D3DXMatrixTranslation()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16385" name="Object 5"/>
          <p:cNvGraphicFramePr>
            <a:graphicFrameLocks noChangeAspect="1"/>
          </p:cNvGraphicFramePr>
          <p:nvPr/>
        </p:nvGraphicFramePr>
        <p:xfrm>
          <a:off x="6300789" y="400050"/>
          <a:ext cx="1343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9" y="400050"/>
                        <a:ext cx="1343025" cy="604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772400" y="285750"/>
          <a:ext cx="1195388" cy="56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914400" progId="Equation.3">
                  <p:embed/>
                </p:oleObj>
              </mc:Choice>
              <mc:Fallback>
                <p:oleObj name="Equation" r:id="rId5" imgW="146016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85750"/>
                        <a:ext cx="1195388" cy="56078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7086600" y="1200150"/>
          <a:ext cx="133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160" imgH="914400" progId="Equation.3">
                  <p:embed/>
                </p:oleObj>
              </mc:Choice>
              <mc:Fallback>
                <p:oleObj name="Equation" r:id="rId7" imgW="146016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200150"/>
                        <a:ext cx="13398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5181601" y="228600"/>
          <a:ext cx="9318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17440" imgH="914400" progId="Equation.3">
                  <p:embed/>
                </p:oleObj>
              </mc:Choice>
              <mc:Fallback>
                <p:oleObj name="Equation" r:id="rId9" imgW="111744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28600"/>
                        <a:ext cx="931863" cy="571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077200" y="857250"/>
          <a:ext cx="820738" cy="61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14400" imgH="914400" progId="Equation.3">
                  <p:embed/>
                </p:oleObj>
              </mc:Choice>
              <mc:Fallback>
                <p:oleObj name="Equation" r:id="rId11" imgW="914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857250"/>
                        <a:ext cx="820738" cy="6155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"/>
          <p:cNvGraphicFramePr>
            <a:graphicFrameLocks noChangeAspect="1"/>
          </p:cNvGraphicFramePr>
          <p:nvPr/>
        </p:nvGraphicFramePr>
        <p:xfrm>
          <a:off x="6477001" y="114300"/>
          <a:ext cx="1343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60160" imgH="914400" progId="Equation.3">
                  <p:embed/>
                </p:oleObj>
              </mc:Choice>
              <mc:Fallback>
                <p:oleObj name="Equation" r:id="rId13" imgW="146016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14300"/>
                        <a:ext cx="1343025" cy="604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1"/>
          <p:cNvGraphicFramePr>
            <a:graphicFrameLocks noChangeAspect="1"/>
          </p:cNvGraphicFramePr>
          <p:nvPr/>
        </p:nvGraphicFramePr>
        <p:xfrm>
          <a:off x="7010400" y="742950"/>
          <a:ext cx="1195388" cy="56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60160" imgH="914400" progId="Equation.3">
                  <p:embed/>
                </p:oleObj>
              </mc:Choice>
              <mc:Fallback>
                <p:oleObj name="Equation" r:id="rId15" imgW="146016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742950"/>
                        <a:ext cx="1195388" cy="56078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2"/>
          <p:cNvGraphicFramePr>
            <a:graphicFrameLocks noChangeAspect="1"/>
          </p:cNvGraphicFramePr>
          <p:nvPr/>
        </p:nvGraphicFramePr>
        <p:xfrm>
          <a:off x="7620000" y="1257300"/>
          <a:ext cx="133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60160" imgH="914400" progId="Equation.3">
                  <p:embed/>
                </p:oleObj>
              </mc:Choice>
              <mc:Fallback>
                <p:oleObj name="Equation" r:id="rId17" imgW="1460160" imgH="914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257300"/>
                        <a:ext cx="13398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3"/>
          <p:cNvGraphicFramePr>
            <a:graphicFrameLocks noChangeAspect="1"/>
          </p:cNvGraphicFramePr>
          <p:nvPr/>
        </p:nvGraphicFramePr>
        <p:xfrm>
          <a:off x="5334001" y="628650"/>
          <a:ext cx="9318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17440" imgH="914400" progId="Equation.3">
                  <p:embed/>
                </p:oleObj>
              </mc:Choice>
              <mc:Fallback>
                <p:oleObj name="Equation" r:id="rId19" imgW="1117440" imgH="914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628650"/>
                        <a:ext cx="931863" cy="571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4"/>
          <p:cNvGraphicFramePr>
            <a:graphicFrameLocks noChangeAspect="1"/>
          </p:cNvGraphicFramePr>
          <p:nvPr/>
        </p:nvGraphicFramePr>
        <p:xfrm>
          <a:off x="8001000" y="400050"/>
          <a:ext cx="820738" cy="61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14400" imgH="914400" progId="Equation.3">
                  <p:embed/>
                </p:oleObj>
              </mc:Choice>
              <mc:Fallback>
                <p:oleObj name="Equation" r:id="rId20" imgW="914400" imgH="914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00050"/>
                        <a:ext cx="820738" cy="6155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WordArt 4"/>
          <p:cNvSpPr>
            <a:spLocks noChangeArrowheads="1" noChangeShapeType="1" noTextEdit="1"/>
          </p:cNvSpPr>
          <p:nvPr/>
        </p:nvSpPr>
        <p:spPr bwMode="auto">
          <a:xfrm>
            <a:off x="609600" y="1428750"/>
            <a:ext cx="8077200" cy="2171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The "Normal"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4" grpId="1" animBg="1"/>
      <p:bldP spid="215044" grpId="2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Combining matrixes </a:t>
            </a:r>
            <a:endParaRPr lang="en-CA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59657"/>
            <a:ext cx="8229600" cy="33980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Also note that, while you can use a single matrix to calculate something, you can combine them (multiply them) into a single ‘master’ matrix.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you rotate, translate, rotate, then scale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You create each one of these, then combine them into one matrix to give to the </a:t>
            </a:r>
            <a:r>
              <a:rPr lang="en-US" sz="2400" dirty="0" err="1"/>
              <a:t>shader</a:t>
            </a:r>
            <a:endParaRPr lang="en-US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4286250"/>
            <a:ext cx="7543800" cy="400050"/>
            <a:chOff x="672" y="3456"/>
            <a:chExt cx="4752" cy="336"/>
          </a:xfrm>
        </p:grpSpPr>
        <p:sp>
          <p:nvSpPr>
            <p:cNvPr id="160773" name="Rectangle 6"/>
            <p:cNvSpPr>
              <a:spLocks noChangeArrowheads="1"/>
            </p:cNvSpPr>
            <p:nvPr/>
          </p:nvSpPr>
          <p:spPr bwMode="auto">
            <a:xfrm>
              <a:off x="672" y="3504"/>
              <a:ext cx="587" cy="25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Vertices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4" name="Rectangle 7"/>
            <p:cNvSpPr>
              <a:spLocks noChangeArrowheads="1"/>
            </p:cNvSpPr>
            <p:nvPr/>
          </p:nvSpPr>
          <p:spPr bwMode="auto">
            <a:xfrm>
              <a:off x="1536" y="3456"/>
              <a:ext cx="75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World 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Transform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5" name="Rectangle 8"/>
            <p:cNvSpPr>
              <a:spLocks noChangeArrowheads="1"/>
            </p:cNvSpPr>
            <p:nvPr/>
          </p:nvSpPr>
          <p:spPr bwMode="auto">
            <a:xfrm>
              <a:off x="2592" y="3456"/>
              <a:ext cx="75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View 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Transform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6" name="Rectangle 9"/>
            <p:cNvSpPr>
              <a:spLocks noChangeArrowheads="1"/>
            </p:cNvSpPr>
            <p:nvPr/>
          </p:nvSpPr>
          <p:spPr bwMode="auto">
            <a:xfrm>
              <a:off x="3648" y="3456"/>
              <a:ext cx="721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Projection 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Transform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7" name="Rectangle 10"/>
            <p:cNvSpPr>
              <a:spLocks noChangeArrowheads="1"/>
            </p:cNvSpPr>
            <p:nvPr/>
          </p:nvSpPr>
          <p:spPr bwMode="auto">
            <a:xfrm>
              <a:off x="4656" y="3456"/>
              <a:ext cx="768" cy="336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Screen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coordinates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8" name="AutoShape 11"/>
            <p:cNvSpPr>
              <a:spLocks noChangeArrowheads="1"/>
            </p:cNvSpPr>
            <p:nvPr/>
          </p:nvSpPr>
          <p:spPr bwMode="auto">
            <a:xfrm>
              <a:off x="1248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9" name="AutoShape 12"/>
            <p:cNvSpPr>
              <a:spLocks noChangeArrowheads="1"/>
            </p:cNvSpPr>
            <p:nvPr/>
          </p:nvSpPr>
          <p:spPr bwMode="auto">
            <a:xfrm>
              <a:off x="2304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80" name="AutoShape 13"/>
            <p:cNvSpPr>
              <a:spLocks noChangeArrowheads="1"/>
            </p:cNvSpPr>
            <p:nvPr/>
          </p:nvSpPr>
          <p:spPr bwMode="auto">
            <a:xfrm>
              <a:off x="3360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81" name="AutoShape 14"/>
            <p:cNvSpPr>
              <a:spLocks noChangeArrowheads="1"/>
            </p:cNvSpPr>
            <p:nvPr/>
          </p:nvSpPr>
          <p:spPr bwMode="auto">
            <a:xfrm>
              <a:off x="4368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Identity matrix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75606"/>
            <a:ext cx="8579296" cy="3491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Since every transformation call ‘adds’ (actually multiplies) to the ‘current’ matrix, </a:t>
            </a:r>
            <a:r>
              <a:rPr lang="en-US" sz="2800" b="1" i="1" u="sng" dirty="0"/>
              <a:t>you have to be careful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 sure you are adjusting the </a:t>
            </a:r>
            <a:r>
              <a:rPr lang="en-US" sz="2400" b="1" i="1" u="sng" dirty="0"/>
              <a:t>correct matrix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 sure to ‘clear’ the matrix </a:t>
            </a:r>
            <a:r>
              <a:rPr lang="en-US" sz="2400" b="1" i="1" u="sng" dirty="0"/>
              <a:t>before you start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Note that this isn’t a big performance hit as it only clears the matrix.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“gotcha” #1: Multiple rotation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68004"/>
            <a:ext cx="7772400" cy="35992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Imagine this scenario: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earth revolves around the sun, at a certain distance, spinning around. </a:t>
            </a:r>
          </a:p>
          <a:p>
            <a:pPr>
              <a:lnSpc>
                <a:spcPct val="90000"/>
              </a:lnSpc>
            </a:pPr>
            <a:r>
              <a:rPr lang="en-US" dirty="0"/>
              <a:t>This involves: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Rotation around the sun (say the sun is at 0,0,0)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Translation away from the sun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Rotation around the Earth’s axis</a:t>
            </a:r>
          </a:p>
          <a:p>
            <a:pPr>
              <a:lnSpc>
                <a:spcPct val="90000"/>
              </a:lnSpc>
            </a:pPr>
            <a:r>
              <a:rPr lang="en-US" dirty="0"/>
              <a:t>Simple!: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Rotation, then Translation, then Rotation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Perhaps not…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“gotcha” #1: Multiple rotation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matrix calculations assume that the application is at the origin (0,0,0)</a:t>
            </a:r>
          </a:p>
          <a:p>
            <a:r>
              <a:rPr lang="en-US"/>
              <a:t>Also, the order that the matrices are applied are </a:t>
            </a:r>
            <a:r>
              <a:rPr lang="en-US" b="1" i="1" u="sng"/>
              <a:t>IN REVERSE </a:t>
            </a:r>
            <a:r>
              <a:rPr lang="en-US"/>
              <a:t>in APIs like OpenGL</a:t>
            </a:r>
          </a:p>
          <a:p>
            <a:pPr lvl="1"/>
            <a:r>
              <a:rPr lang="en-US"/>
              <a:t>This is because the last matrix is applied “first” mathematically.</a:t>
            </a:r>
          </a:p>
          <a:p>
            <a:r>
              <a:rPr lang="en-US"/>
              <a:t>So the order may be not what you expect…</a:t>
            </a:r>
          </a:p>
          <a:p>
            <a:pPr lvl="1"/>
            <a:r>
              <a:rPr lang="en-US"/>
              <a:t>Which one is it?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33400" y="3771900"/>
            <a:ext cx="3048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Rotate the Earth on axis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Translate to orbit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Rotate around Sun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3714750"/>
            <a:ext cx="3048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Rotate around Sun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Translate to orbit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Rotate the Earth on axis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3600450"/>
            <a:ext cx="1295400" cy="914400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  <p:bldP spid="5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“gotcha” #2: Scaling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Be very, very careful with scaling</a:t>
            </a:r>
          </a:p>
          <a:p>
            <a:pPr>
              <a:lnSpc>
                <a:spcPct val="90000"/>
              </a:lnSpc>
            </a:pPr>
            <a:r>
              <a:rPr lang="en-US"/>
              <a:t>Also, unless you are going for some fancy effect, you should always scale evenly</a:t>
            </a:r>
          </a:p>
          <a:p>
            <a:pPr lvl="1">
              <a:lnSpc>
                <a:spcPct val="90000"/>
              </a:lnSpc>
            </a:pPr>
            <a:r>
              <a:rPr lang="en-US"/>
              <a:t>i.e. the same amount across very axis (x,y,z)</a:t>
            </a:r>
          </a:p>
          <a:p>
            <a:pPr>
              <a:lnSpc>
                <a:spcPct val="90000"/>
              </a:lnSpc>
            </a:pPr>
            <a:r>
              <a:rPr lang="en-US"/>
              <a:t>If you don’t, you will distort the “normal” and the lighting (and other things) may screw up</a:t>
            </a:r>
          </a:p>
          <a:p>
            <a:pPr lvl="1">
              <a:lnSpc>
                <a:spcPct val="90000"/>
              </a:lnSpc>
            </a:pPr>
            <a:r>
              <a:rPr lang="en-US"/>
              <a:t>We’ll talk about “normals” very soon, but later…</a:t>
            </a:r>
          </a:p>
          <a:p>
            <a:pPr>
              <a:lnSpc>
                <a:spcPct val="90000"/>
              </a:lnSpc>
            </a:pPr>
            <a:r>
              <a:rPr lang="en-US"/>
              <a:t>Also, combined with the “matrix order” gotcha, you can have some unexpected effects.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Multiple objects: the pattern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It’s unlikely that you will have only one object</a:t>
            </a:r>
          </a:p>
          <a:p>
            <a:r>
              <a:rPr lang="en-US" sz="2800" dirty="0"/>
              <a:t>With multiple objects, each in a different part of the world, you do the following (each frame)</a:t>
            </a:r>
          </a:p>
          <a:p>
            <a:pPr lvl="1"/>
            <a:r>
              <a:rPr lang="en-US" sz="2400" dirty="0"/>
              <a:t>Clear the Model matrix </a:t>
            </a:r>
          </a:p>
          <a:p>
            <a:pPr lvl="1"/>
            <a:r>
              <a:rPr lang="en-US" sz="2400" dirty="0"/>
              <a:t>Set the transforms you want</a:t>
            </a:r>
          </a:p>
          <a:p>
            <a:pPr lvl="1"/>
            <a:r>
              <a:rPr lang="en-US" sz="2400" dirty="0"/>
              <a:t>Draw your object </a:t>
            </a:r>
          </a:p>
          <a:p>
            <a:pPr lvl="1"/>
            <a:r>
              <a:rPr lang="en-US" sz="2400" dirty="0"/>
              <a:t>Repeat for next objet</a:t>
            </a:r>
          </a:p>
          <a:p>
            <a:r>
              <a:rPr lang="en-US" sz="2800" dirty="0"/>
              <a:t>Basically, you want each object to have it’s “own” MODEL matrix when it’s drawn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Vertices loaded in…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3598"/>
            <a:ext cx="9144000" cy="3672408"/>
          </a:xfrm>
        </p:spPr>
        <p:txBody>
          <a:bodyPr>
            <a:normAutofit/>
          </a:bodyPr>
          <a:lstStyle/>
          <a:p>
            <a:r>
              <a:rPr lang="en-US" dirty="0"/>
              <a:t>Dynamic memory allocation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Cninja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pBob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CNinja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pBob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camera (again)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45432"/>
            <a:ext cx="8077200" cy="31408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Remember, by default, the camera is at the origin (0,0,0) and looking “down” the z-axis with “up” along the y-axis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pretty boring</a:t>
            </a:r>
          </a:p>
          <a:p>
            <a:pPr>
              <a:lnSpc>
                <a:spcPct val="90000"/>
              </a:lnSpc>
            </a:pPr>
            <a:r>
              <a:rPr lang="en-US" dirty="0"/>
              <a:t>If you want to move the camera (and you probably do), you can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 a matrix and apply it to the VIEW matrix (yikes)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Use the built in function: </a:t>
            </a:r>
            <a:r>
              <a:rPr lang="en-CA" dirty="0" err="1"/>
              <a:t>LookAt</a:t>
            </a:r>
            <a:endParaRPr lang="en-CA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765926" y="171451"/>
            <a:ext cx="1844675" cy="1393655"/>
            <a:chOff x="2789" y="1518"/>
            <a:chExt cx="2683" cy="2459"/>
          </a:xfrm>
        </p:grpSpPr>
        <p:sp>
          <p:nvSpPr>
            <p:cNvPr id="168965" name="AutoShape 5"/>
            <p:cNvSpPr>
              <a:spLocks noChangeArrowheads="1"/>
            </p:cNvSpPr>
            <p:nvPr/>
          </p:nvSpPr>
          <p:spPr bwMode="auto">
            <a:xfrm rot="5400000">
              <a:off x="3553" y="2536"/>
              <a:ext cx="1967" cy="916"/>
            </a:xfrm>
            <a:custGeom>
              <a:avLst/>
              <a:gdLst>
                <a:gd name="T0" fmla="*/ 1721 w 21600"/>
                <a:gd name="T1" fmla="*/ 166 h 21600"/>
                <a:gd name="T2" fmla="*/ 984 w 21600"/>
                <a:gd name="T3" fmla="*/ 331 h 21600"/>
                <a:gd name="T4" fmla="*/ 246 w 21600"/>
                <a:gd name="T5" fmla="*/ 166 h 21600"/>
                <a:gd name="T6" fmla="*/ 98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503 h 21600"/>
                <a:gd name="T14" fmla="*/ 17098 w 21600"/>
                <a:gd name="T15" fmla="*/ 170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4407" y="3045"/>
              <a:ext cx="106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8967" name="Line 8"/>
            <p:cNvSpPr>
              <a:spLocks noChangeShapeType="1"/>
            </p:cNvSpPr>
            <p:nvPr/>
          </p:nvSpPr>
          <p:spPr bwMode="auto">
            <a:xfrm flipV="1">
              <a:off x="4407" y="1518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8968" name="Line 11"/>
            <p:cNvSpPr>
              <a:spLocks noChangeShapeType="1"/>
            </p:cNvSpPr>
            <p:nvPr/>
          </p:nvSpPr>
          <p:spPr bwMode="auto">
            <a:xfrm flipH="1">
              <a:off x="2789" y="3045"/>
              <a:ext cx="16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168969" name="Picture 19" descr="PE03762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1" y="628650"/>
            <a:ext cx="969963" cy="77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WordArt 4"/>
          <p:cNvSpPr>
            <a:spLocks noChangeArrowheads="1" noChangeShapeType="1" noTextEdit="1"/>
          </p:cNvSpPr>
          <p:nvPr/>
        </p:nvSpPr>
        <p:spPr bwMode="auto">
          <a:xfrm>
            <a:off x="609600" y="1428750"/>
            <a:ext cx="8077200" cy="2171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CA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The "Normal"</a:t>
            </a:r>
          </a:p>
        </p:txBody>
      </p:sp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4" grpId="1" animBg="1"/>
      <p:bldP spid="215044" grpId="2" animBg="1"/>
      <p:bldP spid="21504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remember:</a:t>
            </a:r>
            <a:endParaRPr lang="en-CA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5900"/>
            <a:ext cx="7772400" cy="3086100"/>
          </a:xfrm>
        </p:spPr>
        <p:txBody>
          <a:bodyPr/>
          <a:lstStyle/>
          <a:p>
            <a:r>
              <a:rPr lang="en-US" dirty="0"/>
              <a:t>What you see on the screen is an </a:t>
            </a:r>
            <a:r>
              <a:rPr lang="en-US" u="sng" dirty="0"/>
              <a:t>illusion/simulation</a:t>
            </a:r>
            <a:r>
              <a:rPr lang="en-US" dirty="0"/>
              <a:t> of the ‘real’ world</a:t>
            </a:r>
          </a:p>
          <a:p>
            <a:r>
              <a:rPr lang="en-US" dirty="0"/>
              <a:t>It’s based on </a:t>
            </a:r>
            <a:r>
              <a:rPr lang="en-US" i="1" u="sng" dirty="0"/>
              <a:t>simplified mathematical calculations</a:t>
            </a:r>
            <a:r>
              <a:rPr lang="en-US" dirty="0"/>
              <a:t> on the effects of light on material surfaces and how humans see and perceive </a:t>
            </a:r>
          </a:p>
          <a:p>
            <a:r>
              <a:rPr lang="en-US" dirty="0"/>
              <a:t>It’s not perfect, but “good enough”</a:t>
            </a:r>
            <a:endParaRPr lang="en-CA" dirty="0"/>
          </a:p>
        </p:txBody>
      </p:sp>
      <p:sp>
        <p:nvSpPr>
          <p:cNvPr id="217092" name="AutoShape 4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876059" y="552210"/>
            <a:ext cx="3024336" cy="3747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Shader</a:t>
            </a:r>
            <a:r>
              <a:rPr lang="en-CA" dirty="0">
                <a:solidFill>
                  <a:schemeClr val="tx1"/>
                </a:solidFill>
              </a:rPr>
              <a:t> “Program”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969572"/>
            <a:ext cx="2448272" cy="1746194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b="1" dirty="0">
                <a:solidFill>
                  <a:srgbClr val="FFFFFF"/>
                </a:solidFill>
              </a:rPr>
              <a:t>Vertex </a:t>
            </a:r>
            <a:r>
              <a:rPr lang="en-CA" b="1" dirty="0" err="1">
                <a:solidFill>
                  <a:srgbClr val="FFFFFF"/>
                </a:solidFill>
              </a:rPr>
              <a:t>Shader</a:t>
            </a:r>
            <a:endParaRPr lang="en-CA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039802"/>
            <a:ext cx="2448272" cy="864096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Fragment </a:t>
            </a:r>
            <a:r>
              <a:rPr lang="en-CA" b="1" dirty="0" err="1"/>
              <a:t>Shader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6228184" y="2715766"/>
            <a:ext cx="244827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/>
              <a:t>(Possibly other </a:t>
            </a:r>
            <a:r>
              <a:rPr lang="en-CA" sz="1400" i="1" dirty="0" err="1"/>
              <a:t>shaders</a:t>
            </a:r>
            <a:r>
              <a:rPr lang="en-CA" sz="1400" i="1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1131590"/>
            <a:ext cx="223224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Vertex attributes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9595" y="984258"/>
            <a:ext cx="1152128" cy="34563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Vertex Buffer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451" y="984258"/>
            <a:ext cx="1152128" cy="34563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i="1" dirty="0"/>
              <a:t>Index Buffer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51723" y="1059582"/>
            <a:ext cx="3024336" cy="41073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Vertex Attribute array &amp; pointer 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51723" y="1416306"/>
            <a:ext cx="3024336" cy="363356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Vertex Attribute array &amp; pointer  </a:t>
            </a:r>
          </a:p>
        </p:txBody>
      </p:sp>
      <p:sp>
        <p:nvSpPr>
          <p:cNvPr id="13" name="Freeform 12"/>
          <p:cNvSpPr/>
          <p:nvPr/>
        </p:nvSpPr>
        <p:spPr>
          <a:xfrm>
            <a:off x="179512" y="771550"/>
            <a:ext cx="8144820" cy="3904307"/>
          </a:xfrm>
          <a:custGeom>
            <a:avLst/>
            <a:gdLst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78178 w 8827129"/>
              <a:gd name="connsiteY3" fmla="*/ 1475715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550 w 8827129"/>
              <a:gd name="connsiteY4" fmla="*/ 1344149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7129" h="5205742">
                <a:moveTo>
                  <a:pt x="0" y="0"/>
                </a:moveTo>
                <a:lnTo>
                  <a:pt x="0" y="5196689"/>
                </a:lnTo>
                <a:lnTo>
                  <a:pt x="3096285" y="5205742"/>
                </a:lnTo>
                <a:cubicBezTo>
                  <a:pt x="3090249" y="3962400"/>
                  <a:pt x="3049606" y="2587491"/>
                  <a:pt x="3043570" y="1344149"/>
                </a:cubicBezTo>
                <a:lnTo>
                  <a:pt x="8818550" y="1344149"/>
                </a:lnTo>
                <a:cubicBezTo>
                  <a:pt x="8821410" y="992670"/>
                  <a:pt x="8824269" y="641190"/>
                  <a:pt x="8827129" y="289711"/>
                </a:cubicBezTo>
                <a:lnTo>
                  <a:pt x="3032911" y="325925"/>
                </a:lnTo>
                <a:lnTo>
                  <a:pt x="3032911" y="18107"/>
                </a:lnTo>
                <a:lnTo>
                  <a:pt x="0" y="0"/>
                </a:lnTo>
                <a:close/>
              </a:path>
            </a:pathLst>
          </a:custGeom>
          <a:noFill/>
          <a:ln w="793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12347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Vertex Array Object (VAO)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4291883" y="4494648"/>
            <a:ext cx="4032448" cy="54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919"/>
              <a:gd name="adj6" fmla="val -34738"/>
            </a:avLst>
          </a:prstGeom>
          <a:ln w="41275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 to be confusing, this is a “VBO” or “Vertex Buffer Object”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876059" y="552210"/>
            <a:ext cx="3024336" cy="3747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Shader</a:t>
            </a:r>
            <a:r>
              <a:rPr lang="en-CA" dirty="0">
                <a:solidFill>
                  <a:schemeClr val="tx1"/>
                </a:solidFill>
              </a:rPr>
              <a:t> “Program”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969572"/>
            <a:ext cx="2448272" cy="1746194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b="1" dirty="0">
                <a:solidFill>
                  <a:srgbClr val="FFFFFF"/>
                </a:solidFill>
              </a:rPr>
              <a:t>Vertex </a:t>
            </a:r>
            <a:r>
              <a:rPr lang="en-CA" b="1" dirty="0" err="1">
                <a:solidFill>
                  <a:srgbClr val="FFFFFF"/>
                </a:solidFill>
              </a:rPr>
              <a:t>Shader</a:t>
            </a:r>
            <a:endParaRPr lang="en-CA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039802"/>
            <a:ext cx="2448272" cy="864096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Fragment </a:t>
            </a:r>
            <a:r>
              <a:rPr lang="en-CA" b="1" dirty="0" err="1"/>
              <a:t>Shader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6228184" y="2715766"/>
            <a:ext cx="244827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/>
              <a:t>(Possibly other </a:t>
            </a:r>
            <a:r>
              <a:rPr lang="en-CA" sz="1400" i="1" dirty="0" err="1"/>
              <a:t>shaders</a:t>
            </a:r>
            <a:r>
              <a:rPr lang="en-CA" sz="1400" i="1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1131590"/>
            <a:ext cx="223224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Vertex attributes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9595" y="984258"/>
            <a:ext cx="1152128" cy="34563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Vertex Buffer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451" y="984258"/>
            <a:ext cx="1152128" cy="34563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r>
              <a:rPr lang="en-CA" sz="1600" dirty="0"/>
              <a:t>Index Buffer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51723" y="1059582"/>
            <a:ext cx="3024336" cy="41073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Vertex Attribute array &amp; pointer 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51723" y="1416306"/>
            <a:ext cx="3024336" cy="363356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Vertex Attribute array &amp; pointer  </a:t>
            </a:r>
          </a:p>
        </p:txBody>
      </p:sp>
      <p:sp>
        <p:nvSpPr>
          <p:cNvPr id="13" name="Freeform 12"/>
          <p:cNvSpPr/>
          <p:nvPr/>
        </p:nvSpPr>
        <p:spPr>
          <a:xfrm>
            <a:off x="179512" y="771550"/>
            <a:ext cx="8144820" cy="3904307"/>
          </a:xfrm>
          <a:custGeom>
            <a:avLst/>
            <a:gdLst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78178 w 8827129"/>
              <a:gd name="connsiteY3" fmla="*/ 1475715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550 w 8827129"/>
              <a:gd name="connsiteY4" fmla="*/ 1344149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7129" h="5205742">
                <a:moveTo>
                  <a:pt x="0" y="0"/>
                </a:moveTo>
                <a:lnTo>
                  <a:pt x="0" y="5196689"/>
                </a:lnTo>
                <a:lnTo>
                  <a:pt x="3096285" y="5205742"/>
                </a:lnTo>
                <a:cubicBezTo>
                  <a:pt x="3090249" y="3962400"/>
                  <a:pt x="3049606" y="2587491"/>
                  <a:pt x="3043570" y="1344149"/>
                </a:cubicBezTo>
                <a:lnTo>
                  <a:pt x="8818550" y="1344149"/>
                </a:lnTo>
                <a:cubicBezTo>
                  <a:pt x="8821410" y="992670"/>
                  <a:pt x="8824269" y="641190"/>
                  <a:pt x="8827129" y="289711"/>
                </a:cubicBezTo>
                <a:lnTo>
                  <a:pt x="3032911" y="325925"/>
                </a:lnTo>
                <a:lnTo>
                  <a:pt x="3032911" y="18107"/>
                </a:lnTo>
                <a:lnTo>
                  <a:pt x="0" y="0"/>
                </a:lnTo>
                <a:close/>
              </a:path>
            </a:pathLst>
          </a:custGeom>
          <a:noFill/>
          <a:ln w="793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12347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Vertex Array Object (VAO)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552" y="1059582"/>
            <a:ext cx="936104" cy="1584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Bunny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</a:rPr>
              <a:t>(indices)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3688" y="1059582"/>
            <a:ext cx="9361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Bunny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</a:rPr>
              <a:t>(vertices)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856" y="221171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the VAO holds only 1 model.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5856" y="285978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Point to VAO, will draw </a:t>
            </a:r>
            <a:r>
              <a:rPr lang="en-CA" b="1" u="sng" dirty="0"/>
              <a:t>that</a:t>
            </a:r>
            <a:r>
              <a:rPr lang="en-CA" dirty="0"/>
              <a:t>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7864" y="350785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VOA tied to </a:t>
            </a:r>
            <a:r>
              <a:rPr lang="en-CA" b="1" u="sng" dirty="0"/>
              <a:t>specific</a:t>
            </a:r>
            <a:r>
              <a:rPr lang="en-CA" dirty="0"/>
              <a:t> </a:t>
            </a:r>
            <a:r>
              <a:rPr lang="en-CA" dirty="0" err="1"/>
              <a:t>shader</a:t>
            </a:r>
            <a:r>
              <a:rPr lang="en-CA" dirty="0"/>
              <a:t>, though...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876059" y="552210"/>
            <a:ext cx="3024336" cy="3747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Shader</a:t>
            </a:r>
            <a:r>
              <a:rPr lang="en-CA" dirty="0">
                <a:solidFill>
                  <a:schemeClr val="tx1"/>
                </a:solidFill>
              </a:rPr>
              <a:t> “Program”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969572"/>
            <a:ext cx="2448272" cy="1746194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b="1" dirty="0">
                <a:solidFill>
                  <a:srgbClr val="FFFFFF"/>
                </a:solidFill>
              </a:rPr>
              <a:t>Vertex </a:t>
            </a:r>
            <a:r>
              <a:rPr lang="en-CA" b="1" dirty="0" err="1">
                <a:solidFill>
                  <a:srgbClr val="FFFFFF"/>
                </a:solidFill>
              </a:rPr>
              <a:t>Shader</a:t>
            </a:r>
            <a:endParaRPr lang="en-CA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039802"/>
            <a:ext cx="2448272" cy="864096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Fragment </a:t>
            </a:r>
            <a:r>
              <a:rPr lang="en-CA" b="1" dirty="0" err="1"/>
              <a:t>Shader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6228184" y="2715766"/>
            <a:ext cx="244827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/>
              <a:t>(Possibly other </a:t>
            </a:r>
            <a:r>
              <a:rPr lang="en-CA" sz="1400" i="1" dirty="0" err="1"/>
              <a:t>shaders</a:t>
            </a:r>
            <a:r>
              <a:rPr lang="en-CA" sz="1400" i="1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1131590"/>
            <a:ext cx="223224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Vertex attributes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9595" y="984258"/>
            <a:ext cx="1152128" cy="34563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Vertex Buffer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451" y="984258"/>
            <a:ext cx="1152128" cy="34563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endParaRPr lang="en-CA" sz="1600" b="1" i="1" dirty="0"/>
          </a:p>
          <a:p>
            <a:pPr algn="ctr"/>
            <a:r>
              <a:rPr lang="en-CA" sz="1600" dirty="0"/>
              <a:t>Index Buffer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51723" y="1059582"/>
            <a:ext cx="3024336" cy="41073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Vertex Attribute array &amp; pointer 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51723" y="1416306"/>
            <a:ext cx="3024336" cy="363356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Vertex Attribute array &amp; pointer  </a:t>
            </a:r>
          </a:p>
        </p:txBody>
      </p:sp>
      <p:sp>
        <p:nvSpPr>
          <p:cNvPr id="13" name="Freeform 12"/>
          <p:cNvSpPr/>
          <p:nvPr/>
        </p:nvSpPr>
        <p:spPr>
          <a:xfrm>
            <a:off x="179512" y="771550"/>
            <a:ext cx="8144820" cy="3904307"/>
          </a:xfrm>
          <a:custGeom>
            <a:avLst/>
            <a:gdLst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78178 w 8827129"/>
              <a:gd name="connsiteY3" fmla="*/ 1475715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550 w 8827129"/>
              <a:gd name="connsiteY4" fmla="*/ 1344149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7129" h="5205742">
                <a:moveTo>
                  <a:pt x="0" y="0"/>
                </a:moveTo>
                <a:lnTo>
                  <a:pt x="0" y="5196689"/>
                </a:lnTo>
                <a:lnTo>
                  <a:pt x="3096285" y="5205742"/>
                </a:lnTo>
                <a:cubicBezTo>
                  <a:pt x="3090249" y="3962400"/>
                  <a:pt x="3049606" y="2587491"/>
                  <a:pt x="3043570" y="1344149"/>
                </a:cubicBezTo>
                <a:lnTo>
                  <a:pt x="8818550" y="1344149"/>
                </a:lnTo>
                <a:cubicBezTo>
                  <a:pt x="8821410" y="992670"/>
                  <a:pt x="8824269" y="641190"/>
                  <a:pt x="8827129" y="289711"/>
                </a:cubicBezTo>
                <a:lnTo>
                  <a:pt x="3032911" y="325925"/>
                </a:lnTo>
                <a:lnTo>
                  <a:pt x="3032911" y="18107"/>
                </a:lnTo>
                <a:lnTo>
                  <a:pt x="0" y="0"/>
                </a:lnTo>
                <a:close/>
              </a:path>
            </a:pathLst>
          </a:custGeom>
          <a:noFill/>
          <a:ln w="793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12347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Vertex Array Object (VAO)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552" y="1059582"/>
            <a:ext cx="936104" cy="1584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Bunny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</a:rPr>
              <a:t>(indices)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3688" y="1059582"/>
            <a:ext cx="9361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Bunny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</a:rPr>
              <a:t>(vertices)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3848" y="228371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the VAO holds multiple models, but also keeps track of the START of BOTH the index and vertex arrays.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2715766"/>
            <a:ext cx="936104" cy="86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FFFF"/>
                </a:solidFill>
              </a:rPr>
              <a:t>Fish</a:t>
            </a:r>
          </a:p>
          <a:p>
            <a:pPr algn="ctr"/>
            <a:r>
              <a:rPr lang="en-CA" sz="1400" dirty="0">
                <a:solidFill>
                  <a:srgbClr val="FFFFFF"/>
                </a:solidFill>
              </a:rPr>
              <a:t>(indices)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63688" y="2427734"/>
            <a:ext cx="936104" cy="12961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FFFF"/>
                </a:solidFill>
              </a:rPr>
              <a:t>Fish</a:t>
            </a:r>
          </a:p>
          <a:p>
            <a:pPr algn="ctr"/>
            <a:r>
              <a:rPr lang="en-CA" sz="1400" dirty="0">
                <a:solidFill>
                  <a:srgbClr val="FFFFFF"/>
                </a:solidFill>
              </a:rPr>
              <a:t>(vertices)</a:t>
            </a:r>
            <a:endParaRPr lang="en-CA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  <p:bldP spid="15" grpId="0" animBg="1"/>
      <p:bldP spid="16" grpId="0" animBg="1"/>
      <p:bldP spid="17" grpId="0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Vertices loaded in…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3598"/>
            <a:ext cx="9144000" cy="3672408"/>
          </a:xfrm>
        </p:spPr>
        <p:txBody>
          <a:bodyPr>
            <a:normAutofit/>
          </a:bodyPr>
          <a:lstStyle/>
          <a:p>
            <a:r>
              <a:rPr lang="en-US" dirty="0"/>
              <a:t>Dynamic memory allocation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[10];		// array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   // **MEMORY LEAK!!**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Transformations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3598"/>
            <a:ext cx="7884368" cy="3672408"/>
          </a:xfrm>
        </p:spPr>
        <p:txBody>
          <a:bodyPr>
            <a:normAutofit fontScale="92500"/>
          </a:bodyPr>
          <a:lstStyle/>
          <a:p>
            <a:r>
              <a:rPr lang="en-US" dirty="0"/>
              <a:t>The 3D models we are loading (the “ply” models, have vertices that are “hard coded” for particular locations, orientation, and size</a:t>
            </a:r>
          </a:p>
          <a:p>
            <a:r>
              <a:rPr lang="en-US" dirty="0"/>
              <a:t>In theory, this is fine, but it’s unlikely that we want the object “that” size, location, or orientation. </a:t>
            </a:r>
          </a:p>
          <a:p>
            <a:r>
              <a:rPr lang="en-US" dirty="0"/>
              <a:t>It’s almost a certainly that we have to change the vertices, or “</a:t>
            </a:r>
            <a:r>
              <a:rPr lang="en-US" u="sng" dirty="0"/>
              <a:t>transform</a:t>
            </a:r>
            <a:r>
              <a:rPr lang="en-US" dirty="0"/>
              <a:t>” them, to something else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3972" name="Picture 4" descr="http://tfwiki.net/mediawiki/images2/thumb/3/37/Optimusg1.jpg/350px-Optimus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326" y="0"/>
            <a:ext cx="1406674" cy="1796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Transformations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744416"/>
          </a:xfrm>
        </p:spPr>
        <p:txBody>
          <a:bodyPr>
            <a:normAutofit/>
          </a:bodyPr>
          <a:lstStyle/>
          <a:p>
            <a:r>
              <a:rPr lang="en-US" dirty="0"/>
              <a:t>How do we do this? </a:t>
            </a:r>
          </a:p>
          <a:p>
            <a:r>
              <a:rPr lang="en-US" dirty="0"/>
              <a:t>It’s a serious question, so let’s think about it…</a:t>
            </a:r>
          </a:p>
          <a:p>
            <a:r>
              <a:rPr lang="en-US" dirty="0"/>
              <a:t>Scale? </a:t>
            </a:r>
          </a:p>
          <a:p>
            <a:pPr lvl="1"/>
            <a:r>
              <a:rPr lang="en-US" dirty="0"/>
              <a:t>How about we multiply all the vertices by a value?</a:t>
            </a:r>
          </a:p>
          <a:p>
            <a:r>
              <a:rPr lang="en-US" dirty="0"/>
              <a:t>Reposition or placement (“translation”)?</a:t>
            </a:r>
          </a:p>
          <a:p>
            <a:pPr lvl="1"/>
            <a:r>
              <a:rPr lang="en-US" dirty="0"/>
              <a:t>How about we add a value to all the vertices?</a:t>
            </a:r>
          </a:p>
          <a:p>
            <a:r>
              <a:rPr lang="en-US" dirty="0"/>
              <a:t>Simple, right?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374441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Transformations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744416"/>
          </a:xfrm>
        </p:spPr>
        <p:txBody>
          <a:bodyPr>
            <a:normAutofit/>
          </a:bodyPr>
          <a:lstStyle/>
          <a:p>
            <a:r>
              <a:rPr lang="en-US" dirty="0"/>
              <a:t>Scale:</a:t>
            </a:r>
          </a:p>
          <a:p>
            <a:pPr lvl="1"/>
            <a:r>
              <a:rPr lang="en-US" dirty="0" err="1"/>
              <a:t>Vert_XYZ_new</a:t>
            </a:r>
            <a:r>
              <a:rPr lang="en-US" dirty="0"/>
              <a:t> = </a:t>
            </a:r>
            <a:r>
              <a:rPr lang="en-US" dirty="0" err="1"/>
              <a:t>Vert_XYZ_old</a:t>
            </a:r>
            <a:r>
              <a:rPr lang="en-US" dirty="0"/>
              <a:t> * </a:t>
            </a:r>
            <a:r>
              <a:rPr lang="en-US" dirty="0" err="1"/>
              <a:t>someScale</a:t>
            </a:r>
            <a:r>
              <a:rPr lang="en-US" dirty="0"/>
              <a:t>;</a:t>
            </a:r>
          </a:p>
          <a:p>
            <a:r>
              <a:rPr lang="en-US" dirty="0"/>
              <a:t>Translation (placement):</a:t>
            </a:r>
          </a:p>
          <a:p>
            <a:pPr lvl="1"/>
            <a:r>
              <a:rPr lang="en-US" dirty="0" err="1"/>
              <a:t>Vert_X_new</a:t>
            </a:r>
            <a:r>
              <a:rPr lang="en-US" dirty="0"/>
              <a:t> = </a:t>
            </a:r>
            <a:r>
              <a:rPr lang="en-US" dirty="0" err="1"/>
              <a:t>Vert_X_old</a:t>
            </a:r>
            <a:r>
              <a:rPr lang="en-US" dirty="0"/>
              <a:t> + </a:t>
            </a:r>
            <a:r>
              <a:rPr lang="en-US" dirty="0" err="1"/>
              <a:t>newOffset_X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Vert_Y_new</a:t>
            </a:r>
            <a:r>
              <a:rPr lang="en-US" dirty="0"/>
              <a:t> = </a:t>
            </a:r>
            <a:r>
              <a:rPr lang="en-US" dirty="0" err="1"/>
              <a:t>Vert_Y_old</a:t>
            </a:r>
            <a:r>
              <a:rPr lang="en-US" dirty="0"/>
              <a:t> + </a:t>
            </a:r>
            <a:r>
              <a:rPr lang="en-US" dirty="0" err="1"/>
              <a:t>newOffset_Y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Vert_Z_new</a:t>
            </a:r>
            <a:r>
              <a:rPr lang="en-US" dirty="0"/>
              <a:t> = </a:t>
            </a:r>
            <a:r>
              <a:rPr lang="en-US" dirty="0" err="1"/>
              <a:t>Vert_Z_old</a:t>
            </a:r>
            <a:r>
              <a:rPr lang="en-US" dirty="0"/>
              <a:t> + </a:t>
            </a:r>
            <a:r>
              <a:rPr lang="en-US" dirty="0" err="1"/>
              <a:t>newOffset_Z</a:t>
            </a:r>
            <a:r>
              <a:rPr lang="en-US" dirty="0"/>
              <a:t>;</a:t>
            </a:r>
          </a:p>
          <a:p>
            <a:r>
              <a:rPr lang="en-US" dirty="0"/>
              <a:t>It’s almost too easy…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Left Arrow 5"/>
          <p:cNvSpPr/>
          <p:nvPr/>
        </p:nvSpPr>
        <p:spPr>
          <a:xfrm rot="19800000">
            <a:off x="6461038" y="467581"/>
            <a:ext cx="2558050" cy="1185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Do this for every vertex…</a:t>
            </a:r>
          </a:p>
        </p:txBody>
      </p:sp>
      <p:pic>
        <p:nvPicPr>
          <p:cNvPr id="259074" name="Picture 2" descr="http://godlessfamily.com/wp-content/uploads/2015/01/dr-evil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715766"/>
            <a:ext cx="230425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6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2969</Words>
  <Application>Microsoft Office PowerPoint</Application>
  <PresentationFormat>On-screen Show (16:9)</PresentationFormat>
  <Paragraphs>681</Paragraphs>
  <Slides>55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 Black</vt:lpstr>
      <vt:lpstr>Calibri</vt:lpstr>
      <vt:lpstr>Corbel</vt:lpstr>
      <vt:lpstr>Courier New</vt:lpstr>
      <vt:lpstr>Forte</vt:lpstr>
      <vt:lpstr>Impact</vt:lpstr>
      <vt:lpstr>Wingdings</vt:lpstr>
      <vt:lpstr>Wingdings 2</vt:lpstr>
      <vt:lpstr>Wingdings 3</vt:lpstr>
      <vt:lpstr>IntroducingPowerPoint2007</vt:lpstr>
      <vt:lpstr>Equation</vt:lpstr>
      <vt:lpstr>INFO6028: Graphics #1</vt:lpstr>
      <vt:lpstr>PowerPoint Presentation</vt:lpstr>
      <vt:lpstr>Graphics “pipeline”</vt:lpstr>
      <vt:lpstr>PowerPoint Presentation</vt:lpstr>
      <vt:lpstr>Vertices loaded in…</vt:lpstr>
      <vt:lpstr>Vertices loaded in…</vt:lpstr>
      <vt:lpstr>Transformations</vt:lpstr>
      <vt:lpstr>Transformations</vt:lpstr>
      <vt:lpstr>Transformations</vt:lpstr>
      <vt:lpstr>Transformations</vt:lpstr>
      <vt:lpstr>Rotations</vt:lpstr>
      <vt:lpstr>Rotations : how the example does them</vt:lpstr>
      <vt:lpstr>PowerPoint Presentation</vt:lpstr>
      <vt:lpstr>PowerPoint Presentation</vt:lpstr>
      <vt:lpstr>PowerPoint Presentation</vt:lpstr>
      <vt:lpstr>matrices</vt:lpstr>
      <vt:lpstr>Matrix</vt:lpstr>
      <vt:lpstr>Matrix</vt:lpstr>
      <vt:lpstr>Vertex transformation pipeline</vt:lpstr>
      <vt:lpstr>Vertex transformation pipeline</vt:lpstr>
      <vt:lpstr>Matrix</vt:lpstr>
      <vt:lpstr>Matrix</vt:lpstr>
      <vt:lpstr>Matrix</vt:lpstr>
      <vt:lpstr>Matrix</vt:lpstr>
      <vt:lpstr>Vectors and Matrices</vt:lpstr>
      <vt:lpstr>Vectors and Matrices</vt:lpstr>
      <vt:lpstr>Vectors and Matrices</vt:lpstr>
      <vt:lpstr>Vectors and Matrices</vt:lpstr>
      <vt:lpstr>Vectors and Matrices</vt:lpstr>
      <vt:lpstr>Vectors and Matrices</vt:lpstr>
      <vt:lpstr>Vectors and Matrices</vt:lpstr>
      <vt:lpstr>Vectors and Matrices</vt:lpstr>
      <vt:lpstr>Vectors and Matrices</vt:lpstr>
      <vt:lpstr>PowerPoint Presentation</vt:lpstr>
      <vt:lpstr>Vectors and Matrices</vt:lpstr>
      <vt:lpstr>Vectors and Matrices</vt:lpstr>
      <vt:lpstr>Vectors and Matrices</vt:lpstr>
      <vt:lpstr>Combining</vt:lpstr>
      <vt:lpstr>Combining matrices</vt:lpstr>
      <vt:lpstr>DirectX to the rescue!</vt:lpstr>
      <vt:lpstr>Combining matrices</vt:lpstr>
      <vt:lpstr>Combining matrices</vt:lpstr>
      <vt:lpstr>PowerPoint Presentation</vt:lpstr>
      <vt:lpstr>Combining matrixes </vt:lpstr>
      <vt:lpstr>Identity matrix</vt:lpstr>
      <vt:lpstr> “gotcha” #1: Multiple rotation</vt:lpstr>
      <vt:lpstr> “gotcha” #1: Multiple rotation</vt:lpstr>
      <vt:lpstr> “gotcha” #2: Scaling</vt:lpstr>
      <vt:lpstr> Multiple objects: the pattern</vt:lpstr>
      <vt:lpstr>The camera (again)</vt:lpstr>
      <vt:lpstr>PowerPoint Presentation</vt:lpstr>
      <vt:lpstr>Something to remember: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2011-05-11T12:50:12Z</dcterms:created>
  <dcterms:modified xsi:type="dcterms:W3CDTF">2021-09-17T14:07:02Z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