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9"/>
  </p:notesMasterIdLst>
  <p:sldIdLst>
    <p:sldId id="256" r:id="rId2"/>
    <p:sldId id="295" r:id="rId3"/>
    <p:sldId id="302" r:id="rId4"/>
    <p:sldId id="315" r:id="rId5"/>
    <p:sldId id="260" r:id="rId6"/>
    <p:sldId id="262" r:id="rId7"/>
    <p:sldId id="263" r:id="rId8"/>
    <p:sldId id="261" r:id="rId9"/>
    <p:sldId id="309" r:id="rId10"/>
    <p:sldId id="310" r:id="rId11"/>
    <p:sldId id="296" r:id="rId12"/>
    <p:sldId id="304" r:id="rId13"/>
    <p:sldId id="311" r:id="rId14"/>
    <p:sldId id="305" r:id="rId15"/>
    <p:sldId id="312" r:id="rId16"/>
    <p:sldId id="313" r:id="rId17"/>
    <p:sldId id="31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46" d="100"/>
          <a:sy n="146" d="100"/>
        </p:scale>
        <p:origin x="79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INFO6044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683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You MUST pass the exams to pass the course; i.e. you </a:t>
            </a:r>
            <a:r>
              <a:rPr lang="en-CA" sz="3200" b="1" u="sng" dirty="0"/>
              <a:t>can’t</a:t>
            </a:r>
            <a:r>
              <a:rPr lang="en-CA" sz="3200" dirty="0"/>
              <a:t> just pass based on the project mark.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one of your favorite games?</a:t>
            </a:r>
          </a:p>
          <a:p>
            <a:pPr lvl="1"/>
            <a:r>
              <a:rPr lang="en-CA" dirty="0"/>
              <a:t>Mario</a:t>
            </a:r>
          </a:p>
          <a:p>
            <a:pPr lvl="1"/>
            <a:r>
              <a:rPr lang="en-CA" dirty="0"/>
              <a:t>Dark Souls</a:t>
            </a:r>
          </a:p>
          <a:p>
            <a:pPr lvl="1"/>
            <a:r>
              <a:rPr lang="en-CA" dirty="0"/>
              <a:t>Counterstrike</a:t>
            </a:r>
          </a:p>
          <a:p>
            <a:pPr lvl="1"/>
            <a:r>
              <a:rPr lang="en-CA" dirty="0"/>
              <a:t>Apex Legends</a:t>
            </a:r>
          </a:p>
          <a:p>
            <a:pPr lvl="1"/>
            <a:r>
              <a:rPr lang="en-CA" dirty="0"/>
              <a:t>Last of Us</a:t>
            </a:r>
          </a:p>
          <a:p>
            <a:pPr lvl="1"/>
            <a:r>
              <a:rPr lang="en-CA" dirty="0"/>
              <a:t>Banjo Kazooie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/>
              <a:t>How are the scenes described?</a:t>
            </a:r>
          </a:p>
          <a:p>
            <a:r>
              <a:rPr lang="en-CA" sz="2800" dirty="0"/>
              <a:t>How are the components of the game simulation represented? Managed?</a:t>
            </a:r>
          </a:p>
          <a:p>
            <a:r>
              <a:rPr lang="en-CA" sz="2800" dirty="0"/>
              <a:t>How can we add/change/etc. the game world without severely refactoring/breaking things and/or severely slowing down the build?</a:t>
            </a:r>
          </a:p>
          <a:p>
            <a:r>
              <a:rPr lang="en-CA" sz="2800" dirty="0"/>
              <a:t>How is behaviour and animations controlled and managed? </a:t>
            </a:r>
          </a:p>
          <a:p>
            <a:r>
              <a:rPr lang="en-CA" sz="2800" dirty="0"/>
              <a:t>How can we reduce the amount of programmer intervention (i.e. Rebuilding) that happens, yet allow easy changes and extensibility? 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780143" y="692944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762000" y="25717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5A7C01-8141-4A4D-9AA7-94F7FF289816}"/>
              </a:ext>
            </a:extLst>
          </p:cNvPr>
          <p:cNvSpPr/>
          <p:nvPr/>
        </p:nvSpPr>
        <p:spPr>
          <a:xfrm>
            <a:off x="6248400" y="506866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278E6F-02C6-4A92-AD09-02FE48CA31BF}"/>
              </a:ext>
            </a:extLst>
          </p:cNvPr>
          <p:cNvSpPr/>
          <p:nvPr/>
        </p:nvSpPr>
        <p:spPr>
          <a:xfrm>
            <a:off x="5715002" y="24574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B40E8-8B9C-480A-9049-5670CB1EFB2D}"/>
              </a:ext>
            </a:extLst>
          </p:cNvPr>
          <p:cNvSpPr/>
          <p:nvPr/>
        </p:nvSpPr>
        <p:spPr>
          <a:xfrm>
            <a:off x="609600" y="4248150"/>
            <a:ext cx="8077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(the Ground)</a:t>
            </a:r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12F36-B8F0-4B48-9E68-AB3F0F770485}"/>
              </a:ext>
            </a:extLst>
          </p:cNvPr>
          <p:cNvSpPr/>
          <p:nvPr/>
        </p:nvSpPr>
        <p:spPr>
          <a:xfrm>
            <a:off x="3124200" y="1504950"/>
            <a:ext cx="2057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Mediator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456543" y="1226344"/>
            <a:ext cx="667657" cy="9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03CA9-8958-406A-94B4-DE3A127ED16F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5181600" y="1040266"/>
            <a:ext cx="1066800" cy="109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BE79F83-E9AD-4983-B480-1AF90177F565}"/>
              </a:ext>
            </a:extLst>
          </p:cNvPr>
          <p:cNvSpPr/>
          <p:nvPr/>
        </p:nvSpPr>
        <p:spPr>
          <a:xfrm>
            <a:off x="3158778" y="319768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433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First off: </a:t>
            </a:r>
          </a:p>
          <a:p>
            <a:pPr lvl="1"/>
            <a:r>
              <a:rPr lang="en-CA" sz="2200" dirty="0"/>
              <a:t>C/C++ file input output and basic class definition review</a:t>
            </a:r>
          </a:p>
          <a:p>
            <a:pPr lvl="2"/>
            <a:r>
              <a:rPr lang="en-CA" sz="1900" dirty="0"/>
              <a:t>We’re going to </a:t>
            </a:r>
            <a:r>
              <a:rPr lang="en-CA" sz="1900" u="sng" dirty="0"/>
              <a:t>focus on the C++ libraries</a:t>
            </a:r>
            <a:r>
              <a:rPr lang="en-CA" sz="1900" dirty="0"/>
              <a:t> (iostream, </a:t>
            </a:r>
            <a:r>
              <a:rPr lang="en-CA" sz="1900" dirty="0" err="1"/>
              <a:t>fstream</a:t>
            </a:r>
            <a:r>
              <a:rPr lang="en-CA" sz="1900" dirty="0"/>
              <a:t>, etc.) rather than the C libraries (</a:t>
            </a:r>
            <a:r>
              <a:rPr lang="en-CA" sz="1900" dirty="0" err="1"/>
              <a:t>scanf</a:t>
            </a:r>
            <a:r>
              <a:rPr lang="en-CA" sz="1900" dirty="0"/>
              <a:t>, </a:t>
            </a:r>
            <a:r>
              <a:rPr lang="en-CA" sz="1900" dirty="0" err="1"/>
              <a:t>printf</a:t>
            </a:r>
            <a:r>
              <a:rPr lang="en-CA" sz="1900" dirty="0"/>
              <a:t>, etc.)</a:t>
            </a:r>
          </a:p>
          <a:p>
            <a:pPr lvl="2"/>
            <a:r>
              <a:rPr lang="en-CA" sz="1900" dirty="0"/>
              <a:t>Note that the C++ libraries often internally use the C library</a:t>
            </a:r>
          </a:p>
          <a:p>
            <a:pPr lvl="1"/>
            <a:r>
              <a:rPr lang="en-CA" sz="2200" dirty="0"/>
              <a:t>Basic class definition in C++</a:t>
            </a:r>
          </a:p>
          <a:p>
            <a:pPr lvl="2"/>
            <a:r>
              <a:rPr lang="en-CA" sz="1900" dirty="0"/>
              <a:t>class vs struct</a:t>
            </a:r>
          </a:p>
          <a:p>
            <a:pPr lvl="2"/>
            <a:r>
              <a:rPr lang="en-CA" sz="1900" dirty="0"/>
              <a:t>Header (.h) and Implementation (.</a:t>
            </a:r>
            <a:r>
              <a:rPr lang="en-CA" sz="1900" dirty="0" err="1"/>
              <a:t>cpp</a:t>
            </a:r>
            <a:r>
              <a:rPr lang="en-CA" sz="1900" dirty="0"/>
              <a:t>) files</a:t>
            </a:r>
          </a:p>
          <a:p>
            <a:pPr lvl="2"/>
            <a:r>
              <a:rPr lang="en-CA" sz="1900" dirty="0"/>
              <a:t>Header guards</a:t>
            </a:r>
          </a:p>
          <a:p>
            <a:pPr lvl="2"/>
            <a:r>
              <a:rPr lang="en-CA" sz="1900" dirty="0"/>
              <a:t>Private, public, and protected</a:t>
            </a: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F7173C-4FDA-4252-BDF7-3087F041C25A}"/>
              </a:ext>
            </a:extLst>
          </p:cNvPr>
          <p:cNvSpPr/>
          <p:nvPr/>
        </p:nvSpPr>
        <p:spPr>
          <a:xfrm>
            <a:off x="680499" y="628650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Mycode</a:t>
            </a:r>
            <a:endParaRPr lang="en-US" dirty="0"/>
          </a:p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B2D8A1-882E-418C-8F7A-1DE89A645A41}"/>
              </a:ext>
            </a:extLst>
          </p:cNvPr>
          <p:cNvSpPr/>
          <p:nvPr/>
        </p:nvSpPr>
        <p:spPr>
          <a:xfrm>
            <a:off x="680500" y="3409950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39E0-394F-4B4C-A024-E0027662B4C4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2585499" y="1123951"/>
            <a:ext cx="3107306" cy="477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630AD-5BF0-4747-BFFD-7F5AD977D812}"/>
              </a:ext>
            </a:extLst>
          </p:cNvPr>
          <p:cNvCxnSpPr>
            <a:cxnSpLocks/>
            <a:stCxn id="43" idx="1"/>
            <a:endCxn id="3" idx="3"/>
          </p:cNvCxnSpPr>
          <p:nvPr/>
        </p:nvCxnSpPr>
        <p:spPr>
          <a:xfrm flipH="1">
            <a:off x="2656397" y="2686050"/>
            <a:ext cx="3036408" cy="1219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81959-D431-4057-8722-D92AD1460E85}"/>
              </a:ext>
            </a:extLst>
          </p:cNvPr>
          <p:cNvSpPr/>
          <p:nvPr/>
        </p:nvSpPr>
        <p:spPr>
          <a:xfrm>
            <a:off x="5692805" y="1106225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B0A0A4C-A56F-4C17-A2D3-05DE5625076C}"/>
              </a:ext>
            </a:extLst>
          </p:cNvPr>
          <p:cNvSpPr/>
          <p:nvPr/>
        </p:nvSpPr>
        <p:spPr>
          <a:xfrm>
            <a:off x="5692805" y="2190750"/>
            <a:ext cx="1905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7FC0C25-E3B0-421B-BACF-2B28C9168400}"/>
              </a:ext>
            </a:extLst>
          </p:cNvPr>
          <p:cNvSpPr/>
          <p:nvPr/>
        </p:nvSpPr>
        <p:spPr>
          <a:xfrm>
            <a:off x="680500" y="1667852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104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5FB9F-7E5E-4E47-B144-46ACA705AA17}"/>
              </a:ext>
            </a:extLst>
          </p:cNvPr>
          <p:cNvSpPr/>
          <p:nvPr/>
        </p:nvSpPr>
        <p:spPr>
          <a:xfrm>
            <a:off x="609600" y="307158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theMain.cpp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70B501-9F61-4F79-A91C-C8F2A202727B}"/>
              </a:ext>
            </a:extLst>
          </p:cNvPr>
          <p:cNvSpPr/>
          <p:nvPr/>
        </p:nvSpPr>
        <p:spPr>
          <a:xfrm>
            <a:off x="3018971" y="3108325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theMain.obj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6FFE8-1918-4B39-9A70-D6C044537272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2438402" y="3490687"/>
            <a:ext cx="580571" cy="2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801CB44-838A-4CB3-A15B-8209FD8CCC11}"/>
              </a:ext>
            </a:extLst>
          </p:cNvPr>
          <p:cNvSpPr/>
          <p:nvPr/>
        </p:nvSpPr>
        <p:spPr>
          <a:xfrm>
            <a:off x="3026229" y="285750"/>
            <a:ext cx="17526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45625EE-E206-4F71-AD41-402C7FE2CDF5}"/>
              </a:ext>
            </a:extLst>
          </p:cNvPr>
          <p:cNvSpPr/>
          <p:nvPr/>
        </p:nvSpPr>
        <p:spPr>
          <a:xfrm>
            <a:off x="6705600" y="2038350"/>
            <a:ext cx="1981200" cy="9906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66D83-A3CC-4247-8C51-FC74EF5731A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778831" y="800101"/>
            <a:ext cx="1926771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CB3EE9-EBBE-4FF8-99D9-055E1F952AD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5076373" y="2657475"/>
            <a:ext cx="1629229" cy="10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813E7D2-ACFE-441F-8708-B0D4E1EA5FF2}"/>
              </a:ext>
            </a:extLst>
          </p:cNvPr>
          <p:cNvSpPr/>
          <p:nvPr/>
        </p:nvSpPr>
        <p:spPr>
          <a:xfrm>
            <a:off x="2797629" y="1484086"/>
            <a:ext cx="2569029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Player::Attack()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403807-02E4-47F5-8F8E-B4DE83AF9F33}"/>
              </a:ext>
            </a:extLst>
          </p:cNvPr>
          <p:cNvSpPr/>
          <p:nvPr/>
        </p:nvSpPr>
        <p:spPr>
          <a:xfrm>
            <a:off x="228601" y="1712686"/>
            <a:ext cx="2362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AttackMoves.cpp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887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23059-834B-4E15-8216-E119438F7ED0}"/>
              </a:ext>
            </a:extLst>
          </p:cNvPr>
          <p:cNvSpPr/>
          <p:nvPr/>
        </p:nvSpPr>
        <p:spPr>
          <a:xfrm>
            <a:off x="2514600" y="58238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cSword.h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530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Michael Feeney Jr.</a:t>
            </a:r>
          </a:p>
          <a:p>
            <a:r>
              <a:rPr lang="en-US" dirty="0"/>
              <a:t>G3001</a:t>
            </a:r>
          </a:p>
          <a:p>
            <a:r>
              <a:rPr lang="en-US" dirty="0">
                <a:solidFill>
                  <a:srgbClr val="FFFF00"/>
                </a:solidFill>
              </a:rPr>
              <a:t>mfeeney@fanshawe</a:t>
            </a:r>
            <a:r>
              <a:rPr lang="en-US" b="1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rgbClr val="FFFF00"/>
                </a:solidFill>
              </a:rPr>
              <a:t>.ca</a:t>
            </a:r>
          </a:p>
          <a:p>
            <a:r>
              <a:rPr lang="en-US" dirty="0"/>
              <a:t>Please, please, please, please, please, please, please, please ,please, please, please, please, DON’T e-mail me at mfeeney@fanshaweonline.ca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9800300">
            <a:off x="5099567" y="3500902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Use this one</a:t>
            </a:r>
            <a:endParaRPr lang="en-CA" b="1" dirty="0"/>
          </a:p>
        </p:txBody>
      </p:sp>
      <p:pic>
        <p:nvPicPr>
          <p:cNvPr id="8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705600" y="400050"/>
            <a:ext cx="2209800" cy="800100"/>
          </a:xfrm>
          <a:prstGeom prst="wedgeRoundRectCallout">
            <a:avLst>
              <a:gd name="adj1" fmla="val -75491"/>
              <a:gd name="adj2" fmla="val 34913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C/C++/data structure concepts</a:t>
            </a:r>
          </a:p>
          <a:p>
            <a:r>
              <a:rPr lang="en-CA" dirty="0"/>
              <a:t>Inheritance, etc.:</a:t>
            </a:r>
          </a:p>
          <a:p>
            <a:pPr lvl="1"/>
            <a:r>
              <a:rPr lang="en-CA" dirty="0"/>
              <a:t>When do (and /not/ to do) what (and how)</a:t>
            </a:r>
          </a:p>
          <a:p>
            <a:r>
              <a:rPr lang="en-CA" dirty="0"/>
              <a:t>Dealing with large, changing systems:</a:t>
            </a:r>
          </a:p>
          <a:p>
            <a:pPr lvl="1"/>
            <a:r>
              <a:rPr lang="en-CA" dirty="0"/>
              <a:t>File layout, </a:t>
            </a:r>
            <a:r>
              <a:rPr lang="en-CA" dirty="0" err="1"/>
              <a:t>Pimpl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Pointers/Handles, factories, managers, mediators</a:t>
            </a:r>
          </a:p>
          <a:p>
            <a:pPr lvl="1"/>
            <a:r>
              <a:rPr lang="en-CA" dirty="0"/>
              <a:t>Software Design Patterns</a:t>
            </a:r>
          </a:p>
          <a:p>
            <a:r>
              <a:rPr lang="en-CA" dirty="0"/>
              <a:t>Timing, motion control</a:t>
            </a:r>
          </a:p>
          <a:p>
            <a:r>
              <a:rPr lang="en-CA" dirty="0"/>
              <a:t>Scene graphs (hierarchical animation)</a:t>
            </a:r>
          </a:p>
          <a:p>
            <a:r>
              <a:rPr lang="en-CA" dirty="0"/>
              <a:t>Animation control (aka “scripting”)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7620002" y="819152"/>
            <a:ext cx="1371601" cy="3459479"/>
            <a:chOff x="7620000" y="819151"/>
            <a:chExt cx="1371601" cy="3459479"/>
          </a:xfrm>
        </p:grpSpPr>
        <p:sp>
          <p:nvSpPr>
            <p:cNvPr id="7" name="Bent Arrow 6"/>
            <p:cNvSpPr/>
            <p:nvPr/>
          </p:nvSpPr>
          <p:spPr>
            <a:xfrm rot="10800000">
              <a:off x="7620000" y="3409950"/>
              <a:ext cx="1066800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16200000" flipH="1">
              <a:off x="7264407" y="1708145"/>
              <a:ext cx="2616187" cy="838200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From the original “Animation 1” course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3486150"/>
            <a:ext cx="7010400" cy="10287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8B3C9-301D-E6DA-F682-0569C4195E48}"/>
              </a:ext>
            </a:extLst>
          </p:cNvPr>
          <p:cNvSpPr txBox="1"/>
          <p:nvPr/>
        </p:nvSpPr>
        <p:spPr>
          <a:xfrm>
            <a:off x="3200400" y="23431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to structure a simple game…?</a:t>
            </a:r>
          </a:p>
        </p:txBody>
      </p:sp>
    </p:spTree>
    <p:extLst>
      <p:ext uri="{BB962C8B-B14F-4D97-AF65-F5344CB8AC3E}">
        <p14:creationId xmlns:p14="http://schemas.microsoft.com/office/powerpoint/2010/main" val="28417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u="sng" dirty="0"/>
              <a:t>Suggested</a:t>
            </a:r>
            <a:r>
              <a:rPr lang="en-CA" dirty="0"/>
              <a:t>: </a:t>
            </a:r>
          </a:p>
          <a:p>
            <a:pPr lvl="1"/>
            <a:r>
              <a:rPr lang="en-CA" b="1" u="sng" dirty="0"/>
              <a:t>Game Engine Architecture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, Jason Gregory, et al, </a:t>
            </a:r>
            <a:r>
              <a:rPr lang="en-CA" dirty="0" err="1"/>
              <a:t>ed</a:t>
            </a:r>
            <a:r>
              <a:rPr lang="en-CA" dirty="0"/>
              <a:t>, A.K. Peters Ltd., 2014, ISBN-10: 1466560010,  ISBN-13: 978-1466560017</a:t>
            </a:r>
          </a:p>
          <a:p>
            <a:pPr lvl="2"/>
            <a:r>
              <a:rPr lang="en-CA" dirty="0"/>
              <a:t>Note: 1</a:t>
            </a:r>
            <a:r>
              <a:rPr lang="en-CA" baseline="30000" dirty="0"/>
              <a:t>st</a:t>
            </a:r>
            <a:r>
              <a:rPr lang="en-CA" dirty="0"/>
              <a:t> edition is also amazing (mostly the same, really)</a:t>
            </a:r>
          </a:p>
          <a:p>
            <a:pPr lvl="1"/>
            <a:r>
              <a:rPr lang="en-CA" b="1" u="sng" dirty="0"/>
              <a:t>Design Patterns: Elements of Reusable Object-Oriented Software Hardcover</a:t>
            </a:r>
            <a:r>
              <a:rPr lang="en-CA" dirty="0"/>
              <a:t>, Addison-Wesley Professional, 1994, by Erich Gamma, et al, ISBN-10: 0201633612,  ISBN-13: 978-0201633610</a:t>
            </a:r>
          </a:p>
          <a:p>
            <a:pPr lvl="1"/>
            <a:r>
              <a:rPr lang="en-CA" dirty="0"/>
              <a:t>Links and notes from the Internet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graphics and physics courses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in C &amp; C++</a:t>
            </a:r>
          </a:p>
          <a:p>
            <a:r>
              <a:rPr lang="en-CA" dirty="0"/>
              <a:t>Using Visual Studio 15/17/19</a:t>
            </a:r>
          </a:p>
          <a:p>
            <a:r>
              <a:rPr lang="en-CA" dirty="0"/>
              <a:t>Using OpenGL (and console) for output</a:t>
            </a:r>
          </a:p>
          <a:p>
            <a:pPr lvl="1"/>
            <a:r>
              <a:rPr lang="en-CA" dirty="0"/>
              <a:t>...eventually (not today)</a:t>
            </a:r>
          </a:p>
          <a:p>
            <a:r>
              <a:rPr lang="en-CA" dirty="0"/>
              <a:t>(</a:t>
            </a:r>
            <a:r>
              <a:rPr lang="en-CA" dirty="0" err="1"/>
              <a:t>Vulkan</a:t>
            </a:r>
            <a:r>
              <a:rPr lang="en-CA" dirty="0"/>
              <a:t>, DirectX 12)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Projects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Project #1 (Approx. Week 5-6): </a:t>
            </a:r>
          </a:p>
          <a:p>
            <a:pPr lvl="1"/>
            <a:r>
              <a:rPr lang="en-CA" dirty="0"/>
              <a:t>Basic implementation of game engine/animation framework demonstrating the patterns and techniques you’ve seen</a:t>
            </a:r>
          </a:p>
          <a:p>
            <a:r>
              <a:rPr lang="en-CA" dirty="0"/>
              <a:t>Project #2 (Approx. Week 11-12): </a:t>
            </a:r>
          </a:p>
          <a:p>
            <a:pPr lvl="1"/>
            <a:r>
              <a:rPr lang="en-CA" dirty="0"/>
              <a:t>Enhancement of game engine/animation framework</a:t>
            </a:r>
          </a:p>
          <a:p>
            <a:r>
              <a:rPr lang="en-CA" dirty="0"/>
              <a:t>Project #3 (Approx. Week 14): </a:t>
            </a:r>
          </a:p>
          <a:p>
            <a:pPr lvl="1"/>
            <a:r>
              <a:rPr lang="en-CA" dirty="0"/>
              <a:t>Addition of timing and animation controls using a scripting language (way-points, curves,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Tests: 40%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2000" dirty="0"/>
              <a:t>Mid-term: around week 7/8</a:t>
            </a:r>
          </a:p>
          <a:p>
            <a:pPr>
              <a:defRPr/>
            </a:pPr>
            <a:r>
              <a:rPr lang="en-CA" sz="2000" dirty="0"/>
              <a:t>Final: around week 14</a:t>
            </a:r>
            <a:endParaRPr lang="en-CA" sz="1800" dirty="0"/>
          </a:p>
          <a:p>
            <a:pPr>
              <a:defRPr/>
            </a:pPr>
            <a:r>
              <a:rPr lang="en-CA" sz="2000" dirty="0"/>
              <a:t>Test are:</a:t>
            </a:r>
          </a:p>
          <a:p>
            <a:pPr lvl="1">
              <a:defRPr/>
            </a:pPr>
            <a:r>
              <a:rPr lang="en-CA" sz="1800" dirty="0"/>
              <a:t>Very practical. Show, not explain, though there will have to be some explaining, too. </a:t>
            </a:r>
          </a:p>
          <a:p>
            <a:pPr lvl="1">
              <a:defRPr/>
            </a:pPr>
            <a:r>
              <a:rPr lang="en-CA" sz="1800" dirty="0"/>
              <a:t>Done on your notebook</a:t>
            </a:r>
          </a:p>
          <a:p>
            <a:pPr lvl="1">
              <a:defRPr/>
            </a:pPr>
            <a:r>
              <a:rPr lang="en-CA" sz="1800" dirty="0"/>
              <a:t>Mostly demonstration (i.e. coding)</a:t>
            </a:r>
          </a:p>
          <a:p>
            <a:pPr lvl="1">
              <a:defRPr/>
            </a:pPr>
            <a:r>
              <a:rPr lang="en-CA" sz="1800" dirty="0"/>
              <a:t>You will be pressed for time</a:t>
            </a:r>
          </a:p>
          <a:p>
            <a:pPr lvl="1">
              <a:defRPr/>
            </a:pPr>
            <a:r>
              <a:rPr lang="en-CA" sz="1800" dirty="0"/>
              <a:t>Open “computer” – anything on the computer, internet, books, tattoos, crystal balls, etc. is available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5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2004</TotalTime>
  <Words>755</Words>
  <Application>Microsoft Office PowerPoint</Application>
  <PresentationFormat>On-screen Show (16:9)</PresentationFormat>
  <Paragraphs>107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Welcome to INFO6044</vt:lpstr>
      <vt:lpstr>PowerPoint Presentation</vt:lpstr>
      <vt:lpstr>So, what’s this course all about?</vt:lpstr>
      <vt:lpstr>PowerPoint Presentation</vt:lpstr>
      <vt:lpstr>Text books</vt:lpstr>
      <vt:lpstr>How this course relates to others</vt:lpstr>
      <vt:lpstr>How we do it…</vt:lpstr>
      <vt:lpstr>Projects (60%)</vt:lpstr>
      <vt:lpstr>Tests: 40%</vt:lpstr>
      <vt:lpstr>Summary:</vt:lpstr>
      <vt:lpstr>Today</vt:lpstr>
      <vt:lpstr>Today</vt:lpstr>
      <vt:lpstr>PowerPoint Presentation</vt:lpstr>
      <vt:lpstr>Today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58</cp:revision>
  <dcterms:created xsi:type="dcterms:W3CDTF">2006-08-16T00:00:00Z</dcterms:created>
  <dcterms:modified xsi:type="dcterms:W3CDTF">2024-09-04T16:20:23Z</dcterms:modified>
</cp:coreProperties>
</file>