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2" r:id="rId3"/>
    <p:sldId id="263" r:id="rId4"/>
    <p:sldId id="264" r:id="rId5"/>
    <p:sldId id="267" r:id="rId6"/>
    <p:sldId id="266" r:id="rId7"/>
    <p:sldId id="265" r:id="rId8"/>
    <p:sldId id="256" r:id="rId9"/>
    <p:sldId id="258" r:id="rId10"/>
    <p:sldId id="259" r:id="rId11"/>
    <p:sldId id="260" r:id="rId12"/>
    <p:sldId id="26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38D96-53D9-ADD1-4E03-C171682A79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3C07BD-57BB-7267-C759-4BB6698E6E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E41C03-A1EB-BADE-078D-5968FF8E8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96AE8-8B40-4419-992A-057BFACC0AD3}" type="datetimeFigureOut">
              <a:rPr lang="en-CA" smtClean="0"/>
              <a:t>2024-09-19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083481-71C1-A101-704B-D6388311B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20A4DC-DBBB-0AE6-60C6-2C91319F2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965EC-A395-4028-AD84-C7C3D6F90E9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7910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9F28F-E3F7-EC88-D3CD-7A0C1F540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DE20CF-6C9C-8A4E-90CE-633641D6C9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09DDD-FCBD-E45A-8790-293E1FF3B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96AE8-8B40-4419-992A-057BFACC0AD3}" type="datetimeFigureOut">
              <a:rPr lang="en-CA" smtClean="0"/>
              <a:t>2024-09-19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C88A11-B374-2360-3E26-4DA7F57CC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335A4F-AC17-5BE0-F2DD-FA17BC098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965EC-A395-4028-AD84-C7C3D6F90E9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77983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A3EDBF-73A3-9870-81FF-C89B7E41EF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5F9909-EDBD-4297-FA7F-28843C0B83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A85BB0-6F90-628B-EC44-F016094AB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96AE8-8B40-4419-992A-057BFACC0AD3}" type="datetimeFigureOut">
              <a:rPr lang="en-CA" smtClean="0"/>
              <a:t>2024-09-19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61F974-3FDF-3540-2D0E-6C4F7A1C8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57EA8E-840D-75CA-75E1-2640FC082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965EC-A395-4028-AD84-C7C3D6F90E9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25677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5557B-D4A1-744B-3E5E-15A97F96C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03A22D-D592-A252-3BE7-8897E0BD26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D8358B-EF05-D4BC-441F-F1DF3C7A8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96AE8-8B40-4419-992A-057BFACC0AD3}" type="datetimeFigureOut">
              <a:rPr lang="en-CA" smtClean="0"/>
              <a:t>2024-09-19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FC2B85-15F4-1F01-4B04-9ACAFEBB6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065CDB-6A45-EED3-8C2D-EE7805169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965EC-A395-4028-AD84-C7C3D6F90E9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62588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6EB24-BF39-BEF8-9A8F-FCADAE1CD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CE9409-45C9-0113-7017-AFDE464002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65E93D-24F7-BE7A-4382-AE588B9A0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96AE8-8B40-4419-992A-057BFACC0AD3}" type="datetimeFigureOut">
              <a:rPr lang="en-CA" smtClean="0"/>
              <a:t>2024-09-19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768864-E75D-1A17-8807-D403D3436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917A1-0E02-A057-FB41-2713B8633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965EC-A395-4028-AD84-C7C3D6F90E9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52652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0CFBA-9E1E-6868-358B-B53F2A8BB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302ED-8CF2-676F-7316-03719A60AD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AED78D-A5A5-707B-491D-9A48DCD38A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F55A82-A554-2B33-6938-088D1199E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96AE8-8B40-4419-992A-057BFACC0AD3}" type="datetimeFigureOut">
              <a:rPr lang="en-CA" smtClean="0"/>
              <a:t>2024-09-19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51ABF3-D140-5427-DDA9-DFCE802F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73ABEE-5BC5-ADD1-191E-8C33D655C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965EC-A395-4028-AD84-C7C3D6F90E9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37250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F6AA5-AC1B-5131-B879-9C26D3182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9C49D7-192D-2BDB-EC65-549F935EF1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EA3FDA-9D86-2F4A-EA68-73138446D5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457A78-DE11-AB67-CE61-B32CE09671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0308C7-50E1-0C97-98D8-EEB2C25AB5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C7379E-66CC-2FD1-E32E-0BF07F811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96AE8-8B40-4419-992A-057BFACC0AD3}" type="datetimeFigureOut">
              <a:rPr lang="en-CA" smtClean="0"/>
              <a:t>2024-09-19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9E92B8-1BAE-FAAA-808F-AFB4C0425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052FC7-2CD1-51CE-E0D8-5B7C88F90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965EC-A395-4028-AD84-C7C3D6F90E9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55952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835B2-2B04-7129-CAF8-79AB8299F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F6ECCA-2632-CF01-852B-0C4BB530B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96AE8-8B40-4419-992A-057BFACC0AD3}" type="datetimeFigureOut">
              <a:rPr lang="en-CA" smtClean="0"/>
              <a:t>2024-09-19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F4C0CC-C6F4-A0DB-FAAB-CBC244A78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15FC87-0A56-9961-9857-82654A00B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965EC-A395-4028-AD84-C7C3D6F90E9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6540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214A63-8EB7-53CF-A5D6-64F72C573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96AE8-8B40-4419-992A-057BFACC0AD3}" type="datetimeFigureOut">
              <a:rPr lang="en-CA" smtClean="0"/>
              <a:t>2024-09-19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B11B4D-1492-0869-6CDE-001CDA5E5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803570-7A58-9471-22BE-887D57A64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965EC-A395-4028-AD84-C7C3D6F90E9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11645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4002C-6830-A231-7A0D-DA43950DF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CD4907-ACC6-F9B9-80FA-8DA39E2643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7B42E1-5B23-9B3A-5B61-0AF4753084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B11AC2-00BB-02A6-1523-DC9419985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96AE8-8B40-4419-992A-057BFACC0AD3}" type="datetimeFigureOut">
              <a:rPr lang="en-CA" smtClean="0"/>
              <a:t>2024-09-19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C54C55-2C0D-EE2A-790E-967DBBE2C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CA1F99-3B29-509A-B0A5-92FA1BEC1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965EC-A395-4028-AD84-C7C3D6F90E9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57430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FA3A8-2884-5761-FDA6-0736588C6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064FB2-8773-A066-1F25-3B8B219E5C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2F894D-D7D9-7CEB-7632-8E4FCB31A6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54746E-CBE9-E505-90F3-6A2242404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96AE8-8B40-4419-992A-057BFACC0AD3}" type="datetimeFigureOut">
              <a:rPr lang="en-CA" smtClean="0"/>
              <a:t>2024-09-19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F513D5-4162-88BB-7BC0-5BEC56FAB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567C97-0EC5-5FCE-DA28-DC47B8D49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965EC-A395-4028-AD84-C7C3D6F90E9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04521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D1F688-9806-345E-ECDD-8B1D84C29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0DD791-F2FF-5215-3813-1921AAAD53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C900B9-BDBB-E10D-B419-2D5D249B89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096AE8-8B40-4419-992A-057BFACC0AD3}" type="datetimeFigureOut">
              <a:rPr lang="en-CA" smtClean="0"/>
              <a:t>2024-09-19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E0B51F-FEE6-C9C7-9820-41A2EB3272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663C05-C936-B84B-3AB9-A1FA62F681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5965EC-A395-4028-AD84-C7C3D6F90E9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93170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F9B25-CC32-67D1-517D-1A3DAD41A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Starting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91EEC-72AA-A975-4B85-87D6F0A3C3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3D world (even if it’s “2D”, just ignore the 3</a:t>
            </a:r>
            <a:r>
              <a:rPr lang="en-CA" baseline="30000" dirty="0"/>
              <a:t>rd</a:t>
            </a:r>
            <a:r>
              <a:rPr lang="en-CA" dirty="0"/>
              <a:t> dimension)</a:t>
            </a:r>
          </a:p>
          <a:p>
            <a:r>
              <a:rPr lang="en-CA" dirty="0"/>
              <a:t>We are representing  our graphics objects as meshes of vertices and triangles. </a:t>
            </a:r>
          </a:p>
          <a:p>
            <a:r>
              <a:rPr lang="en-CA" dirty="0"/>
              <a:t>Do we want to do that with the physics objects? </a:t>
            </a:r>
          </a:p>
          <a:p>
            <a:pPr lvl="1"/>
            <a:r>
              <a:rPr lang="en-CA" dirty="0"/>
              <a:t>They are all triangles, so why not triangle-triangle collision?</a:t>
            </a:r>
          </a:p>
        </p:txBody>
      </p:sp>
    </p:spTree>
    <p:extLst>
      <p:ext uri="{BB962C8B-B14F-4D97-AF65-F5344CB8AC3E}">
        <p14:creationId xmlns:p14="http://schemas.microsoft.com/office/powerpoint/2010/main" val="22532735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475C41AE-9704-3B51-0D67-55D3F1BA8FB3}"/>
              </a:ext>
            </a:extLst>
          </p:cNvPr>
          <p:cNvGrpSpPr/>
          <p:nvPr/>
        </p:nvGrpSpPr>
        <p:grpSpPr>
          <a:xfrm>
            <a:off x="4896235" y="5982314"/>
            <a:ext cx="1016099" cy="1016099"/>
            <a:chOff x="5411755" y="270588"/>
            <a:chExt cx="1866122" cy="1866122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DE784E79-97CD-5541-FE30-0EFAFDBF7A96}"/>
                </a:ext>
              </a:extLst>
            </p:cNvPr>
            <p:cNvSpPr/>
            <p:nvPr/>
          </p:nvSpPr>
          <p:spPr>
            <a:xfrm>
              <a:off x="5411755" y="270588"/>
              <a:ext cx="1866122" cy="18661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31978DBD-65A7-1943-216C-5EE14F1429CB}"/>
                </a:ext>
              </a:extLst>
            </p:cNvPr>
            <p:cNvSpPr/>
            <p:nvPr/>
          </p:nvSpPr>
          <p:spPr>
            <a:xfrm>
              <a:off x="6218853" y="1077686"/>
              <a:ext cx="251926" cy="251926"/>
            </a:xfrm>
            <a:prstGeom prst="ellips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3861D54-A63D-3461-0916-434ECCFC1DE5}"/>
              </a:ext>
            </a:extLst>
          </p:cNvPr>
          <p:cNvGrpSpPr/>
          <p:nvPr/>
        </p:nvGrpSpPr>
        <p:grpSpPr>
          <a:xfrm>
            <a:off x="2547193" y="1847175"/>
            <a:ext cx="5544386" cy="2285999"/>
            <a:chOff x="849086" y="2435290"/>
            <a:chExt cx="10664890" cy="2285999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5F9CDCFC-CD9A-334D-90BD-CBCA001B7BB5}"/>
                </a:ext>
              </a:extLst>
            </p:cNvPr>
            <p:cNvSpPr/>
            <p:nvPr/>
          </p:nvSpPr>
          <p:spPr>
            <a:xfrm>
              <a:off x="849086" y="4469363"/>
              <a:ext cx="10664890" cy="25192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C3C3D3EC-9092-0D5B-3183-63E88C5D84D2}"/>
                </a:ext>
              </a:extLst>
            </p:cNvPr>
            <p:cNvCxnSpPr>
              <a:cxnSpLocks/>
              <a:stCxn id="3" idx="0"/>
            </p:cNvCxnSpPr>
            <p:nvPr/>
          </p:nvCxnSpPr>
          <p:spPr>
            <a:xfrm flipV="1">
              <a:off x="6181531" y="2435290"/>
              <a:ext cx="0" cy="20340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1314B6F4-BB7E-7084-796E-995EC838E3B1}"/>
              </a:ext>
            </a:extLst>
          </p:cNvPr>
          <p:cNvGrpSpPr/>
          <p:nvPr/>
        </p:nvGrpSpPr>
        <p:grpSpPr>
          <a:xfrm>
            <a:off x="2114789" y="3471925"/>
            <a:ext cx="1016099" cy="1016099"/>
            <a:chOff x="5411755" y="270588"/>
            <a:chExt cx="1866122" cy="1866122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98144060-10E6-696A-7CFF-8108F5E773A5}"/>
                </a:ext>
              </a:extLst>
            </p:cNvPr>
            <p:cNvSpPr/>
            <p:nvPr/>
          </p:nvSpPr>
          <p:spPr>
            <a:xfrm>
              <a:off x="5411755" y="270588"/>
              <a:ext cx="1866122" cy="1866122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9D41F04D-F3FF-FE64-C9C2-B90789180FB8}"/>
                </a:ext>
              </a:extLst>
            </p:cNvPr>
            <p:cNvSpPr/>
            <p:nvPr/>
          </p:nvSpPr>
          <p:spPr>
            <a:xfrm>
              <a:off x="6218853" y="1077686"/>
              <a:ext cx="251926" cy="251926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6732900-9E47-0843-3DDA-C12DBD794676}"/>
              </a:ext>
            </a:extLst>
          </p:cNvPr>
          <p:cNvGrpSpPr/>
          <p:nvPr/>
        </p:nvGrpSpPr>
        <p:grpSpPr>
          <a:xfrm>
            <a:off x="7659175" y="3518578"/>
            <a:ext cx="1016099" cy="1016099"/>
            <a:chOff x="5411755" y="270588"/>
            <a:chExt cx="1866122" cy="1866122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B241F46-472A-9F7E-423F-E09A0853DB3A}"/>
                </a:ext>
              </a:extLst>
            </p:cNvPr>
            <p:cNvSpPr/>
            <p:nvPr/>
          </p:nvSpPr>
          <p:spPr>
            <a:xfrm>
              <a:off x="5411755" y="270588"/>
              <a:ext cx="1866122" cy="1866122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98E6DCC-AFFB-8F49-B6D2-66D3E2F83809}"/>
                </a:ext>
              </a:extLst>
            </p:cNvPr>
            <p:cNvSpPr/>
            <p:nvPr/>
          </p:nvSpPr>
          <p:spPr>
            <a:xfrm>
              <a:off x="6218853" y="1077686"/>
              <a:ext cx="251926" cy="251926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4D22D938-15A2-E914-FBC8-A13458EEF069}"/>
              </a:ext>
            </a:extLst>
          </p:cNvPr>
          <p:cNvSpPr txBox="1"/>
          <p:nvPr/>
        </p:nvSpPr>
        <p:spPr>
          <a:xfrm>
            <a:off x="4973216" y="1595249"/>
            <a:ext cx="709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+1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35D10C6-E1FF-96B3-848A-1F65E54981C0}"/>
              </a:ext>
            </a:extLst>
          </p:cNvPr>
          <p:cNvGrpSpPr/>
          <p:nvPr/>
        </p:nvGrpSpPr>
        <p:grpSpPr>
          <a:xfrm>
            <a:off x="9637748" y="3429000"/>
            <a:ext cx="1016099" cy="1016099"/>
            <a:chOff x="5411755" y="270588"/>
            <a:chExt cx="1866122" cy="1866122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9359F573-E2CB-7BD1-23D9-292F0FF0D076}"/>
                </a:ext>
              </a:extLst>
            </p:cNvPr>
            <p:cNvSpPr/>
            <p:nvPr/>
          </p:nvSpPr>
          <p:spPr>
            <a:xfrm>
              <a:off x="5411755" y="270588"/>
              <a:ext cx="1866122" cy="18661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E4F4AD55-6CB0-90D5-17FE-6AC69CA02F8F}"/>
                </a:ext>
              </a:extLst>
            </p:cNvPr>
            <p:cNvSpPr/>
            <p:nvPr/>
          </p:nvSpPr>
          <p:spPr>
            <a:xfrm>
              <a:off x="6218853" y="1077686"/>
              <a:ext cx="251926" cy="251926"/>
            </a:xfrm>
            <a:prstGeom prst="ellips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30089DFB-01A9-67F1-0C99-7EE4582B5B6D}"/>
              </a:ext>
            </a:extLst>
          </p:cNvPr>
          <p:cNvSpPr txBox="1"/>
          <p:nvPr/>
        </p:nvSpPr>
        <p:spPr>
          <a:xfrm>
            <a:off x="4896235" y="5078085"/>
            <a:ext cx="709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-1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5DC5B5A-EAC7-FE6F-5748-8FFE50CBE7C4}"/>
              </a:ext>
            </a:extLst>
          </p:cNvPr>
          <p:cNvSpPr txBox="1"/>
          <p:nvPr/>
        </p:nvSpPr>
        <p:spPr>
          <a:xfrm flipH="1">
            <a:off x="8948057" y="3795308"/>
            <a:ext cx="145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0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C7F1486-A507-01DB-F0ED-7BA20614C7C9}"/>
              </a:ext>
            </a:extLst>
          </p:cNvPr>
          <p:cNvGrpSpPr/>
          <p:nvPr/>
        </p:nvGrpSpPr>
        <p:grpSpPr>
          <a:xfrm>
            <a:off x="695645" y="3449991"/>
            <a:ext cx="1016099" cy="1016099"/>
            <a:chOff x="5411755" y="270588"/>
            <a:chExt cx="1866122" cy="1866122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BFC9EE93-56EB-184C-E084-9D053C4D2189}"/>
                </a:ext>
              </a:extLst>
            </p:cNvPr>
            <p:cNvSpPr/>
            <p:nvPr/>
          </p:nvSpPr>
          <p:spPr>
            <a:xfrm>
              <a:off x="5411755" y="270588"/>
              <a:ext cx="1866122" cy="18661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F2C116FD-35AB-15D9-1E11-A4AC0E0EE17E}"/>
                </a:ext>
              </a:extLst>
            </p:cNvPr>
            <p:cNvSpPr/>
            <p:nvPr/>
          </p:nvSpPr>
          <p:spPr>
            <a:xfrm>
              <a:off x="6218853" y="1077686"/>
              <a:ext cx="251926" cy="251926"/>
            </a:xfrm>
            <a:prstGeom prst="ellips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E4D88CE3-51E2-C472-0A2D-82DF8DA0B240}"/>
              </a:ext>
            </a:extLst>
          </p:cNvPr>
          <p:cNvSpPr txBox="1"/>
          <p:nvPr/>
        </p:nvSpPr>
        <p:spPr>
          <a:xfrm flipH="1">
            <a:off x="1862597" y="3910548"/>
            <a:ext cx="145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0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E9FA09C-E307-E3FF-1B20-84B143023C22}"/>
              </a:ext>
            </a:extLst>
          </p:cNvPr>
          <p:cNvGrpSpPr/>
          <p:nvPr/>
        </p:nvGrpSpPr>
        <p:grpSpPr>
          <a:xfrm>
            <a:off x="4879922" y="3465398"/>
            <a:ext cx="1016099" cy="1016099"/>
            <a:chOff x="5411755" y="270588"/>
            <a:chExt cx="1866122" cy="1866122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1269841E-784E-F8C7-8E30-6A05D6DBDF71}"/>
                </a:ext>
              </a:extLst>
            </p:cNvPr>
            <p:cNvSpPr/>
            <p:nvPr/>
          </p:nvSpPr>
          <p:spPr>
            <a:xfrm>
              <a:off x="5411755" y="270588"/>
              <a:ext cx="1866122" cy="18661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5D100A1A-1326-98F2-5024-4049269DD720}"/>
                </a:ext>
              </a:extLst>
            </p:cNvPr>
            <p:cNvSpPr/>
            <p:nvPr/>
          </p:nvSpPr>
          <p:spPr>
            <a:xfrm>
              <a:off x="6218853" y="1077686"/>
              <a:ext cx="251926" cy="251926"/>
            </a:xfrm>
            <a:prstGeom prst="ellips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3179855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475C41AE-9704-3B51-0D67-55D3F1BA8FB3}"/>
              </a:ext>
            </a:extLst>
          </p:cNvPr>
          <p:cNvGrpSpPr/>
          <p:nvPr/>
        </p:nvGrpSpPr>
        <p:grpSpPr>
          <a:xfrm>
            <a:off x="4121552" y="1876821"/>
            <a:ext cx="1866122" cy="1866122"/>
            <a:chOff x="5411755" y="270588"/>
            <a:chExt cx="1866122" cy="1866122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DE784E79-97CD-5541-FE30-0EFAFDBF7A96}"/>
                </a:ext>
              </a:extLst>
            </p:cNvPr>
            <p:cNvSpPr/>
            <p:nvPr/>
          </p:nvSpPr>
          <p:spPr>
            <a:xfrm>
              <a:off x="5411755" y="270588"/>
              <a:ext cx="1866122" cy="18661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31978DBD-65A7-1943-216C-5EE14F1429CB}"/>
                </a:ext>
              </a:extLst>
            </p:cNvPr>
            <p:cNvSpPr/>
            <p:nvPr/>
          </p:nvSpPr>
          <p:spPr>
            <a:xfrm>
              <a:off x="6218853" y="1077686"/>
              <a:ext cx="251926" cy="251926"/>
            </a:xfrm>
            <a:prstGeom prst="ellips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9BD2E04C-3DF3-5020-BEC8-C72743603AF3}"/>
              </a:ext>
            </a:extLst>
          </p:cNvPr>
          <p:cNvGrpSpPr/>
          <p:nvPr/>
        </p:nvGrpSpPr>
        <p:grpSpPr>
          <a:xfrm>
            <a:off x="4290260" y="2467157"/>
            <a:ext cx="4114289" cy="3424181"/>
            <a:chOff x="5282041" y="-1287471"/>
            <a:chExt cx="4114289" cy="3424181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732D2B3-BBD4-104C-6B94-9C93DC90C381}"/>
                </a:ext>
              </a:extLst>
            </p:cNvPr>
            <p:cNvSpPr/>
            <p:nvPr/>
          </p:nvSpPr>
          <p:spPr>
            <a:xfrm>
              <a:off x="5411755" y="270588"/>
              <a:ext cx="1866122" cy="18661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F5853FC-B2D8-41F0-0F30-53B94311DB0E}"/>
                </a:ext>
              </a:extLst>
            </p:cNvPr>
            <p:cNvSpPr/>
            <p:nvPr/>
          </p:nvSpPr>
          <p:spPr>
            <a:xfrm>
              <a:off x="6218853" y="1077686"/>
              <a:ext cx="251926" cy="251926"/>
            </a:xfrm>
            <a:prstGeom prst="ellips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C36E9A6-41BB-6B02-198A-4EFC46AE4F95}"/>
                </a:ext>
              </a:extLst>
            </p:cNvPr>
            <p:cNvSpPr/>
            <p:nvPr/>
          </p:nvSpPr>
          <p:spPr>
            <a:xfrm>
              <a:off x="7530208" y="-817416"/>
              <a:ext cx="1866122" cy="18661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C5A5539-D27D-C442-D0C4-7B8AF856A279}"/>
                </a:ext>
              </a:extLst>
            </p:cNvPr>
            <p:cNvSpPr/>
            <p:nvPr/>
          </p:nvSpPr>
          <p:spPr>
            <a:xfrm>
              <a:off x="5282041" y="-1287471"/>
              <a:ext cx="1866122" cy="1866122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4BC38BE-558F-F45B-E1FA-CB7F5099D18A}"/>
              </a:ext>
            </a:extLst>
          </p:cNvPr>
          <p:cNvGrpSpPr/>
          <p:nvPr/>
        </p:nvGrpSpPr>
        <p:grpSpPr>
          <a:xfrm rot="488119">
            <a:off x="777270" y="1888739"/>
            <a:ext cx="10664890" cy="2836505"/>
            <a:chOff x="849086" y="1884784"/>
            <a:chExt cx="10664890" cy="2836505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23861D54-A63D-3461-0916-434ECCFC1DE5}"/>
                </a:ext>
              </a:extLst>
            </p:cNvPr>
            <p:cNvGrpSpPr/>
            <p:nvPr/>
          </p:nvGrpSpPr>
          <p:grpSpPr>
            <a:xfrm>
              <a:off x="849086" y="2435290"/>
              <a:ext cx="10664890" cy="2285999"/>
              <a:chOff x="849086" y="2435290"/>
              <a:chExt cx="10664890" cy="2285999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5F9CDCFC-CD9A-334D-90BD-CBCA001B7BB5}"/>
                  </a:ext>
                </a:extLst>
              </p:cNvPr>
              <p:cNvSpPr/>
              <p:nvPr/>
            </p:nvSpPr>
            <p:spPr>
              <a:xfrm>
                <a:off x="849086" y="4469363"/>
                <a:ext cx="10664890" cy="251926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C3C3D3EC-9092-0D5B-3183-63E88C5D84D2}"/>
                  </a:ext>
                </a:extLst>
              </p:cNvPr>
              <p:cNvCxnSpPr>
                <a:cxnSpLocks/>
                <a:stCxn id="3" idx="0"/>
              </p:cNvCxnSpPr>
              <p:nvPr/>
            </p:nvCxnSpPr>
            <p:spPr>
              <a:xfrm flipV="1">
                <a:off x="6181531" y="2435290"/>
                <a:ext cx="0" cy="203407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21C16841-494F-9F95-A72F-1126B22BDE3B}"/>
                </a:ext>
              </a:extLst>
            </p:cNvPr>
            <p:cNvCxnSpPr>
              <a:stCxn id="3" idx="0"/>
            </p:cNvCxnSpPr>
            <p:nvPr/>
          </p:nvCxnSpPr>
          <p:spPr>
            <a:xfrm flipH="1" flipV="1">
              <a:off x="2929812" y="1884784"/>
              <a:ext cx="3251719" cy="25845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0F712A3C-1BEB-0C03-FB5B-B2B5645ED542}"/>
                </a:ext>
              </a:extLst>
            </p:cNvPr>
            <p:cNvCxnSpPr>
              <a:cxnSpLocks/>
              <a:stCxn id="3" idx="0"/>
            </p:cNvCxnSpPr>
            <p:nvPr/>
          </p:nvCxnSpPr>
          <p:spPr>
            <a:xfrm flipV="1">
              <a:off x="6181531" y="2174033"/>
              <a:ext cx="3335693" cy="22953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Arrow: Right 7">
            <a:extLst>
              <a:ext uri="{FF2B5EF4-FFF2-40B4-BE49-F238E27FC236}">
                <a16:creationId xmlns:a16="http://schemas.microsoft.com/office/drawing/2014/main" id="{C6A5E2E5-F09B-9123-CEE4-FA76DE0C2C52}"/>
              </a:ext>
            </a:extLst>
          </p:cNvPr>
          <p:cNvSpPr/>
          <p:nvPr/>
        </p:nvSpPr>
        <p:spPr>
          <a:xfrm rot="5023796">
            <a:off x="4257329" y="3793481"/>
            <a:ext cx="1980669" cy="335902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C73CDF23-0091-2227-4B28-FDD377CFE0B6}"/>
              </a:ext>
            </a:extLst>
          </p:cNvPr>
          <p:cNvSpPr/>
          <p:nvPr/>
        </p:nvSpPr>
        <p:spPr>
          <a:xfrm rot="19875684">
            <a:off x="5335684" y="4262076"/>
            <a:ext cx="1980669" cy="335902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BC3E43FE-C975-B156-B3EC-4B9D83C5BCB8}"/>
              </a:ext>
            </a:extLst>
          </p:cNvPr>
          <p:cNvSpPr/>
          <p:nvPr/>
        </p:nvSpPr>
        <p:spPr>
          <a:xfrm rot="4005870">
            <a:off x="6479169" y="4790325"/>
            <a:ext cx="1980669" cy="335902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B77EB834-2A4E-B955-6342-3B510927C9A2}"/>
              </a:ext>
            </a:extLst>
          </p:cNvPr>
          <p:cNvSpPr/>
          <p:nvPr/>
        </p:nvSpPr>
        <p:spPr>
          <a:xfrm rot="19875684">
            <a:off x="4985040" y="2256982"/>
            <a:ext cx="1980669" cy="335902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605316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475C41AE-9704-3B51-0D67-55D3F1BA8FB3}"/>
              </a:ext>
            </a:extLst>
          </p:cNvPr>
          <p:cNvGrpSpPr/>
          <p:nvPr/>
        </p:nvGrpSpPr>
        <p:grpSpPr>
          <a:xfrm>
            <a:off x="3803787" y="2327988"/>
            <a:ext cx="1866122" cy="1866122"/>
            <a:chOff x="5411755" y="270588"/>
            <a:chExt cx="1866122" cy="1866122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DE784E79-97CD-5541-FE30-0EFAFDBF7A96}"/>
                </a:ext>
              </a:extLst>
            </p:cNvPr>
            <p:cNvSpPr/>
            <p:nvPr/>
          </p:nvSpPr>
          <p:spPr>
            <a:xfrm>
              <a:off x="5411755" y="270588"/>
              <a:ext cx="1866122" cy="18661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31978DBD-65A7-1943-216C-5EE14F1429CB}"/>
                </a:ext>
              </a:extLst>
            </p:cNvPr>
            <p:cNvSpPr/>
            <p:nvPr/>
          </p:nvSpPr>
          <p:spPr>
            <a:xfrm>
              <a:off x="6218853" y="1077686"/>
              <a:ext cx="251926" cy="251926"/>
            </a:xfrm>
            <a:prstGeom prst="ellips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5F9CDCFC-CD9A-334D-90BD-CBCA001B7BB5}"/>
              </a:ext>
            </a:extLst>
          </p:cNvPr>
          <p:cNvSpPr/>
          <p:nvPr/>
        </p:nvSpPr>
        <p:spPr>
          <a:xfrm rot="3519487">
            <a:off x="1387" y="2091918"/>
            <a:ext cx="5477422" cy="2756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DB7CC4-6579-9F0B-2A5A-9F94DB4ACC39}"/>
              </a:ext>
            </a:extLst>
          </p:cNvPr>
          <p:cNvSpPr/>
          <p:nvPr/>
        </p:nvSpPr>
        <p:spPr>
          <a:xfrm rot="20668720">
            <a:off x="4037480" y="3743440"/>
            <a:ext cx="5477422" cy="2756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57578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F9B25-CC32-67D1-517D-1A3DAD41A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Assume: We have a triangle-triangle detection code…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91EEC-72AA-A975-4B85-87D6F0A3C3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class </a:t>
            </a:r>
            <a:r>
              <a:rPr lang="en-CA" dirty="0" err="1"/>
              <a:t>cTriangle</a:t>
            </a:r>
            <a:r>
              <a:rPr lang="en-CA" dirty="0"/>
              <a:t> {  vec3 verts[3]  }</a:t>
            </a:r>
          </a:p>
          <a:p>
            <a:r>
              <a:rPr lang="en-CA" dirty="0"/>
              <a:t>class </a:t>
            </a:r>
            <a:r>
              <a:rPr lang="en-CA" dirty="0" err="1"/>
              <a:t>cLine</a:t>
            </a:r>
            <a:r>
              <a:rPr lang="en-CA" dirty="0"/>
              <a:t> {  vec3 start, vec3 end };</a:t>
            </a:r>
          </a:p>
          <a:p>
            <a:r>
              <a:rPr lang="en-CA" dirty="0"/>
              <a:t>bool </a:t>
            </a:r>
            <a:r>
              <a:rPr lang="en-CA" dirty="0" err="1"/>
              <a:t>DoTrianglesIntersect</a:t>
            </a:r>
            <a:r>
              <a:rPr lang="en-CA" dirty="0"/>
              <a:t>(</a:t>
            </a:r>
            <a:r>
              <a:rPr lang="en-CA" dirty="0" err="1"/>
              <a:t>cTriangle</a:t>
            </a:r>
            <a:r>
              <a:rPr lang="en-CA" dirty="0"/>
              <a:t> </a:t>
            </a:r>
            <a:r>
              <a:rPr lang="en-CA" dirty="0" err="1"/>
              <a:t>tA</a:t>
            </a:r>
            <a:r>
              <a:rPr lang="en-CA" dirty="0"/>
              <a:t>, </a:t>
            </a:r>
            <a:r>
              <a:rPr lang="en-CA" dirty="0" err="1"/>
              <a:t>cTriangle</a:t>
            </a:r>
            <a:r>
              <a:rPr lang="en-CA" dirty="0"/>
              <a:t> </a:t>
            </a:r>
            <a:r>
              <a:rPr lang="en-CA" dirty="0" err="1"/>
              <a:t>tB</a:t>
            </a:r>
            <a:r>
              <a:rPr lang="en-CA" dirty="0"/>
              <a:t>)</a:t>
            </a:r>
          </a:p>
          <a:p>
            <a:r>
              <a:rPr lang="en-CA" dirty="0"/>
              <a:t>bool </a:t>
            </a:r>
            <a:r>
              <a:rPr lang="en-CA" dirty="0" err="1"/>
              <a:t>DoesLineIntersectTraingle</a:t>
            </a:r>
            <a:r>
              <a:rPr lang="en-CA" dirty="0"/>
              <a:t>(</a:t>
            </a:r>
            <a:r>
              <a:rPr lang="en-CA" dirty="0" err="1"/>
              <a:t>cTriangle</a:t>
            </a:r>
            <a:r>
              <a:rPr lang="en-CA" dirty="0"/>
              <a:t> tri, </a:t>
            </a:r>
            <a:r>
              <a:rPr lang="en-CA" dirty="0" err="1"/>
              <a:t>cLine</a:t>
            </a:r>
            <a:r>
              <a:rPr lang="en-CA" dirty="0"/>
              <a:t> line)	</a:t>
            </a:r>
          </a:p>
          <a:p>
            <a:r>
              <a:rPr lang="en-CA" dirty="0"/>
              <a:t>Float </a:t>
            </a:r>
            <a:r>
              <a:rPr lang="en-CA" dirty="0" err="1"/>
              <a:t>getDistanceBetweenTriagles</a:t>
            </a:r>
            <a:r>
              <a:rPr lang="en-CA" dirty="0"/>
              <a:t>( Tri1, Tri2 )</a:t>
            </a:r>
          </a:p>
          <a:p>
            <a:r>
              <a:rPr lang="en-CA" dirty="0"/>
              <a:t>How do we go about testing this?</a:t>
            </a:r>
          </a:p>
          <a:p>
            <a:pPr lvl="1"/>
            <a:r>
              <a:rPr lang="en-CA" dirty="0"/>
              <a:t>Test every triangle of one object with every triangle of the other</a:t>
            </a:r>
          </a:p>
        </p:txBody>
      </p:sp>
    </p:spTree>
    <p:extLst>
      <p:ext uri="{BB962C8B-B14F-4D97-AF65-F5344CB8AC3E}">
        <p14:creationId xmlns:p14="http://schemas.microsoft.com/office/powerpoint/2010/main" val="531687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F9B25-CC32-67D1-517D-1A3DAD41A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Assume: We have a triangle-triangle detection code…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91EEC-72AA-A975-4B85-87D6F0A3C3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We could also simplify the meshes to some primitive shape:</a:t>
            </a:r>
          </a:p>
          <a:p>
            <a:pPr lvl="1"/>
            <a:r>
              <a:rPr lang="en-CA" dirty="0"/>
              <a:t>Sphere, box, capsule, plane, etc.</a:t>
            </a:r>
          </a:p>
          <a:p>
            <a:r>
              <a:rPr lang="en-CA" dirty="0"/>
              <a:t>Simplify sphere </a:t>
            </a:r>
            <a:r>
              <a:rPr lang="en-CA" dirty="0">
                <a:sym typeface="Wingdings" panose="05000000000000000000" pitchFamily="2" charset="2"/>
              </a:rPr>
              <a:t> sphere</a:t>
            </a:r>
          </a:p>
          <a:p>
            <a:r>
              <a:rPr lang="en-CA" dirty="0">
                <a:sym typeface="Wingdings" panose="05000000000000000000" pitchFamily="2" charset="2"/>
              </a:rPr>
              <a:t>Simplify “plane”  box</a:t>
            </a:r>
          </a:p>
          <a:p>
            <a:r>
              <a:rPr lang="en-CA" dirty="0">
                <a:sym typeface="Wingdings" panose="05000000000000000000" pitchFamily="2" charset="2"/>
              </a:rPr>
              <a:t>But we still have to test “every sphere” with “every plane”</a:t>
            </a:r>
          </a:p>
          <a:p>
            <a:pPr lvl="1"/>
            <a:r>
              <a:rPr lang="en-CA" dirty="0">
                <a:sym typeface="Wingdings" panose="05000000000000000000" pitchFamily="2" charset="2"/>
              </a:rPr>
              <a:t>But that massively speed up collision detection</a:t>
            </a:r>
          </a:p>
          <a:p>
            <a:r>
              <a:rPr lang="en-CA" dirty="0">
                <a:sym typeface="Wingdings" panose="05000000000000000000" pitchFamily="2" charset="2"/>
              </a:rPr>
              <a:t>We lose precision on the meshes…</a:t>
            </a:r>
          </a:p>
          <a:p>
            <a:r>
              <a:rPr lang="en-CA" dirty="0">
                <a:sym typeface="Wingdings" panose="05000000000000000000" pitchFamily="2" charset="2"/>
              </a:rPr>
              <a:t>…but do we care about that? (depends on the game)</a:t>
            </a:r>
          </a:p>
        </p:txBody>
      </p:sp>
    </p:spTree>
    <p:extLst>
      <p:ext uri="{BB962C8B-B14F-4D97-AF65-F5344CB8AC3E}">
        <p14:creationId xmlns:p14="http://schemas.microsoft.com/office/powerpoint/2010/main" val="2624961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F9B25-CC32-67D1-517D-1A3DAD41A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Basic collision primitives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B429CD4-83AC-5E79-BFA3-904D4F07C200}"/>
              </a:ext>
            </a:extLst>
          </p:cNvPr>
          <p:cNvSpPr/>
          <p:nvPr/>
        </p:nvSpPr>
        <p:spPr>
          <a:xfrm>
            <a:off x="531845" y="1824136"/>
            <a:ext cx="2323322" cy="232332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Centre, radius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78825CF-4AA3-56CD-160C-198C4FADBFFD}"/>
              </a:ext>
            </a:extLst>
          </p:cNvPr>
          <p:cNvSpPr/>
          <p:nvPr/>
        </p:nvSpPr>
        <p:spPr>
          <a:xfrm>
            <a:off x="4012164" y="2025667"/>
            <a:ext cx="2855167" cy="116447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AABB</a:t>
            </a:r>
          </a:p>
          <a:p>
            <a:pPr algn="ctr"/>
            <a:r>
              <a:rPr lang="en-CA" dirty="0"/>
              <a:t>“Axis Aligned Bounding Box”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14739A-9386-9630-D460-C5FA95F25410}"/>
              </a:ext>
            </a:extLst>
          </p:cNvPr>
          <p:cNvSpPr/>
          <p:nvPr/>
        </p:nvSpPr>
        <p:spPr>
          <a:xfrm rot="19489451">
            <a:off x="7833878" y="1841375"/>
            <a:ext cx="2855167" cy="116447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OBB</a:t>
            </a:r>
          </a:p>
          <a:p>
            <a:pPr algn="ctr"/>
            <a:r>
              <a:rPr lang="en-CA" dirty="0"/>
              <a:t>“Oriented Bounding box”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7781161-157E-0A11-CF6A-C311C2784788}"/>
              </a:ext>
            </a:extLst>
          </p:cNvPr>
          <p:cNvCxnSpPr/>
          <p:nvPr/>
        </p:nvCxnSpPr>
        <p:spPr>
          <a:xfrm>
            <a:off x="531845" y="5253135"/>
            <a:ext cx="2817845" cy="746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7D58752-6917-7192-F354-CFA460EF39BE}"/>
              </a:ext>
            </a:extLst>
          </p:cNvPr>
          <p:cNvSpPr txBox="1"/>
          <p:nvPr/>
        </p:nvSpPr>
        <p:spPr>
          <a:xfrm>
            <a:off x="838200" y="4921125"/>
            <a:ext cx="2173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Plane (point, normal)</a:t>
            </a:r>
          </a:p>
        </p:txBody>
      </p:sp>
      <p:sp>
        <p:nvSpPr>
          <p:cNvPr id="10" name="Flowchart: Terminator 9">
            <a:extLst>
              <a:ext uri="{FF2B5EF4-FFF2-40B4-BE49-F238E27FC236}">
                <a16:creationId xmlns:a16="http://schemas.microsoft.com/office/drawing/2014/main" id="{656EB99F-7322-77DF-DF23-ECB7804021C7}"/>
              </a:ext>
            </a:extLst>
          </p:cNvPr>
          <p:cNvSpPr/>
          <p:nvPr/>
        </p:nvSpPr>
        <p:spPr>
          <a:xfrm>
            <a:off x="5159829" y="4394718"/>
            <a:ext cx="4890070" cy="1613723"/>
          </a:xfrm>
          <a:prstGeom prst="flowChartTermina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1B25250-59B7-9691-9F0F-FB53A75F2021}"/>
              </a:ext>
            </a:extLst>
          </p:cNvPr>
          <p:cNvGrpSpPr/>
          <p:nvPr/>
        </p:nvGrpSpPr>
        <p:grpSpPr>
          <a:xfrm>
            <a:off x="5159829" y="4413142"/>
            <a:ext cx="1576873" cy="1576873"/>
            <a:chOff x="5159829" y="4413142"/>
            <a:chExt cx="1576873" cy="1576873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1C977840-FCA4-D7B1-C60B-368189FC1EDC}"/>
                </a:ext>
              </a:extLst>
            </p:cNvPr>
            <p:cNvGrpSpPr/>
            <p:nvPr/>
          </p:nvGrpSpPr>
          <p:grpSpPr>
            <a:xfrm>
              <a:off x="5159829" y="4413142"/>
              <a:ext cx="1576873" cy="1576873"/>
              <a:chOff x="5159829" y="4413142"/>
              <a:chExt cx="1576873" cy="1576873"/>
            </a:xfrm>
          </p:grpSpPr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40D7C560-ACF1-ACBA-A6D2-2311A0BE6A1B}"/>
                  </a:ext>
                </a:extLst>
              </p:cNvPr>
              <p:cNvSpPr/>
              <p:nvPr/>
            </p:nvSpPr>
            <p:spPr>
              <a:xfrm>
                <a:off x="5159829" y="4413142"/>
                <a:ext cx="1576873" cy="1576873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605B340A-37B1-877D-B679-B0943ED4C213}"/>
                  </a:ext>
                </a:extLst>
              </p:cNvPr>
              <p:cNvSpPr/>
              <p:nvPr/>
            </p:nvSpPr>
            <p:spPr>
              <a:xfrm>
                <a:off x="5822302" y="5038531"/>
                <a:ext cx="251926" cy="251926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67ECBC2C-1023-DE31-EBA4-93EDCDABAF88}"/>
                </a:ext>
              </a:extLst>
            </p:cNvPr>
            <p:cNvCxnSpPr>
              <a:cxnSpLocks/>
              <a:stCxn id="14" idx="7"/>
              <a:endCxn id="11" idx="7"/>
            </p:cNvCxnSpPr>
            <p:nvPr/>
          </p:nvCxnSpPr>
          <p:spPr>
            <a:xfrm flipV="1">
              <a:off x="6037334" y="4644070"/>
              <a:ext cx="468440" cy="4313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60B13A9-B69C-C4A9-923B-C4C025D79E8B}"/>
              </a:ext>
            </a:extLst>
          </p:cNvPr>
          <p:cNvGrpSpPr/>
          <p:nvPr/>
        </p:nvGrpSpPr>
        <p:grpSpPr>
          <a:xfrm>
            <a:off x="8473026" y="4394718"/>
            <a:ext cx="1576873" cy="1576873"/>
            <a:chOff x="5159829" y="4413142"/>
            <a:chExt cx="1576873" cy="1576873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C728DDF5-A3A5-281D-68B9-B46746BBA087}"/>
                </a:ext>
              </a:extLst>
            </p:cNvPr>
            <p:cNvSpPr/>
            <p:nvPr/>
          </p:nvSpPr>
          <p:spPr>
            <a:xfrm>
              <a:off x="5159829" y="4413142"/>
              <a:ext cx="1576873" cy="1576873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31F77834-D9B4-8B23-CF75-3A95EB646EFD}"/>
                </a:ext>
              </a:extLst>
            </p:cNvPr>
            <p:cNvSpPr/>
            <p:nvPr/>
          </p:nvSpPr>
          <p:spPr>
            <a:xfrm>
              <a:off x="5822302" y="5038531"/>
              <a:ext cx="251926" cy="251926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7D68BDC-A763-EBD9-2496-2FDFFF9D31B8}"/>
              </a:ext>
            </a:extLst>
          </p:cNvPr>
          <p:cNvCxnSpPr>
            <a:cxnSpLocks/>
            <a:stCxn id="24" idx="7"/>
            <a:endCxn id="23" idx="7"/>
          </p:cNvCxnSpPr>
          <p:nvPr/>
        </p:nvCxnSpPr>
        <p:spPr>
          <a:xfrm flipV="1">
            <a:off x="9350531" y="4625646"/>
            <a:ext cx="468440" cy="431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91EFA7E-FB51-226D-F593-AD5E35E8C194}"/>
              </a:ext>
            </a:extLst>
          </p:cNvPr>
          <p:cNvCxnSpPr>
            <a:stCxn id="14" idx="6"/>
            <a:endCxn id="24" idx="2"/>
          </p:cNvCxnSpPr>
          <p:nvPr/>
        </p:nvCxnSpPr>
        <p:spPr>
          <a:xfrm flipV="1">
            <a:off x="6074228" y="5146070"/>
            <a:ext cx="3061271" cy="184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BB89376-AF48-9C52-6598-8B05959F2259}"/>
              </a:ext>
            </a:extLst>
          </p:cNvPr>
          <p:cNvCxnSpPr>
            <a:cxnSpLocks/>
          </p:cNvCxnSpPr>
          <p:nvPr/>
        </p:nvCxnSpPr>
        <p:spPr>
          <a:xfrm flipH="1" flipV="1">
            <a:off x="7370644" y="4394718"/>
            <a:ext cx="12635" cy="742084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8628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7461B1C-78BE-04DC-BBB6-C7739D6F4A3D}"/>
              </a:ext>
            </a:extLst>
          </p:cNvPr>
          <p:cNvSpPr/>
          <p:nvPr/>
        </p:nvSpPr>
        <p:spPr>
          <a:xfrm>
            <a:off x="1539551" y="783771"/>
            <a:ext cx="1520890" cy="506652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Physics item</a:t>
            </a:r>
          </a:p>
        </p:txBody>
      </p:sp>
      <p:sp>
        <p:nvSpPr>
          <p:cNvPr id="3" name="Rectangle: Top Corners Rounded 2">
            <a:extLst>
              <a:ext uri="{FF2B5EF4-FFF2-40B4-BE49-F238E27FC236}">
                <a16:creationId xmlns:a16="http://schemas.microsoft.com/office/drawing/2014/main" id="{4FCA890C-77BB-CB40-C877-914E9A2B7C8A}"/>
              </a:ext>
            </a:extLst>
          </p:cNvPr>
          <p:cNvSpPr/>
          <p:nvPr/>
        </p:nvSpPr>
        <p:spPr>
          <a:xfrm>
            <a:off x="1884784" y="3648269"/>
            <a:ext cx="811763" cy="429209"/>
          </a:xfrm>
          <a:prstGeom prst="round2Same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Rectangle: Top Corners Rounded 3">
            <a:extLst>
              <a:ext uri="{FF2B5EF4-FFF2-40B4-BE49-F238E27FC236}">
                <a16:creationId xmlns:a16="http://schemas.microsoft.com/office/drawing/2014/main" id="{820EF5CA-A2EE-138D-DA60-0859DA1D3800}"/>
              </a:ext>
            </a:extLst>
          </p:cNvPr>
          <p:cNvSpPr/>
          <p:nvPr/>
        </p:nvSpPr>
        <p:spPr>
          <a:xfrm>
            <a:off x="1884783" y="4320072"/>
            <a:ext cx="811763" cy="429209"/>
          </a:xfrm>
          <a:prstGeom prst="round2Same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BEA71EE0-271B-FF41-B790-3B3DB040B4B2}"/>
              </a:ext>
            </a:extLst>
          </p:cNvPr>
          <p:cNvSpPr/>
          <p:nvPr/>
        </p:nvSpPr>
        <p:spPr>
          <a:xfrm>
            <a:off x="1884782" y="4935890"/>
            <a:ext cx="811763" cy="429209"/>
          </a:xfrm>
          <a:prstGeom prst="round2Same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0FCE0AE-C25A-9FB4-FCD1-D43A6C9C9B92}"/>
              </a:ext>
            </a:extLst>
          </p:cNvPr>
          <p:cNvSpPr/>
          <p:nvPr/>
        </p:nvSpPr>
        <p:spPr>
          <a:xfrm>
            <a:off x="6214187" y="783771"/>
            <a:ext cx="1520890" cy="506652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Drawing mesh</a:t>
            </a:r>
          </a:p>
        </p:txBody>
      </p:sp>
      <p:sp>
        <p:nvSpPr>
          <p:cNvPr id="7" name="Rectangle: Top Corners Rounded 6">
            <a:extLst>
              <a:ext uri="{FF2B5EF4-FFF2-40B4-BE49-F238E27FC236}">
                <a16:creationId xmlns:a16="http://schemas.microsoft.com/office/drawing/2014/main" id="{9B00379A-F643-45C2-E85D-0F6257EE2D00}"/>
              </a:ext>
            </a:extLst>
          </p:cNvPr>
          <p:cNvSpPr/>
          <p:nvPr/>
        </p:nvSpPr>
        <p:spPr>
          <a:xfrm>
            <a:off x="6559420" y="3648269"/>
            <a:ext cx="811763" cy="429209"/>
          </a:xfrm>
          <a:prstGeom prst="round2Same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ectangle: Top Corners Rounded 7">
            <a:extLst>
              <a:ext uri="{FF2B5EF4-FFF2-40B4-BE49-F238E27FC236}">
                <a16:creationId xmlns:a16="http://schemas.microsoft.com/office/drawing/2014/main" id="{4586D999-E27E-0417-0CD8-84DE713EA7A2}"/>
              </a:ext>
            </a:extLst>
          </p:cNvPr>
          <p:cNvSpPr/>
          <p:nvPr/>
        </p:nvSpPr>
        <p:spPr>
          <a:xfrm>
            <a:off x="6559419" y="4320072"/>
            <a:ext cx="811763" cy="429209"/>
          </a:xfrm>
          <a:prstGeom prst="round2Same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: Top Corners Rounded 8">
            <a:extLst>
              <a:ext uri="{FF2B5EF4-FFF2-40B4-BE49-F238E27FC236}">
                <a16:creationId xmlns:a16="http://schemas.microsoft.com/office/drawing/2014/main" id="{4D5EFAFD-A0B3-1CA9-C0BC-DFF43E82E4EF}"/>
              </a:ext>
            </a:extLst>
          </p:cNvPr>
          <p:cNvSpPr/>
          <p:nvPr/>
        </p:nvSpPr>
        <p:spPr>
          <a:xfrm>
            <a:off x="6559418" y="4935890"/>
            <a:ext cx="811763" cy="429209"/>
          </a:xfrm>
          <a:prstGeom prst="round2Same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58E73B63-FBEA-54B9-5E0F-824A07E39B0F}"/>
              </a:ext>
            </a:extLst>
          </p:cNvPr>
          <p:cNvSpPr/>
          <p:nvPr/>
        </p:nvSpPr>
        <p:spPr>
          <a:xfrm>
            <a:off x="2869163" y="3708917"/>
            <a:ext cx="3638939" cy="307911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07197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78825CF-4AA3-56CD-160C-198C4FADBFFD}"/>
              </a:ext>
            </a:extLst>
          </p:cNvPr>
          <p:cNvSpPr/>
          <p:nvPr/>
        </p:nvSpPr>
        <p:spPr>
          <a:xfrm>
            <a:off x="2466392" y="2808512"/>
            <a:ext cx="7259216" cy="124097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AABB</a:t>
            </a:r>
          </a:p>
          <a:p>
            <a:pPr algn="ctr"/>
            <a:r>
              <a:rPr lang="en-CA" dirty="0"/>
              <a:t>“Axis Aligned Bounding Box”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4F1BECD-E5C1-DBF0-D116-21B87358E6AE}"/>
              </a:ext>
            </a:extLst>
          </p:cNvPr>
          <p:cNvGrpSpPr/>
          <p:nvPr/>
        </p:nvGrpSpPr>
        <p:grpSpPr>
          <a:xfrm>
            <a:off x="10300995" y="2267336"/>
            <a:ext cx="2323322" cy="2323322"/>
            <a:chOff x="1436914" y="485193"/>
            <a:chExt cx="2323322" cy="2323322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0B429CD4-83AC-5E79-BFA3-904D4F07C200}"/>
                </a:ext>
              </a:extLst>
            </p:cNvPr>
            <p:cNvSpPr/>
            <p:nvPr/>
          </p:nvSpPr>
          <p:spPr>
            <a:xfrm>
              <a:off x="1436914" y="485193"/>
              <a:ext cx="2323322" cy="23233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Centre, radius</a:t>
              </a:r>
            </a:p>
            <a:p>
              <a:pPr algn="ctr"/>
              <a:endParaRPr lang="en-CA" dirty="0"/>
            </a:p>
            <a:p>
              <a:pPr algn="ctr"/>
              <a:endParaRPr lang="en-CA" dirty="0"/>
            </a:p>
            <a:p>
              <a:pPr algn="ctr"/>
              <a:endParaRPr lang="en-CA" dirty="0"/>
            </a:p>
            <a:p>
              <a:pPr algn="ctr"/>
              <a:endParaRPr lang="en-CA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028ABD3-B625-C0B4-A775-48CC45639FF2}"/>
                </a:ext>
              </a:extLst>
            </p:cNvPr>
            <p:cNvSpPr/>
            <p:nvPr/>
          </p:nvSpPr>
          <p:spPr>
            <a:xfrm>
              <a:off x="2481942" y="1530221"/>
              <a:ext cx="233265" cy="233265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98388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F9B25-CC32-67D1-517D-1A3DAD41A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926" y="337133"/>
            <a:ext cx="10515600" cy="1325563"/>
          </a:xfrm>
        </p:spPr>
        <p:txBody>
          <a:bodyPr/>
          <a:lstStyle/>
          <a:p>
            <a:r>
              <a:rPr lang="en-CA" dirty="0"/>
              <a:t>AABB (or any other shape) has 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91EEC-72AA-A975-4B85-87D6F0A3C3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Centre + distance on each axis?</a:t>
            </a:r>
          </a:p>
          <a:p>
            <a:r>
              <a:rPr lang="en-CA" dirty="0">
                <a:sym typeface="Wingdings" panose="05000000000000000000" pitchFamily="2" charset="2"/>
              </a:rPr>
              <a:t>Centre + (width, height, depth) + offset (</a:t>
            </a:r>
            <a:r>
              <a:rPr lang="en-CA" dirty="0" err="1">
                <a:sym typeface="Wingdings" panose="05000000000000000000" pitchFamily="2" charset="2"/>
              </a:rPr>
              <a:t>xyz</a:t>
            </a:r>
            <a:r>
              <a:rPr lang="en-CA" dirty="0">
                <a:sym typeface="Wingdings" panose="05000000000000000000" pitchFamily="2" charset="2"/>
              </a:rPr>
              <a:t>)</a:t>
            </a:r>
          </a:p>
          <a:p>
            <a:r>
              <a:rPr lang="en-CA" dirty="0">
                <a:sym typeface="Wingdings" panose="05000000000000000000" pitchFamily="2" charset="2"/>
              </a:rPr>
              <a:t>Min XYZ, Max XYZ</a:t>
            </a:r>
          </a:p>
          <a:p>
            <a:r>
              <a:rPr lang="en-CA" dirty="0">
                <a:sym typeface="Wingdings" panose="05000000000000000000" pitchFamily="2" charset="2"/>
              </a:rPr>
              <a:t>Pro Tip:</a:t>
            </a:r>
          </a:p>
          <a:p>
            <a:pPr lvl="1"/>
            <a:r>
              <a:rPr lang="en-CA" dirty="0">
                <a:sym typeface="Wingdings" panose="05000000000000000000" pitchFamily="2" charset="2"/>
              </a:rPr>
              <a:t>Keep only key “setter”/variables, and make “getters” for the rest</a:t>
            </a:r>
          </a:p>
          <a:p>
            <a:pPr lvl="1"/>
            <a:r>
              <a:rPr lang="en-CA" dirty="0">
                <a:sym typeface="Wingdings" panose="05000000000000000000" pitchFamily="2" charset="2"/>
              </a:rPr>
              <a:t>i.e. calculate the “other” variables</a:t>
            </a:r>
          </a:p>
          <a:p>
            <a:pPr lvl="1"/>
            <a:r>
              <a:rPr lang="en-CA" dirty="0">
                <a:sym typeface="Wingdings" panose="05000000000000000000" pitchFamily="2" charset="2"/>
              </a:rPr>
              <a:t>Example: </a:t>
            </a:r>
          </a:p>
          <a:p>
            <a:pPr lvl="2"/>
            <a:r>
              <a:rPr lang="en-CA" dirty="0">
                <a:sym typeface="Wingdings" panose="05000000000000000000" pitchFamily="2" charset="2"/>
              </a:rPr>
              <a:t>Min XYZ, Max XYZ</a:t>
            </a:r>
          </a:p>
          <a:p>
            <a:pPr lvl="2"/>
            <a:r>
              <a:rPr lang="en-CA" dirty="0">
                <a:sym typeface="Wingdings" panose="05000000000000000000" pitchFamily="2" charset="2"/>
              </a:rPr>
              <a:t>Centre</a:t>
            </a:r>
          </a:p>
          <a:p>
            <a:pPr lvl="2"/>
            <a:r>
              <a:rPr lang="en-CA" dirty="0">
                <a:sym typeface="Wingdings" panose="05000000000000000000" pitchFamily="2" charset="2"/>
              </a:rPr>
              <a:t>Offset from centre</a:t>
            </a:r>
          </a:p>
        </p:txBody>
      </p:sp>
    </p:spTree>
    <p:extLst>
      <p:ext uri="{BB962C8B-B14F-4D97-AF65-F5344CB8AC3E}">
        <p14:creationId xmlns:p14="http://schemas.microsoft.com/office/powerpoint/2010/main" val="620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475C41AE-9704-3B51-0D67-55D3F1BA8FB3}"/>
              </a:ext>
            </a:extLst>
          </p:cNvPr>
          <p:cNvGrpSpPr/>
          <p:nvPr/>
        </p:nvGrpSpPr>
        <p:grpSpPr>
          <a:xfrm>
            <a:off x="6694715" y="1296669"/>
            <a:ext cx="1866122" cy="1866122"/>
            <a:chOff x="5411755" y="270588"/>
            <a:chExt cx="1866122" cy="1866122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DE784E79-97CD-5541-FE30-0EFAFDBF7A96}"/>
                </a:ext>
              </a:extLst>
            </p:cNvPr>
            <p:cNvSpPr/>
            <p:nvPr/>
          </p:nvSpPr>
          <p:spPr>
            <a:xfrm>
              <a:off x="5411755" y="270588"/>
              <a:ext cx="1866122" cy="18661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31978DBD-65A7-1943-216C-5EE14F1429CB}"/>
                </a:ext>
              </a:extLst>
            </p:cNvPr>
            <p:cNvSpPr/>
            <p:nvPr/>
          </p:nvSpPr>
          <p:spPr>
            <a:xfrm>
              <a:off x="6218853" y="1077686"/>
              <a:ext cx="251926" cy="251926"/>
            </a:xfrm>
            <a:prstGeom prst="ellips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4BC38BE-558F-F45B-E1FA-CB7F5099D18A}"/>
              </a:ext>
            </a:extLst>
          </p:cNvPr>
          <p:cNvGrpSpPr/>
          <p:nvPr/>
        </p:nvGrpSpPr>
        <p:grpSpPr>
          <a:xfrm rot="1448312">
            <a:off x="849086" y="1884784"/>
            <a:ext cx="10664890" cy="2836505"/>
            <a:chOff x="849086" y="1884784"/>
            <a:chExt cx="10664890" cy="2836505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23861D54-A63D-3461-0916-434ECCFC1DE5}"/>
                </a:ext>
              </a:extLst>
            </p:cNvPr>
            <p:cNvGrpSpPr/>
            <p:nvPr/>
          </p:nvGrpSpPr>
          <p:grpSpPr>
            <a:xfrm>
              <a:off x="849086" y="2435290"/>
              <a:ext cx="10664890" cy="2285999"/>
              <a:chOff x="849086" y="2435290"/>
              <a:chExt cx="10664890" cy="2285999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5F9CDCFC-CD9A-334D-90BD-CBCA001B7BB5}"/>
                  </a:ext>
                </a:extLst>
              </p:cNvPr>
              <p:cNvSpPr/>
              <p:nvPr/>
            </p:nvSpPr>
            <p:spPr>
              <a:xfrm>
                <a:off x="849086" y="4469363"/>
                <a:ext cx="10664890" cy="251926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C3C3D3EC-9092-0D5B-3183-63E88C5D84D2}"/>
                  </a:ext>
                </a:extLst>
              </p:cNvPr>
              <p:cNvCxnSpPr>
                <a:cxnSpLocks/>
                <a:stCxn id="3" idx="0"/>
              </p:cNvCxnSpPr>
              <p:nvPr/>
            </p:nvCxnSpPr>
            <p:spPr>
              <a:xfrm flipV="1">
                <a:off x="6181531" y="2435290"/>
                <a:ext cx="0" cy="203407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21C16841-494F-9F95-A72F-1126B22BDE3B}"/>
                </a:ext>
              </a:extLst>
            </p:cNvPr>
            <p:cNvCxnSpPr>
              <a:stCxn id="3" idx="0"/>
            </p:cNvCxnSpPr>
            <p:nvPr/>
          </p:nvCxnSpPr>
          <p:spPr>
            <a:xfrm flipH="1" flipV="1">
              <a:off x="2929812" y="1884784"/>
              <a:ext cx="3251719" cy="25845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0F712A3C-1BEB-0C03-FB5B-B2B5645ED542}"/>
                </a:ext>
              </a:extLst>
            </p:cNvPr>
            <p:cNvCxnSpPr>
              <a:cxnSpLocks/>
              <a:stCxn id="3" idx="0"/>
            </p:cNvCxnSpPr>
            <p:nvPr/>
          </p:nvCxnSpPr>
          <p:spPr>
            <a:xfrm flipV="1">
              <a:off x="6181531" y="2174033"/>
              <a:ext cx="3335693" cy="22953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414616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748A3A50-F66F-09B6-4D09-A5747F04223A}"/>
              </a:ext>
            </a:extLst>
          </p:cNvPr>
          <p:cNvSpPr/>
          <p:nvPr/>
        </p:nvSpPr>
        <p:spPr>
          <a:xfrm rot="19143643">
            <a:off x="254017" y="-439023"/>
            <a:ext cx="5724567" cy="41346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87F1737-11BD-1447-06BE-FD8AAE206E64}"/>
              </a:ext>
            </a:extLst>
          </p:cNvPr>
          <p:cNvGrpSpPr/>
          <p:nvPr/>
        </p:nvGrpSpPr>
        <p:grpSpPr>
          <a:xfrm>
            <a:off x="2154947" y="1116609"/>
            <a:ext cx="6214908" cy="4197780"/>
            <a:chOff x="1405869" y="260641"/>
            <a:chExt cx="9128393" cy="6165656"/>
          </a:xfrm>
        </p:grpSpPr>
        <p:sp>
          <p:nvSpPr>
            <p:cNvPr id="4" name="Isosceles Triangle 3">
              <a:extLst>
                <a:ext uri="{FF2B5EF4-FFF2-40B4-BE49-F238E27FC236}">
                  <a16:creationId xmlns:a16="http://schemas.microsoft.com/office/drawing/2014/main" id="{2FFF2033-A336-9DEA-85B3-8048BD7B0261}"/>
                </a:ext>
              </a:extLst>
            </p:cNvPr>
            <p:cNvSpPr/>
            <p:nvPr/>
          </p:nvSpPr>
          <p:spPr>
            <a:xfrm>
              <a:off x="1405869" y="695865"/>
              <a:ext cx="8964644" cy="5531512"/>
            </a:xfrm>
            <a:prstGeom prst="triangle">
              <a:avLst>
                <a:gd name="adj" fmla="val 77864"/>
              </a:avLst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03140EA-81F2-5F9A-AD2D-D71A842AA861}"/>
                </a:ext>
              </a:extLst>
            </p:cNvPr>
            <p:cNvGrpSpPr/>
            <p:nvPr/>
          </p:nvGrpSpPr>
          <p:grpSpPr>
            <a:xfrm>
              <a:off x="8270033" y="260641"/>
              <a:ext cx="342123" cy="342123"/>
              <a:chOff x="5411755" y="270588"/>
              <a:chExt cx="1866122" cy="1866122"/>
            </a:xfrm>
          </p:grpSpPr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9443252C-49A3-DA21-5201-53FA2617FCB2}"/>
                  </a:ext>
                </a:extLst>
              </p:cNvPr>
              <p:cNvSpPr/>
              <p:nvPr/>
            </p:nvSpPr>
            <p:spPr>
              <a:xfrm>
                <a:off x="5411755" y="270588"/>
                <a:ext cx="1866122" cy="1866122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68D9DB96-A85E-4D42-B92A-E47EB9623341}"/>
                  </a:ext>
                </a:extLst>
              </p:cNvPr>
              <p:cNvSpPr/>
              <p:nvPr/>
            </p:nvSpPr>
            <p:spPr>
              <a:xfrm>
                <a:off x="6218853" y="1077686"/>
                <a:ext cx="251926" cy="251926"/>
              </a:xfrm>
              <a:prstGeom prst="ellipse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35DF52A-8B2D-A446-9343-6F3A92DFFD1A}"/>
                </a:ext>
              </a:extLst>
            </p:cNvPr>
            <p:cNvGrpSpPr/>
            <p:nvPr/>
          </p:nvGrpSpPr>
          <p:grpSpPr>
            <a:xfrm>
              <a:off x="10192139" y="6084174"/>
              <a:ext cx="342123" cy="342123"/>
              <a:chOff x="5411755" y="270588"/>
              <a:chExt cx="1866122" cy="1866122"/>
            </a:xfrm>
          </p:grpSpPr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22134C18-07D7-64B6-2193-55554C63AC69}"/>
                  </a:ext>
                </a:extLst>
              </p:cNvPr>
              <p:cNvSpPr/>
              <p:nvPr/>
            </p:nvSpPr>
            <p:spPr>
              <a:xfrm>
                <a:off x="5411755" y="270588"/>
                <a:ext cx="1866122" cy="1866122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ACDD7011-E349-212F-5C8A-1CFD3765A5CF}"/>
                  </a:ext>
                </a:extLst>
              </p:cNvPr>
              <p:cNvSpPr/>
              <p:nvPr/>
            </p:nvSpPr>
            <p:spPr>
              <a:xfrm>
                <a:off x="6218853" y="1077686"/>
                <a:ext cx="251926" cy="251926"/>
              </a:xfrm>
              <a:prstGeom prst="ellipse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129FEDA2-1254-94C0-ACB6-DB1F426DB0B8}"/>
                </a:ext>
              </a:extLst>
            </p:cNvPr>
            <p:cNvGrpSpPr/>
            <p:nvPr/>
          </p:nvGrpSpPr>
          <p:grpSpPr>
            <a:xfrm>
              <a:off x="1420041" y="6068007"/>
              <a:ext cx="342123" cy="342123"/>
              <a:chOff x="5411755" y="270588"/>
              <a:chExt cx="1866122" cy="1866122"/>
            </a:xfrm>
          </p:grpSpPr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2709B298-2C7D-18DD-4BEE-90D277CCDF19}"/>
                  </a:ext>
                </a:extLst>
              </p:cNvPr>
              <p:cNvSpPr/>
              <p:nvPr/>
            </p:nvSpPr>
            <p:spPr>
              <a:xfrm>
                <a:off x="5411755" y="270588"/>
                <a:ext cx="1866122" cy="1866122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81F2CF9B-BC80-2DC1-A31C-B21B3F50348B}"/>
                  </a:ext>
                </a:extLst>
              </p:cNvPr>
              <p:cNvSpPr/>
              <p:nvPr/>
            </p:nvSpPr>
            <p:spPr>
              <a:xfrm>
                <a:off x="6218853" y="1077686"/>
                <a:ext cx="251926" cy="251926"/>
              </a:xfrm>
              <a:prstGeom prst="ellipse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</p:grp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9E43FD6-CFC7-E67D-6DDA-88DC619A6921}"/>
              </a:ext>
            </a:extLst>
          </p:cNvPr>
          <p:cNvCxnSpPr>
            <a:cxnSpLocks/>
            <a:stCxn id="9" idx="2"/>
          </p:cNvCxnSpPr>
          <p:nvPr/>
        </p:nvCxnSpPr>
        <p:spPr>
          <a:xfrm flipH="1" flipV="1">
            <a:off x="5565189" y="-58761"/>
            <a:ext cx="1263105" cy="12918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AD11EB0-7D89-1CAE-7EBE-39E9777150B9}"/>
              </a:ext>
            </a:extLst>
          </p:cNvPr>
          <p:cNvCxnSpPr>
            <a:cxnSpLocks/>
          </p:cNvCxnSpPr>
          <p:nvPr/>
        </p:nvCxnSpPr>
        <p:spPr>
          <a:xfrm flipH="1" flipV="1">
            <a:off x="-130629" y="2528596"/>
            <a:ext cx="2295225" cy="26856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33879A9-60F6-6397-C688-F98D30BF32F6}"/>
              </a:ext>
            </a:extLst>
          </p:cNvPr>
          <p:cNvCxnSpPr>
            <a:cxnSpLocks/>
          </p:cNvCxnSpPr>
          <p:nvPr/>
        </p:nvCxnSpPr>
        <p:spPr>
          <a:xfrm flipH="1">
            <a:off x="6812511" y="-40695"/>
            <a:ext cx="4895517" cy="13741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0F4E8D1-B796-A0FB-22BC-938E86995468}"/>
              </a:ext>
            </a:extLst>
          </p:cNvPr>
          <p:cNvCxnSpPr>
            <a:cxnSpLocks/>
            <a:endCxn id="12" idx="5"/>
          </p:cNvCxnSpPr>
          <p:nvPr/>
        </p:nvCxnSpPr>
        <p:spPr>
          <a:xfrm flipH="1">
            <a:off x="8335743" y="3934741"/>
            <a:ext cx="4389316" cy="1345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AFF8A569-0B77-760E-7D24-31026014DDD0}"/>
              </a:ext>
            </a:extLst>
          </p:cNvPr>
          <p:cNvSpPr/>
          <p:nvPr/>
        </p:nvSpPr>
        <p:spPr>
          <a:xfrm rot="20436086">
            <a:off x="7484623" y="288754"/>
            <a:ext cx="5724567" cy="41346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C2C3716-3F61-487E-A3BF-FEB9ADF327EE}"/>
              </a:ext>
            </a:extLst>
          </p:cNvPr>
          <p:cNvSpPr/>
          <p:nvPr/>
        </p:nvSpPr>
        <p:spPr>
          <a:xfrm>
            <a:off x="2334997" y="5339038"/>
            <a:ext cx="5724567" cy="41346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AE38EAB-AFF6-B6CC-6177-93C2DBA4FE48}"/>
              </a:ext>
            </a:extLst>
          </p:cNvPr>
          <p:cNvCxnSpPr>
            <a:cxnSpLocks/>
          </p:cNvCxnSpPr>
          <p:nvPr/>
        </p:nvCxnSpPr>
        <p:spPr>
          <a:xfrm flipV="1">
            <a:off x="7235098" y="1717779"/>
            <a:ext cx="1837471" cy="712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8B1FA002-F6AE-E653-19B1-8BA8D3E9B9EA}"/>
              </a:ext>
            </a:extLst>
          </p:cNvPr>
          <p:cNvGrpSpPr/>
          <p:nvPr/>
        </p:nvGrpSpPr>
        <p:grpSpPr>
          <a:xfrm>
            <a:off x="6856354" y="-153661"/>
            <a:ext cx="989331" cy="989331"/>
            <a:chOff x="5411755" y="270588"/>
            <a:chExt cx="1866122" cy="1866122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A556430-65A0-233D-9F34-87585C505D1B}"/>
                </a:ext>
              </a:extLst>
            </p:cNvPr>
            <p:cNvSpPr/>
            <p:nvPr/>
          </p:nvSpPr>
          <p:spPr>
            <a:xfrm>
              <a:off x="5411755" y="270588"/>
              <a:ext cx="1866122" cy="18661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528E5D2-87FD-5751-8D82-04C5FAE0A78E}"/>
                </a:ext>
              </a:extLst>
            </p:cNvPr>
            <p:cNvSpPr/>
            <p:nvPr/>
          </p:nvSpPr>
          <p:spPr>
            <a:xfrm>
              <a:off x="6218853" y="1077686"/>
              <a:ext cx="251926" cy="251926"/>
            </a:xfrm>
            <a:prstGeom prst="ellips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10735D92-1282-04F4-B6E6-50801F6114F4}"/>
              </a:ext>
            </a:extLst>
          </p:cNvPr>
          <p:cNvSpPr/>
          <p:nvPr/>
        </p:nvSpPr>
        <p:spPr>
          <a:xfrm rot="19316352">
            <a:off x="1734417" y="2700676"/>
            <a:ext cx="5221758" cy="44722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A</a:t>
            </a:r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3769311F-A742-9096-D866-1FEA29653FE4}"/>
              </a:ext>
            </a:extLst>
          </p:cNvPr>
          <p:cNvSpPr/>
          <p:nvPr/>
        </p:nvSpPr>
        <p:spPr>
          <a:xfrm>
            <a:off x="2595779" y="5173545"/>
            <a:ext cx="5221758" cy="44722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387044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</TotalTime>
  <Words>328</Words>
  <Application>Microsoft Office PowerPoint</Application>
  <PresentationFormat>Widescreen</PresentationFormat>
  <Paragraphs>52</Paragraphs>
  <Slides>12</Slides>
  <Notes>0</Notes>
  <HiddenSlides>5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Office Theme</vt:lpstr>
      <vt:lpstr>Starting</vt:lpstr>
      <vt:lpstr>Assume: We have a triangle-triangle detection code…</vt:lpstr>
      <vt:lpstr>Assume: We have a triangle-triangle detection code…</vt:lpstr>
      <vt:lpstr>Basic collision primitives</vt:lpstr>
      <vt:lpstr>PowerPoint Presentation</vt:lpstr>
      <vt:lpstr>PowerPoint Presentation</vt:lpstr>
      <vt:lpstr>AABB (or any other shape) has options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Feeney, Michael</dc:creator>
  <cp:lastModifiedBy>Feeney, Michael</cp:lastModifiedBy>
  <cp:revision>4</cp:revision>
  <dcterms:created xsi:type="dcterms:W3CDTF">2023-09-21T14:23:50Z</dcterms:created>
  <dcterms:modified xsi:type="dcterms:W3CDTF">2024-09-19T15:22:15Z</dcterms:modified>
</cp:coreProperties>
</file>