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9"/>
  </p:notesMasterIdLst>
  <p:sldIdLst>
    <p:sldId id="256" r:id="rId2"/>
    <p:sldId id="467" r:id="rId3"/>
    <p:sldId id="468" r:id="rId4"/>
    <p:sldId id="469" r:id="rId5"/>
    <p:sldId id="466" r:id="rId6"/>
    <p:sldId id="475" r:id="rId7"/>
    <p:sldId id="474" r:id="rId8"/>
    <p:sldId id="476" r:id="rId9"/>
    <p:sldId id="470" r:id="rId10"/>
    <p:sldId id="471" r:id="rId11"/>
    <p:sldId id="472" r:id="rId12"/>
    <p:sldId id="477" r:id="rId13"/>
    <p:sldId id="478" r:id="rId14"/>
    <p:sldId id="473" r:id="rId15"/>
    <p:sldId id="463" r:id="rId16"/>
    <p:sldId id="464" r:id="rId17"/>
    <p:sldId id="465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3" autoAdjust="0"/>
    <p:restoredTop sz="94660"/>
  </p:normalViewPr>
  <p:slideViewPr>
    <p:cSldViewPr>
      <p:cViewPr varScale="1">
        <p:scale>
          <a:sx n="91" d="100"/>
          <a:sy n="91" d="100"/>
        </p:scale>
        <p:origin x="1210" y="36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2025-02-11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Phys &amp; Sim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INFO6019 (Fall 2010) mfeeney@fanshawec.ca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4866501"/>
            <a:ext cx="7696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050" dirty="0"/>
              <a:t>INFO6023</a:t>
            </a:r>
            <a:r>
              <a:rPr lang="en-CA" sz="1050" baseline="0" dirty="0"/>
              <a:t> – Game Algorithms &amp; Gems – Winter 2024 – mfeeney@fanshawec.ca</a:t>
            </a:r>
            <a:endParaRPr lang="en-CA" sz="10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Q_zHG3vqg&amp;ab_channel=GD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5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INFO6023 – Gems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112034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Threading notes (like they’d be on the white board)</a:t>
            </a:r>
            <a:endParaRPr lang="en-CA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soft body update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Issues and possible improvements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the body is REALLY large and takes longer than the frame time, then you can:</a:t>
            </a:r>
            <a:br>
              <a:rPr lang="en-US" sz="1600" dirty="0"/>
            </a:br>
            <a:r>
              <a:rPr lang="en-US" sz="1600" dirty="0"/>
              <a:t>(in our case one of the meshes took too long at 30-60 Hz)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Check to see if the thread update is done.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If not, use the current VAO (i.e. the “not” updated one)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You could also keep the thread around, rather than creating the thread each frame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You could also split the </a:t>
            </a:r>
            <a:r>
              <a:rPr lang="en-US" sz="1800" dirty="0" err="1"/>
              <a:t>Verlet</a:t>
            </a:r>
            <a:r>
              <a:rPr lang="en-US" sz="1800" dirty="0"/>
              <a:t> update across multiple threads, each thread using a different portion of the original “mesh”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i.e. you have 10 threads, so you divide the mesh into 10 parts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Each point is using the previous location to do the calculation </a:t>
            </a:r>
            <a:r>
              <a:rPr lang="en-US" sz="1800" dirty="0" err="1"/>
              <a:t>Verlet</a:t>
            </a:r>
            <a:r>
              <a:rPr lang="en-US" sz="1800" dirty="0"/>
              <a:t> update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But the constraint update can have issues since we are reading a writing to potentially all points (ends of the constraints)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you could use multiple buffer… (later in slide)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255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VAO async loading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VAO can have two variations of loading: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Blocking (synchronous) where we wait for the file to load into the VAO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Asynchronous where we add a “load this file” to a list of files to load, then the asynchronous loader thread load this at another time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Like the VAO, we make be careful to NOT load the VAO on the “file loading” thread.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Also, spawning many threads to load many files can make things slower, since all the threads might be fighting for the same drive access.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888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VAO async loading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6F8B7-9D44-6032-5325-6DC2B327FEDE}"/>
              </a:ext>
            </a:extLst>
          </p:cNvPr>
          <p:cNvSpPr/>
          <p:nvPr/>
        </p:nvSpPr>
        <p:spPr>
          <a:xfrm>
            <a:off x="3364230" y="1356360"/>
            <a:ext cx="2042160" cy="243459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Map: Meshes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Bunny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Loaded?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In VAO?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Cheese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Galactica</a:t>
            </a: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C42004-1997-0FA2-6F4F-80787D289CA0}"/>
              </a:ext>
            </a:extLst>
          </p:cNvPr>
          <p:cNvSpPr/>
          <p:nvPr/>
        </p:nvSpPr>
        <p:spPr>
          <a:xfrm>
            <a:off x="194310" y="1200150"/>
            <a:ext cx="2369820" cy="3657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VAO Manager</a:t>
            </a:r>
          </a:p>
          <a:p>
            <a:r>
              <a:rPr lang="en-CA" dirty="0"/>
              <a:t>(on thread with OpenGL context)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Add mesh to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Wakes up the thread periodically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Copy </a:t>
            </a:r>
            <a:r>
              <a:rPr lang="en-CA" sz="1600" i="1" dirty="0"/>
              <a:t>loaded </a:t>
            </a:r>
            <a:r>
              <a:rPr lang="en-CA" sz="1600" dirty="0"/>
              <a:t>mesh onto VAO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85927-04E2-0025-3CF4-A3E305830E98}"/>
              </a:ext>
            </a:extLst>
          </p:cNvPr>
          <p:cNvSpPr/>
          <p:nvPr/>
        </p:nvSpPr>
        <p:spPr>
          <a:xfrm>
            <a:off x="6545580" y="1356360"/>
            <a:ext cx="2522220" cy="30632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File Loading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Checks if any models </a:t>
            </a:r>
            <a:r>
              <a:rPr lang="en-CA" sz="1800" i="1" dirty="0"/>
              <a:t>aren’t </a:t>
            </a:r>
            <a:r>
              <a:rPr lang="en-CA" i="1" dirty="0"/>
              <a:t> </a:t>
            </a:r>
            <a:r>
              <a:rPr lang="en-CA" dirty="0"/>
              <a:t>- if so, it loads the model and sets the “loaded” 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Goes back to sleep</a:t>
            </a:r>
          </a:p>
          <a:p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9C2DC-2FE0-B4F7-FF0B-2C65A882FD94}"/>
              </a:ext>
            </a:extLst>
          </p:cNvPr>
          <p:cNvSpPr/>
          <p:nvPr/>
        </p:nvSpPr>
        <p:spPr>
          <a:xfrm>
            <a:off x="2564130" y="2442210"/>
            <a:ext cx="800100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047715-343E-1F19-5FB6-AABD081414C5}"/>
              </a:ext>
            </a:extLst>
          </p:cNvPr>
          <p:cNvSpPr/>
          <p:nvPr/>
        </p:nvSpPr>
        <p:spPr>
          <a:xfrm rot="10800000">
            <a:off x="5406390" y="2438400"/>
            <a:ext cx="1139190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8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VAO async loading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36F8B7-9D44-6032-5325-6DC2B327FEDE}"/>
              </a:ext>
            </a:extLst>
          </p:cNvPr>
          <p:cNvSpPr/>
          <p:nvPr/>
        </p:nvSpPr>
        <p:spPr>
          <a:xfrm>
            <a:off x="3364230" y="971550"/>
            <a:ext cx="2198370" cy="236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Vector/array: Meshes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Bunny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Car Cheese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Galactica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>
                <a:solidFill>
                  <a:schemeClr val="tx1"/>
                </a:solidFill>
              </a:rPr>
              <a:t> 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C42004-1997-0FA2-6F4F-80787D289CA0}"/>
              </a:ext>
            </a:extLst>
          </p:cNvPr>
          <p:cNvSpPr/>
          <p:nvPr/>
        </p:nvSpPr>
        <p:spPr>
          <a:xfrm>
            <a:off x="194310" y="1200150"/>
            <a:ext cx="2369820" cy="3657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VAO Manager</a:t>
            </a:r>
          </a:p>
          <a:p>
            <a:r>
              <a:rPr lang="en-CA" dirty="0"/>
              <a:t>(on thread with OpenGL context)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85927-04E2-0025-3CF4-A3E305830E98}"/>
              </a:ext>
            </a:extLst>
          </p:cNvPr>
          <p:cNvSpPr/>
          <p:nvPr/>
        </p:nvSpPr>
        <p:spPr>
          <a:xfrm>
            <a:off x="6545580" y="1356360"/>
            <a:ext cx="2522220" cy="350139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/>
              <a:t>File Loading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Checks atomic index (green)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not -1, then loads the model into that index location</a:t>
            </a:r>
            <a:endParaRPr lang="en-CA" sz="1800" dirty="0"/>
          </a:p>
          <a:p>
            <a:endParaRPr lang="en-CA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D9C2DC-2FE0-B4F7-FF0B-2C65A882FD94}"/>
              </a:ext>
            </a:extLst>
          </p:cNvPr>
          <p:cNvSpPr/>
          <p:nvPr/>
        </p:nvSpPr>
        <p:spPr>
          <a:xfrm>
            <a:off x="2564130" y="2442210"/>
            <a:ext cx="800100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047715-343E-1F19-5FB6-AABD081414C5}"/>
              </a:ext>
            </a:extLst>
          </p:cNvPr>
          <p:cNvSpPr/>
          <p:nvPr/>
        </p:nvSpPr>
        <p:spPr>
          <a:xfrm rot="10800000">
            <a:off x="5570220" y="2476500"/>
            <a:ext cx="982980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793EB-E797-0E24-9B3A-3D9DF7392680}"/>
              </a:ext>
            </a:extLst>
          </p:cNvPr>
          <p:cNvSpPr/>
          <p:nvPr/>
        </p:nvSpPr>
        <p:spPr>
          <a:xfrm>
            <a:off x="3432812" y="3486150"/>
            <a:ext cx="2042160" cy="12953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>
                <a:solidFill>
                  <a:schemeClr val="tx1"/>
                </a:solidFill>
              </a:rPr>
              <a:t>Index of next to load model: -1</a:t>
            </a:r>
          </a:p>
          <a:p>
            <a:r>
              <a:rPr lang="en-CA" sz="1400" dirty="0">
                <a:solidFill>
                  <a:schemeClr val="tx1"/>
                </a:solidFill>
              </a:rPr>
              <a:t>(“atomic”) </a:t>
            </a:r>
            <a:r>
              <a:rPr lang="en-CA" sz="1400" dirty="0" err="1">
                <a:solidFill>
                  <a:schemeClr val="tx1"/>
                </a:solidFill>
              </a:rPr>
              <a:t>InterlockedExchange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4C0EA4B-6607-A873-CD08-58BFD07EA2ED}"/>
              </a:ext>
            </a:extLst>
          </p:cNvPr>
          <p:cNvSpPr/>
          <p:nvPr/>
        </p:nvSpPr>
        <p:spPr>
          <a:xfrm>
            <a:off x="2564130" y="4056888"/>
            <a:ext cx="868682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843B9E5-1DA9-9F25-317B-E04269BBD9B7}"/>
              </a:ext>
            </a:extLst>
          </p:cNvPr>
          <p:cNvSpPr/>
          <p:nvPr/>
        </p:nvSpPr>
        <p:spPr>
          <a:xfrm rot="10800000">
            <a:off x="5482592" y="4033263"/>
            <a:ext cx="1062988" cy="457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3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 VAO async loading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7630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Main thread calls </a:t>
            </a:r>
            <a:r>
              <a:rPr lang="en-US" sz="2000" dirty="0" err="1"/>
              <a:t>LoadAsync</a:t>
            </a:r>
            <a:r>
              <a:rPr lang="en-US" sz="20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This adds a </a:t>
            </a:r>
            <a:r>
              <a:rPr lang="en-US" sz="1600" dirty="0" err="1"/>
              <a:t>sModelDrawInfo</a:t>
            </a:r>
            <a:r>
              <a:rPr lang="en-US" sz="1600" dirty="0"/>
              <a:t> thing to the map BUT says it’s NOT loaded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 some point, the thread wakes up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Looks through the map of models to find any “unloaded” models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there is one, it will load it, then update the map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While this is happening, the main thread is: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Checking to see if there are LOADED models that AREN’T in the VAO yet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This is happening when </a:t>
            </a:r>
            <a:r>
              <a:rPr lang="en-US" sz="1600" dirty="0" err="1"/>
              <a:t>LoadAsynModels</a:t>
            </a:r>
            <a:r>
              <a:rPr lang="en-US" sz="1600" dirty="0"/>
              <a:t>() is called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If it finds any (loaded, but NOT in the VAO)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It loads them into the VAO (because this thread has OpenGL context)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Updates the map to indicate this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89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and Mutex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6350"/>
            <a:ext cx="82296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Shared “flag” or counter that more than one thread has access to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a Boolean sort of thing (true/false or on/off or locked/unlocked)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Could be something like a counter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“classic” things like Semaphores, Mutexes, etc. are “heavier” things that often run in the kernel (OS) and take far longer than something like a Critical Section or an “atomic” (we’ll see them in a moment).</a:t>
            </a:r>
          </a:p>
          <a:p>
            <a:pPr lvl="1">
              <a:lnSpc>
                <a:spcPct val="90000"/>
              </a:lnSpc>
            </a:pPr>
            <a:r>
              <a:rPr lang="en-US" sz="1600" dirty="0" err="1"/>
              <a:t>WaitForSingleObject</a:t>
            </a:r>
            <a:r>
              <a:rPr lang="en-US" sz="1600" dirty="0"/>
              <a:t>(), </a:t>
            </a:r>
            <a:r>
              <a:rPr lang="en-US" sz="1600" dirty="0" err="1"/>
              <a:t>WaitForMultipleObjects</a:t>
            </a:r>
            <a:r>
              <a:rPr lang="en-US" sz="1600" dirty="0"/>
              <a:t>()…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Literally Semaphores and </a:t>
            </a:r>
            <a:r>
              <a:rPr lang="en-US" sz="1600" dirty="0" err="1"/>
              <a:t>Mutextes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Spin Locks that are kernel mode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Generally, we’d use these with processes, not threads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Eg</a:t>
            </a:r>
            <a:r>
              <a:rPr lang="en-US" sz="2000" dirty="0"/>
              <a:t>: Two processes (applications) accessing the same file…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5A21-7824-71B4-CF0E-62542436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07696E8-3E0A-1FBD-94F8-AA8023C76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1156010-7160-C094-0896-E1EB9426A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If threads are using their own info only, that’s ideal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5 soft body objects, spawn a thread to do the </a:t>
            </a:r>
            <a:r>
              <a:rPr lang="en-US" sz="1600" dirty="0" err="1"/>
              <a:t>Verlet</a:t>
            </a:r>
            <a:r>
              <a:rPr lang="en-US" sz="1600" dirty="0"/>
              <a:t> integration for each object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thread only “touches” its own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If the threads are READING (read only) the data, then outputting their own results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can “lock” whole parts of data (variables, containers (vector, etc.)) using: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Heavy like: semaphores, mutex,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Critical Sections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Something small like an int, then </a:t>
            </a:r>
            <a:r>
              <a:rPr lang="en-US" sz="1400" dirty="0" err="1"/>
              <a:t>InterlockedExchange</a:t>
            </a:r>
            <a:r>
              <a:rPr lang="en-US" sz="1400" dirty="0"/>
              <a:t> (‘atomic’) instructions are an option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Using a combo of this where things are “buffered”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One thread is writing to a buffer (its “write buffer”) while another is reading from a separate (often “slightly older data” buffer), then we swap them out.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8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B663-6FB3-D3A3-10C5-01EA65009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90CE02E-6845-AD8F-FB6E-83015C271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pool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9C4DCFB-CAC7-6955-BBE7-739C98FE4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We have some threads that are hanging around to do something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They are “available” to do something when needed.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The idea is that we don’t want to call </a:t>
            </a:r>
            <a:r>
              <a:rPr lang="en-US" sz="1400" dirty="0" err="1"/>
              <a:t>CreateThread</a:t>
            </a:r>
            <a:r>
              <a:rPr lang="en-US" sz="1400" dirty="0"/>
              <a:t>() a lot because it’s expensive and also it takes a moment to “start up”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Another issue is we don’t want the threads to “spin” when idle because they might use up all your CPU time.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16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There are a number of ways “to thread”, not just the “create thread”/</a:t>
            </a:r>
            <a:r>
              <a:rPr lang="en-US" sz="2400" dirty="0" err="1"/>
              <a:t>JavaThread</a:t>
            </a:r>
            <a:r>
              <a:rPr lang="en-US" sz="2400" dirty="0"/>
              <a:t>/C++11 type.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But: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 of the thing you are trying to do and place that into a function.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it’s not literally a function, getting it to it’s “lowest”/”smallest”/”most detail” aspect will really help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us, literally think about placing what we are doing into a function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528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basics…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Once in a function, we call that function by the thread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in mind that we have to use a specific signature for this: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</a:t>
            </a:r>
            <a:r>
              <a:rPr lang="en-US" sz="2400" dirty="0" err="1"/>
              <a:t>CreateThread</a:t>
            </a:r>
            <a:r>
              <a:rPr lang="en-US" sz="2400" dirty="0"/>
              <a:t>() in Win32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DWORD WINAPI </a:t>
            </a:r>
            <a:r>
              <a:rPr lang="en-US" sz="2400" b="1" dirty="0" err="1"/>
              <a:t>ThreadProc</a:t>
            </a:r>
            <a:r>
              <a:rPr lang="en-US" sz="2400" b="1" dirty="0"/>
              <a:t>(LPVOID </a:t>
            </a:r>
            <a:r>
              <a:rPr lang="en-US" sz="2400" b="1" dirty="0" err="1"/>
              <a:t>lpParameter</a:t>
            </a:r>
            <a:r>
              <a:rPr lang="en-US" sz="2400" b="1" dirty="0"/>
              <a:t> 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_</a:t>
            </a:r>
            <a:r>
              <a:rPr lang="en-US" sz="2400" dirty="0" err="1"/>
              <a:t>beginthreadex</a:t>
            </a:r>
            <a:r>
              <a:rPr lang="en-US" sz="2400" dirty="0"/>
              <a:t>() it’s: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unsigned __</a:t>
            </a:r>
            <a:r>
              <a:rPr lang="en-US" sz="2400" b="1" dirty="0" err="1"/>
              <a:t>stdcall</a:t>
            </a:r>
            <a:r>
              <a:rPr lang="en-US" sz="2400" b="1" dirty="0"/>
              <a:t> </a:t>
            </a:r>
            <a:r>
              <a:rPr lang="en-US" sz="2400" b="1" dirty="0" err="1"/>
              <a:t>threadFunction</a:t>
            </a:r>
            <a:r>
              <a:rPr lang="en-US" sz="2400" b="1" dirty="0"/>
              <a:t>( void* </a:t>
            </a:r>
            <a:r>
              <a:rPr lang="en-US" sz="2400" b="1" dirty="0" err="1"/>
              <a:t>pArguments</a:t>
            </a:r>
            <a:r>
              <a:rPr lang="en-US" sz="2400" b="1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Return value is for the thread, not your function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Pass/return everything through void* param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Make a structure to contain everything you are passing/returning</a:t>
            </a:r>
          </a:p>
        </p:txBody>
      </p:sp>
    </p:spTree>
    <p:extLst>
      <p:ext uri="{BB962C8B-B14F-4D97-AF65-F5344CB8AC3E}">
        <p14:creationId xmlns:p14="http://schemas.microsoft.com/office/powerpoint/2010/main" val="198410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Warnings, etc.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STL is </a:t>
            </a:r>
            <a:r>
              <a:rPr lang="en-US" sz="2400" b="1" u="sng" dirty="0"/>
              <a:t>*NOT*</a:t>
            </a:r>
            <a:r>
              <a:rPr lang="en-US" sz="2400" dirty="0"/>
              <a:t> thread safe. Never was. Never will be.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I/O is also not thread safe.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Threads run in unpredictable order.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Nothing is thread safe (usually)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Almost always we are protecting DATA, but we are using a function or method to “protect” it.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Think: I’m protecting/controlling/whatever THIS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You use a critical section to protect it (</a:t>
            </a:r>
            <a:r>
              <a:rPr lang="en-US" sz="2000"/>
              <a:t>and that’s CODE)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798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Only reading (and no updates) </a:t>
            </a:r>
            <a:r>
              <a:rPr lang="en-US" sz="1800" dirty="0">
                <a:sym typeface="Wingdings" panose="05000000000000000000" pitchFamily="2" charset="2"/>
              </a:rPr>
              <a:t> no problems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ym typeface="Wingdings" panose="05000000000000000000" pitchFamily="2" charset="2"/>
              </a:rPr>
              <a:t>Reading and writing to the same data  HAVE to lock 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ym typeface="Wingdings" panose="05000000000000000000" pitchFamily="2" charset="2"/>
              </a:rPr>
              <a:t>Or manage the access somehow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ym typeface="Wingdings" panose="05000000000000000000" pitchFamily="2" charset="2"/>
              </a:rPr>
              <a:t>Locking it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ym typeface="Wingdings" panose="05000000000000000000" pitchFamily="2" charset="2"/>
              </a:rPr>
              <a:t>Dividing it into parts (each thread uses one section of the map)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Wingdings" panose="05000000000000000000" pitchFamily="2" charset="2"/>
              </a:rPr>
              <a:t>Buffer: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ym typeface="Wingdings" panose="05000000000000000000" pitchFamily="2" charset="2"/>
              </a:rPr>
              <a:t>You have “older” information that is being updated into a new buffer</a:t>
            </a:r>
          </a:p>
          <a:p>
            <a:pPr lvl="1">
              <a:lnSpc>
                <a:spcPct val="90000"/>
              </a:lnSpc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588BE8-0800-92C7-2529-334B8D30BD6F}"/>
              </a:ext>
            </a:extLst>
          </p:cNvPr>
          <p:cNvSpPr/>
          <p:nvPr/>
        </p:nvSpPr>
        <p:spPr>
          <a:xfrm>
            <a:off x="838200" y="325755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Old positions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5BF93-097A-0F35-D172-EBCCE7556B9E}"/>
              </a:ext>
            </a:extLst>
          </p:cNvPr>
          <p:cNvSpPr/>
          <p:nvPr/>
        </p:nvSpPr>
        <p:spPr>
          <a:xfrm>
            <a:off x="4076700" y="32893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New constraint length &amp; </a:t>
            </a:r>
            <a:r>
              <a:rPr lang="en-CA" dirty="0" err="1">
                <a:solidFill>
                  <a:schemeClr val="tx1"/>
                </a:solidFill>
              </a:rPr>
              <a:t>collsions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D991576-9032-1337-F715-7F1098936BF9}"/>
              </a:ext>
            </a:extLst>
          </p:cNvPr>
          <p:cNvSpPr/>
          <p:nvPr/>
        </p:nvSpPr>
        <p:spPr>
          <a:xfrm>
            <a:off x="2819400" y="3716961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F3DB7B-3297-A592-5834-104F7E062414}"/>
              </a:ext>
            </a:extLst>
          </p:cNvPr>
          <p:cNvSpPr/>
          <p:nvPr/>
        </p:nvSpPr>
        <p:spPr>
          <a:xfrm>
            <a:off x="2819400" y="3295754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4F72DB-F882-6A45-567C-5BD3B568C437}"/>
              </a:ext>
            </a:extLst>
          </p:cNvPr>
          <p:cNvSpPr/>
          <p:nvPr/>
        </p:nvSpPr>
        <p:spPr>
          <a:xfrm>
            <a:off x="2819400" y="417195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AA29C6-3983-67D2-1A2F-29A90AF416A7}"/>
              </a:ext>
            </a:extLst>
          </p:cNvPr>
          <p:cNvSpPr/>
          <p:nvPr/>
        </p:nvSpPr>
        <p:spPr>
          <a:xfrm>
            <a:off x="5981700" y="3752850"/>
            <a:ext cx="1143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F72DE-B1E3-3496-1824-7AD71BED5EB3}"/>
              </a:ext>
            </a:extLst>
          </p:cNvPr>
          <p:cNvSpPr/>
          <p:nvPr/>
        </p:nvSpPr>
        <p:spPr>
          <a:xfrm>
            <a:off x="7239000" y="3289300"/>
            <a:ext cx="1752600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New positions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FA9638-B7B8-DE3E-2D46-288B8853F6BB}"/>
              </a:ext>
            </a:extLst>
          </p:cNvPr>
          <p:cNvSpPr/>
          <p:nvPr/>
        </p:nvSpPr>
        <p:spPr>
          <a:xfrm flipH="1">
            <a:off x="1981200" y="4669357"/>
            <a:ext cx="514350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9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access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581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Vector of “things to do”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One thread adds things onto the “things to do” vector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Called a “producer”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Another thread is (or many threads are) reading from this “things to do” vector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Called a “consumer” (consumers)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If there’s something there, it </a:t>
            </a:r>
            <a:r>
              <a:rPr lang="en-US" sz="1400" u="sng" dirty="0">
                <a:sym typeface="Wingdings" panose="05000000000000000000" pitchFamily="2" charset="2"/>
              </a:rPr>
              <a:t>removes</a:t>
            </a:r>
            <a:r>
              <a:rPr lang="en-US" sz="1400" dirty="0">
                <a:sym typeface="Wingdings" panose="05000000000000000000" pitchFamily="2" charset="2"/>
              </a:rPr>
              <a:t> it from the vector and does it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If not, it keep checking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The issue is that BOTH are actually reading AND writing to this vector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It seems like the producer is writing and the consumer is only reading…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…but in fact the consumer is BOTH reading AND writing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You could Lock the vector (critical section)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OR you could use an atomic variable to indicate if there’s anything on the vector, for instance: the number of items on the vector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Maybe this atomic variable is the index of the “things to do” inside the vector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ym typeface="Wingdings" panose="05000000000000000000" pitchFamily="2" charset="2"/>
              </a:rPr>
              <a:t>If it’s zero, then there’s nothing to do</a:t>
            </a:r>
          </a:p>
          <a:p>
            <a:pPr lvl="1">
              <a:lnSpc>
                <a:spcPct val="90000"/>
              </a:lnSpc>
            </a:pPr>
            <a:endParaRPr lang="en-US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364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tips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Each thread runs a function: have to have a function (C++ similar, but a method)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Think about a non-threaded approach where you do your “work” inside a function, THEN think about threading 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With locks (Critical sections, interlocked exchange, mutex, etc.): 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highlight>
                  <a:srgbClr val="FFFF00"/>
                </a:highlight>
              </a:rPr>
              <a:t>Think about the DATA you are protecting, NOT the code you are running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 isolate data, you can: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Surround the data with a lock (see above)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“Buffer” the data: one is only reading, while one is writing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Maybe switch these buffers when done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Be “in and out” as fast as possible, ideally not needing any sort of locking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Multithreading the Entire Destiny Engine: h</a:t>
            </a:r>
            <a:r>
              <a:rPr lang="en-US" sz="2000" dirty="0">
                <a:hlinkClick r:id="rId2"/>
              </a:rPr>
              <a:t>ttps://www.youtube.com/watch?v=v2Q_zHG3vqg&amp;ab_channel=GDC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70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tips and tricks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1. Place the code into a SEPARATE stand alone function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1a. Fix all the issue around that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1b. How is the information shared, etc.?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2. Get that to work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3. Call </a:t>
            </a:r>
            <a:r>
              <a:rPr lang="en-US" sz="1800" dirty="0" err="1"/>
              <a:t>CreateThread</a:t>
            </a:r>
            <a:r>
              <a:rPr lang="en-US" sz="1800" dirty="0"/>
              <a:t>() on that function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3a. Cry because of race conditions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4. Determine how you are going to control this thread, now	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4a. How to start?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4b. When to start?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4c. When to exit? 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	does it run once, then exit?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		does it run forever --&gt; you need to call sleep()</a:t>
            </a:r>
          </a:p>
          <a:p>
            <a:pPr marL="118872" indent="0">
              <a:lnSpc>
                <a:spcPct val="90000"/>
              </a:lnSpc>
              <a:buNone/>
            </a:pPr>
            <a:r>
              <a:rPr lang="en-US" sz="1800" dirty="0"/>
              <a:t>5. More crying and swearing...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76AE5-21F3-9032-4AA5-A58B5EFC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D3704-76B4-07A5-3300-A0DD49EB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 soft body update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CBB98D1-5AB7-DE5D-890D-8E54777A8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76350"/>
            <a:ext cx="8534400" cy="3469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Threading soft-body: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Place </a:t>
            </a:r>
            <a:r>
              <a:rPr lang="en-US" sz="1600" dirty="0" err="1"/>
              <a:t>Verlet</a:t>
            </a:r>
            <a:r>
              <a:rPr lang="en-US" sz="1600" dirty="0"/>
              <a:t> update and collision on thread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Each frame, create a new thread which will run to completion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Do NOT update the VAO on the thread, as OpenGL can 0nly be called from the thread that “has the context”, and the </a:t>
            </a:r>
            <a:r>
              <a:rPr lang="en-US" sz="1600" dirty="0" err="1"/>
              <a:t>Verlet</a:t>
            </a:r>
            <a:r>
              <a:rPr lang="en-US" sz="1600" dirty="0"/>
              <a:t> update thread </a:t>
            </a:r>
            <a:r>
              <a:rPr lang="en-US" sz="1600" i="1" dirty="0"/>
              <a:t>doesn’t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If you call, the driver will almost certainly crash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With the single threaded version, we updated the VAO immediately after calling the </a:t>
            </a:r>
            <a:r>
              <a:rPr lang="en-US" sz="1600" dirty="0" err="1"/>
              <a:t>Verlet</a:t>
            </a:r>
            <a:r>
              <a:rPr lang="en-US" sz="1600" dirty="0"/>
              <a:t> update, but with the threaded version, the </a:t>
            </a:r>
            <a:r>
              <a:rPr lang="en-US" sz="1600" dirty="0" err="1"/>
              <a:t>CreateThread</a:t>
            </a:r>
            <a:r>
              <a:rPr lang="en-US" sz="1600" dirty="0"/>
              <a:t>() returns immediately but the thread HASN’T done anything, yet.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So we call the VAO update </a:t>
            </a:r>
            <a:r>
              <a:rPr lang="en-US" sz="1600" i="1" dirty="0"/>
              <a:t>before </a:t>
            </a:r>
            <a:r>
              <a:rPr lang="en-US" sz="1600" dirty="0"/>
              <a:t>creating the thread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i.e. we are updating the </a:t>
            </a:r>
            <a:r>
              <a:rPr lang="en-US" sz="1600" i="1" dirty="0"/>
              <a:t>previous </a:t>
            </a:r>
            <a:r>
              <a:rPr lang="en-US" sz="1600" dirty="0"/>
              <a:t>body data to the VOA</a:t>
            </a:r>
          </a:p>
          <a:p>
            <a:pPr lvl="2">
              <a:lnSpc>
                <a:spcPct val="90000"/>
              </a:lnSpc>
            </a:pPr>
            <a:r>
              <a:rPr lang="en-US" sz="1600" dirty="0"/>
              <a:t>The soft body is “one frame behind” the render</a:t>
            </a:r>
          </a:p>
        </p:txBody>
      </p:sp>
    </p:spTree>
    <p:extLst>
      <p:ext uri="{BB962C8B-B14F-4D97-AF65-F5344CB8AC3E}">
        <p14:creationId xmlns:p14="http://schemas.microsoft.com/office/powerpoint/2010/main" val="123854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6913</TotalTime>
  <Words>1812</Words>
  <Application>Microsoft Office PowerPoint</Application>
  <PresentationFormat>On-screen Show (16:9)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INFO6023 – Gems</vt:lpstr>
      <vt:lpstr>Threading basics</vt:lpstr>
      <vt:lpstr>Threading basics…</vt:lpstr>
      <vt:lpstr>Warnings, etc.</vt:lpstr>
      <vt:lpstr>Data access</vt:lpstr>
      <vt:lpstr>Data access</vt:lpstr>
      <vt:lpstr>Tools and tips</vt:lpstr>
      <vt:lpstr>More tips and tricks</vt:lpstr>
      <vt:lpstr>Example #1 soft body update</vt:lpstr>
      <vt:lpstr>Example #1 soft body update</vt:lpstr>
      <vt:lpstr>Example #2 VAO async loading</vt:lpstr>
      <vt:lpstr>Example #2 VAO async loading</vt:lpstr>
      <vt:lpstr>Example #2 VAO async loading</vt:lpstr>
      <vt:lpstr>Example #2 VAO async loading</vt:lpstr>
      <vt:lpstr>Semaphore and Mutex</vt:lpstr>
      <vt:lpstr>Tools and tips</vt:lpstr>
      <vt:lpstr>Thread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137</cp:revision>
  <dcterms:created xsi:type="dcterms:W3CDTF">2006-08-16T00:00:00Z</dcterms:created>
  <dcterms:modified xsi:type="dcterms:W3CDTF">2025-02-12T18:14:36Z</dcterms:modified>
</cp:coreProperties>
</file>