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20"/>
  </p:notesMasterIdLst>
  <p:sldIdLst>
    <p:sldId id="256" r:id="rId2"/>
    <p:sldId id="295" r:id="rId3"/>
    <p:sldId id="302" r:id="rId4"/>
    <p:sldId id="315" r:id="rId5"/>
    <p:sldId id="260" r:id="rId6"/>
    <p:sldId id="262" r:id="rId7"/>
    <p:sldId id="263" r:id="rId8"/>
    <p:sldId id="261" r:id="rId9"/>
    <p:sldId id="309" r:id="rId10"/>
    <p:sldId id="310" r:id="rId11"/>
    <p:sldId id="296" r:id="rId12"/>
    <p:sldId id="304" r:id="rId13"/>
    <p:sldId id="316" r:id="rId14"/>
    <p:sldId id="311" r:id="rId15"/>
    <p:sldId id="305" r:id="rId16"/>
    <p:sldId id="312" r:id="rId17"/>
    <p:sldId id="313" r:id="rId18"/>
    <p:sldId id="314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>
      <p:cViewPr varScale="1">
        <p:scale>
          <a:sx n="84" d="100"/>
          <a:sy n="84" d="100"/>
        </p:scale>
        <p:origin x="912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2024-09-04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257550"/>
            <a:ext cx="7772400" cy="1481328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57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981200" cy="4388644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58674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805416"/>
            <a:ext cx="4322136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49614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3200400"/>
            <a:ext cx="3200400" cy="8572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4" y="3184923"/>
            <a:ext cx="2090737" cy="19585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028700"/>
            <a:ext cx="3200400" cy="2171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3200400"/>
            <a:ext cx="4953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1600200"/>
            <a:ext cx="5638800" cy="1600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3200400"/>
            <a:ext cx="13716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013754"/>
            <a:ext cx="5718048" cy="733115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384048"/>
            <a:ext cx="8156448" cy="58293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01699"/>
            <a:ext cx="886708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330939"/>
            <a:ext cx="6858000" cy="526312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420336"/>
            <a:ext cx="8778240" cy="372010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1625"/>
            <a:ext cx="2133600" cy="273844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9/4/2024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1625"/>
            <a:ext cx="5562600" cy="273844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1625"/>
            <a:ext cx="4572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9/4/2024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28600" y="4800602"/>
            <a:ext cx="723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sz="1050" baseline="0" dirty="0"/>
              <a:t>Michael Feeney – mfeeney@fanshawec.ca</a:t>
            </a:r>
            <a:endParaRPr lang="en-CA" sz="105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INFO6044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Game Engine Frameworks &amp; Patterns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683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CA" dirty="0"/>
              <a:t>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90963"/>
          </a:xfrm>
        </p:spPr>
        <p:txBody>
          <a:bodyPr>
            <a:noAutofit/>
          </a:bodyPr>
          <a:lstStyle/>
          <a:p>
            <a:pPr marL="274320" lvl="1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CA" sz="3200" dirty="0"/>
              <a:t>Projects: 60%</a:t>
            </a:r>
          </a:p>
          <a:p>
            <a:pPr marL="274320" lvl="1">
              <a:spcBef>
                <a:spcPts val="600"/>
              </a:spcBef>
              <a:defRPr/>
            </a:pPr>
            <a:r>
              <a:rPr lang="en-CA" sz="3200" dirty="0"/>
              <a:t>Exams: 40%</a:t>
            </a:r>
          </a:p>
          <a:p>
            <a:pPr marL="274320" lvl="1">
              <a:spcBef>
                <a:spcPts val="600"/>
              </a:spcBef>
              <a:defRPr/>
            </a:pPr>
            <a:r>
              <a:rPr lang="en-CA" sz="3200" dirty="0"/>
              <a:t>You MUST pass the exams to pass the course; i.e. you </a:t>
            </a:r>
            <a:r>
              <a:rPr lang="en-CA" sz="3200" b="1" u="sng" dirty="0"/>
              <a:t>can’t</a:t>
            </a:r>
            <a:r>
              <a:rPr lang="en-CA" sz="3200" dirty="0"/>
              <a:t> just pass based on the project mark.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3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What’s one of your favorite games?</a:t>
            </a:r>
          </a:p>
          <a:p>
            <a:pPr lvl="1"/>
            <a:r>
              <a:rPr lang="en-CA" dirty="0"/>
              <a:t>Mario</a:t>
            </a:r>
          </a:p>
          <a:p>
            <a:pPr lvl="1"/>
            <a:r>
              <a:rPr lang="en-CA" dirty="0"/>
              <a:t>Dark Souls</a:t>
            </a:r>
          </a:p>
          <a:p>
            <a:pPr lvl="1"/>
            <a:r>
              <a:rPr lang="en-CA" dirty="0"/>
              <a:t>Counterstrike</a:t>
            </a:r>
          </a:p>
          <a:p>
            <a:pPr lvl="1"/>
            <a:r>
              <a:rPr lang="en-CA" dirty="0"/>
              <a:t>Apex Legends</a:t>
            </a:r>
          </a:p>
          <a:p>
            <a:pPr lvl="1"/>
            <a:r>
              <a:rPr lang="en-CA" dirty="0"/>
              <a:t>Last of Us</a:t>
            </a:r>
          </a:p>
          <a:p>
            <a:pPr lvl="1"/>
            <a:r>
              <a:rPr lang="en-CA" dirty="0"/>
              <a:t>Banjo Kazooie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sz="2800" dirty="0"/>
              <a:t>How are the scenes described?</a:t>
            </a:r>
          </a:p>
          <a:p>
            <a:r>
              <a:rPr lang="en-CA" sz="2800" dirty="0"/>
              <a:t>How are the components of the game simulation represented? Managed?</a:t>
            </a:r>
          </a:p>
          <a:p>
            <a:r>
              <a:rPr lang="en-CA" sz="2800" dirty="0"/>
              <a:t>How can we add/change/etc. the game world without severely refactoring/breaking things and/or severely slowing down the build?</a:t>
            </a:r>
          </a:p>
          <a:p>
            <a:r>
              <a:rPr lang="en-CA" sz="2800" dirty="0"/>
              <a:t>How is behaviour and animations controlled and managed? </a:t>
            </a:r>
          </a:p>
          <a:p>
            <a:r>
              <a:rPr lang="en-CA" sz="2800" dirty="0"/>
              <a:t>How can we reduce the amount of programmer intervention (i.e. Rebuilding) that happens, yet allow easy changes and extensibility? </a:t>
            </a:r>
          </a:p>
          <a:p>
            <a:endParaRPr lang="en-CA" sz="28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c-Man Maze | Pac-Man Wiki | Fandom">
            <a:extLst>
              <a:ext uri="{FF2B5EF4-FFF2-40B4-BE49-F238E27FC236}">
                <a16:creationId xmlns:a16="http://schemas.microsoft.com/office/drawing/2014/main" id="{368522FE-947C-36B8-3C25-FB3B1D74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5750"/>
            <a:ext cx="3810000" cy="43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45B040D-0752-8DFE-5436-1E9D57026CD8}"/>
              </a:ext>
            </a:extLst>
          </p:cNvPr>
          <p:cNvSpPr/>
          <p:nvPr/>
        </p:nvSpPr>
        <p:spPr>
          <a:xfrm>
            <a:off x="7162800" y="14287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62B77C-62F3-4F5A-A5EB-8975663ACA42}"/>
              </a:ext>
            </a:extLst>
          </p:cNvPr>
          <p:cNvSpPr/>
          <p:nvPr/>
        </p:nvSpPr>
        <p:spPr>
          <a:xfrm>
            <a:off x="5943600" y="196215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D6D59B-8DD2-164D-F5C4-1ADCE3D6E2C7}"/>
              </a:ext>
            </a:extLst>
          </p:cNvPr>
          <p:cNvSpPr/>
          <p:nvPr/>
        </p:nvSpPr>
        <p:spPr>
          <a:xfrm>
            <a:off x="4038600" y="10477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976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221DBB-76DB-4E50-86EB-54D316A8F940}"/>
              </a:ext>
            </a:extLst>
          </p:cNvPr>
          <p:cNvSpPr/>
          <p:nvPr/>
        </p:nvSpPr>
        <p:spPr>
          <a:xfrm>
            <a:off x="780143" y="692944"/>
            <a:ext cx="1676400" cy="1066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89A44A-CE32-4FA9-9927-6F765FF48FF6}"/>
              </a:ext>
            </a:extLst>
          </p:cNvPr>
          <p:cNvSpPr/>
          <p:nvPr/>
        </p:nvSpPr>
        <p:spPr>
          <a:xfrm>
            <a:off x="762000" y="2571750"/>
            <a:ext cx="1676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5A7C01-8141-4A4D-9AA7-94F7FF289816}"/>
              </a:ext>
            </a:extLst>
          </p:cNvPr>
          <p:cNvSpPr/>
          <p:nvPr/>
        </p:nvSpPr>
        <p:spPr>
          <a:xfrm>
            <a:off x="6248400" y="506866"/>
            <a:ext cx="1676400" cy="1066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278E6F-02C6-4A92-AD09-02FE48CA31BF}"/>
              </a:ext>
            </a:extLst>
          </p:cNvPr>
          <p:cNvSpPr/>
          <p:nvPr/>
        </p:nvSpPr>
        <p:spPr>
          <a:xfrm>
            <a:off x="5715002" y="2457450"/>
            <a:ext cx="1676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Spell</a:t>
            </a:r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DB40E8-8B9C-480A-9049-5670CB1EFB2D}"/>
              </a:ext>
            </a:extLst>
          </p:cNvPr>
          <p:cNvSpPr/>
          <p:nvPr/>
        </p:nvSpPr>
        <p:spPr>
          <a:xfrm>
            <a:off x="609600" y="4248150"/>
            <a:ext cx="8077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(the Ground)</a:t>
            </a:r>
            <a:endParaRPr lang="en-C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312F36-B8F0-4B48-9E68-AB3F0F770485}"/>
              </a:ext>
            </a:extLst>
          </p:cNvPr>
          <p:cNvSpPr/>
          <p:nvPr/>
        </p:nvSpPr>
        <p:spPr>
          <a:xfrm>
            <a:off x="3124200" y="1504950"/>
            <a:ext cx="2057400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Mediator</a:t>
            </a:r>
            <a:endParaRPr lang="en-CA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0FB6B0-AEE8-475A-A08A-29555711939A}"/>
              </a:ext>
            </a:extLst>
          </p:cNvPr>
          <p:cNvCxnSpPr>
            <a:cxnSpLocks/>
            <a:stCxn id="4" idx="3"/>
            <a:endCxn id="14" idx="2"/>
          </p:cNvCxnSpPr>
          <p:nvPr/>
        </p:nvCxnSpPr>
        <p:spPr>
          <a:xfrm>
            <a:off x="2456543" y="1226344"/>
            <a:ext cx="667657" cy="90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103CA9-8958-406A-94B4-DE3A127ED16F}"/>
              </a:ext>
            </a:extLst>
          </p:cNvPr>
          <p:cNvCxnSpPr>
            <a:cxnSpLocks/>
            <a:stCxn id="14" idx="6"/>
            <a:endCxn id="6" idx="1"/>
          </p:cNvCxnSpPr>
          <p:nvPr/>
        </p:nvCxnSpPr>
        <p:spPr>
          <a:xfrm flipV="1">
            <a:off x="5181600" y="1040266"/>
            <a:ext cx="1066800" cy="109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BE79F83-E9AD-4983-B480-1AF90177F565}"/>
              </a:ext>
            </a:extLst>
          </p:cNvPr>
          <p:cNvSpPr/>
          <p:nvPr/>
        </p:nvSpPr>
        <p:spPr>
          <a:xfrm>
            <a:off x="3158778" y="319768"/>
            <a:ext cx="2057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143334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800" dirty="0"/>
              <a:t>First off: </a:t>
            </a:r>
          </a:p>
          <a:p>
            <a:pPr lvl="1"/>
            <a:r>
              <a:rPr lang="en-CA" sz="2200" dirty="0"/>
              <a:t>C/C++ file input output and basic class definition review</a:t>
            </a:r>
          </a:p>
          <a:p>
            <a:pPr lvl="2"/>
            <a:r>
              <a:rPr lang="en-CA" sz="1900" dirty="0"/>
              <a:t>We’re going to </a:t>
            </a:r>
            <a:r>
              <a:rPr lang="en-CA" sz="1900" u="sng" dirty="0"/>
              <a:t>focus on the C++ libraries</a:t>
            </a:r>
            <a:r>
              <a:rPr lang="en-CA" sz="1900" dirty="0"/>
              <a:t> (iostream, </a:t>
            </a:r>
            <a:r>
              <a:rPr lang="en-CA" sz="1900" dirty="0" err="1"/>
              <a:t>fstream</a:t>
            </a:r>
            <a:r>
              <a:rPr lang="en-CA" sz="1900" dirty="0"/>
              <a:t>, etc.) rather than the C libraries (</a:t>
            </a:r>
            <a:r>
              <a:rPr lang="en-CA" sz="1900" dirty="0" err="1"/>
              <a:t>scanf</a:t>
            </a:r>
            <a:r>
              <a:rPr lang="en-CA" sz="1900" dirty="0"/>
              <a:t>, </a:t>
            </a:r>
            <a:r>
              <a:rPr lang="en-CA" sz="1900" dirty="0" err="1"/>
              <a:t>printf</a:t>
            </a:r>
            <a:r>
              <a:rPr lang="en-CA" sz="1900" dirty="0"/>
              <a:t>, etc.)</a:t>
            </a:r>
          </a:p>
          <a:p>
            <a:pPr lvl="2"/>
            <a:r>
              <a:rPr lang="en-CA" sz="1900" dirty="0"/>
              <a:t>Note that the C++ libraries often internally use the C library</a:t>
            </a:r>
          </a:p>
          <a:p>
            <a:pPr lvl="1"/>
            <a:r>
              <a:rPr lang="en-CA" sz="2200" dirty="0"/>
              <a:t>Basic class definition in C++</a:t>
            </a:r>
          </a:p>
          <a:p>
            <a:pPr lvl="2"/>
            <a:r>
              <a:rPr lang="en-CA" sz="1900" dirty="0"/>
              <a:t>class vs struct</a:t>
            </a:r>
          </a:p>
          <a:p>
            <a:pPr lvl="2"/>
            <a:r>
              <a:rPr lang="en-CA" sz="1900" dirty="0"/>
              <a:t>Header (.h) and Implementation (.</a:t>
            </a:r>
            <a:r>
              <a:rPr lang="en-CA" sz="1900" dirty="0" err="1"/>
              <a:t>cpp</a:t>
            </a:r>
            <a:r>
              <a:rPr lang="en-CA" sz="1900" dirty="0"/>
              <a:t>) files</a:t>
            </a:r>
          </a:p>
          <a:p>
            <a:pPr lvl="2"/>
            <a:r>
              <a:rPr lang="en-CA" sz="1900" dirty="0"/>
              <a:t>Header guards</a:t>
            </a:r>
          </a:p>
          <a:p>
            <a:pPr lvl="2"/>
            <a:r>
              <a:rPr lang="en-CA" sz="1900" dirty="0"/>
              <a:t>Private, public, and protected</a:t>
            </a:r>
          </a:p>
          <a:p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F7173C-4FDA-4252-BDF7-3087F041C25A}"/>
              </a:ext>
            </a:extLst>
          </p:cNvPr>
          <p:cNvSpPr/>
          <p:nvPr/>
        </p:nvSpPr>
        <p:spPr>
          <a:xfrm>
            <a:off x="680499" y="628650"/>
            <a:ext cx="1905000" cy="990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Mycode</a:t>
            </a:r>
            <a:endParaRPr lang="en-US" dirty="0"/>
          </a:p>
          <a:p>
            <a:pPr algn="ctr"/>
            <a:r>
              <a:rPr lang="en-US" dirty="0" err="1"/>
              <a:t>theMain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9B2D8A1-882E-418C-8F7A-1DE89A645A41}"/>
              </a:ext>
            </a:extLst>
          </p:cNvPr>
          <p:cNvSpPr/>
          <p:nvPr/>
        </p:nvSpPr>
        <p:spPr>
          <a:xfrm>
            <a:off x="680500" y="3409950"/>
            <a:ext cx="1975899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A939E0-394F-4B4C-A024-E0027662B4C4}"/>
              </a:ext>
            </a:extLst>
          </p:cNvPr>
          <p:cNvCxnSpPr>
            <a:cxnSpLocks/>
            <a:stCxn id="2" idx="3"/>
            <a:endCxn id="26" idx="1"/>
          </p:cNvCxnSpPr>
          <p:nvPr/>
        </p:nvCxnSpPr>
        <p:spPr>
          <a:xfrm>
            <a:off x="2585499" y="1123951"/>
            <a:ext cx="3107306" cy="4775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C630AD-5BF0-4747-BFFD-7F5AD977D812}"/>
              </a:ext>
            </a:extLst>
          </p:cNvPr>
          <p:cNvCxnSpPr>
            <a:cxnSpLocks/>
            <a:stCxn id="43" idx="1"/>
            <a:endCxn id="3" idx="3"/>
          </p:cNvCxnSpPr>
          <p:nvPr/>
        </p:nvCxnSpPr>
        <p:spPr>
          <a:xfrm flipH="1">
            <a:off x="2656397" y="2686050"/>
            <a:ext cx="3036408" cy="12192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481959-D431-4057-8722-D92AD1460E85}"/>
              </a:ext>
            </a:extLst>
          </p:cNvPr>
          <p:cNvSpPr/>
          <p:nvPr/>
        </p:nvSpPr>
        <p:spPr>
          <a:xfrm>
            <a:off x="5692805" y="1106225"/>
            <a:ext cx="1905000" cy="990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theMain</a:t>
            </a:r>
            <a:endParaRPr lang="en-CA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B0A0A4C-A56F-4C17-A2D3-05DE5625076C}"/>
              </a:ext>
            </a:extLst>
          </p:cNvPr>
          <p:cNvSpPr/>
          <p:nvPr/>
        </p:nvSpPr>
        <p:spPr>
          <a:xfrm>
            <a:off x="5692805" y="2190750"/>
            <a:ext cx="190500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  <a:endParaRPr lang="en-CA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7FC0C25-E3B0-421B-BACF-2B28C9168400}"/>
              </a:ext>
            </a:extLst>
          </p:cNvPr>
          <p:cNvSpPr/>
          <p:nvPr/>
        </p:nvSpPr>
        <p:spPr>
          <a:xfrm>
            <a:off x="680500" y="1667852"/>
            <a:ext cx="1975899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2104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50E251-53B5-4985-837C-70354C9455F0}"/>
              </a:ext>
            </a:extLst>
          </p:cNvPr>
          <p:cNvSpPr/>
          <p:nvPr/>
        </p:nvSpPr>
        <p:spPr>
          <a:xfrm>
            <a:off x="609600" y="59055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cPlayer.h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95FB9F-7E5E-4E47-B144-46ACA705AA17}"/>
              </a:ext>
            </a:extLst>
          </p:cNvPr>
          <p:cNvSpPr/>
          <p:nvPr/>
        </p:nvSpPr>
        <p:spPr>
          <a:xfrm>
            <a:off x="609600" y="3071586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theMain.cpp</a:t>
            </a:r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70B501-9F61-4F79-A91C-C8F2A202727B}"/>
              </a:ext>
            </a:extLst>
          </p:cNvPr>
          <p:cNvSpPr/>
          <p:nvPr/>
        </p:nvSpPr>
        <p:spPr>
          <a:xfrm>
            <a:off x="3018971" y="3108325"/>
            <a:ext cx="2057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theMain.obj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36FFE8-1918-4B39-9A70-D6C044537272}"/>
              </a:ext>
            </a:extLst>
          </p:cNvPr>
          <p:cNvCxnSpPr>
            <a:stCxn id="3" idx="3"/>
            <a:endCxn id="4" idx="2"/>
          </p:cNvCxnSpPr>
          <p:nvPr/>
        </p:nvCxnSpPr>
        <p:spPr>
          <a:xfrm>
            <a:off x="2438402" y="3490687"/>
            <a:ext cx="580571" cy="26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801CB44-838A-4CB3-A15B-8209FD8CCC11}"/>
              </a:ext>
            </a:extLst>
          </p:cNvPr>
          <p:cNvSpPr/>
          <p:nvPr/>
        </p:nvSpPr>
        <p:spPr>
          <a:xfrm>
            <a:off x="3026229" y="285750"/>
            <a:ext cx="17526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  <a:endParaRPr lang="en-CA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F45625EE-E206-4F71-AD41-402C7FE2CDF5}"/>
              </a:ext>
            </a:extLst>
          </p:cNvPr>
          <p:cNvSpPr/>
          <p:nvPr/>
        </p:nvSpPr>
        <p:spPr>
          <a:xfrm>
            <a:off x="6705600" y="2038350"/>
            <a:ext cx="1981200" cy="99060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</a:t>
            </a:r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F66D83-A3CC-4247-8C51-FC74EF5731A8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778831" y="800101"/>
            <a:ext cx="1926771" cy="185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CB3EE9-EBBE-4FF8-99D9-055E1F952AD1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5076373" y="2657475"/>
            <a:ext cx="1629229" cy="109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813E7D2-ACFE-441F-8708-B0D4E1EA5FF2}"/>
              </a:ext>
            </a:extLst>
          </p:cNvPr>
          <p:cNvSpPr/>
          <p:nvPr/>
        </p:nvSpPr>
        <p:spPr>
          <a:xfrm>
            <a:off x="2797629" y="1484086"/>
            <a:ext cx="2569029" cy="129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Player::Attack()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403807-02E4-47F5-8F8E-B4DE83AF9F33}"/>
              </a:ext>
            </a:extLst>
          </p:cNvPr>
          <p:cNvSpPr/>
          <p:nvPr/>
        </p:nvSpPr>
        <p:spPr>
          <a:xfrm>
            <a:off x="228601" y="1712686"/>
            <a:ext cx="2362200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AttackMoves.cpp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708873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50E251-53B5-4985-837C-70354C9455F0}"/>
              </a:ext>
            </a:extLst>
          </p:cNvPr>
          <p:cNvSpPr/>
          <p:nvPr/>
        </p:nvSpPr>
        <p:spPr>
          <a:xfrm>
            <a:off x="609600" y="59055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cPlayer.h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23059-834B-4E15-8216-E119438F7ED0}"/>
              </a:ext>
            </a:extLst>
          </p:cNvPr>
          <p:cNvSpPr/>
          <p:nvPr/>
        </p:nvSpPr>
        <p:spPr>
          <a:xfrm>
            <a:off x="2514600" y="58238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cSword.h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65306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Michael Feeney Jr.</a:t>
            </a:r>
          </a:p>
          <a:p>
            <a:r>
              <a:rPr lang="en-US" dirty="0"/>
              <a:t>G3001</a:t>
            </a:r>
          </a:p>
          <a:p>
            <a:r>
              <a:rPr lang="en-US" dirty="0">
                <a:solidFill>
                  <a:srgbClr val="FFFF00"/>
                </a:solidFill>
              </a:rPr>
              <a:t>mfeeney@fanshawe</a:t>
            </a:r>
            <a:r>
              <a:rPr lang="en-US" b="1" dirty="0">
                <a:solidFill>
                  <a:srgbClr val="FFFF00"/>
                </a:solidFill>
              </a:rPr>
              <a:t>C</a:t>
            </a:r>
            <a:r>
              <a:rPr lang="en-US" dirty="0">
                <a:solidFill>
                  <a:srgbClr val="FFFF00"/>
                </a:solidFill>
              </a:rPr>
              <a:t>.ca</a:t>
            </a:r>
          </a:p>
          <a:p>
            <a:r>
              <a:rPr lang="en-US" dirty="0"/>
              <a:t>Please, please, please, please, please, please, please, please ,please, please, please, please, DON’T e-mail me at mfeeney@fanshaweonline.ca</a:t>
            </a:r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9800300">
            <a:off x="5099567" y="3500902"/>
            <a:ext cx="3429000" cy="1200150"/>
          </a:xfrm>
          <a:prstGeom prst="leftArrow">
            <a:avLst>
              <a:gd name="adj1" fmla="val 43667"/>
              <a:gd name="adj2" fmla="val 111498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Use this one</a:t>
            </a:r>
            <a:endParaRPr lang="en-CA" b="1" dirty="0"/>
          </a:p>
        </p:txBody>
      </p:sp>
      <p:pic>
        <p:nvPicPr>
          <p:cNvPr id="8" name="Picture 7" descr="C:\S1_INFO-6019 Physics and Simulation Level 1 (Michael)\D2D\Week_01\Day_1\Resources\3453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85751"/>
            <a:ext cx="230505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6705600" y="400050"/>
            <a:ext cx="2209800" cy="800100"/>
          </a:xfrm>
          <a:prstGeom prst="wedgeRoundRectCallout">
            <a:avLst>
              <a:gd name="adj1" fmla="val -75491"/>
              <a:gd name="adj2" fmla="val 34913"/>
              <a:gd name="adj3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Oh my, how convenient is that, I ask you?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So, what’s this course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C/C++/data structure concepts</a:t>
            </a:r>
          </a:p>
          <a:p>
            <a:r>
              <a:rPr lang="en-CA" dirty="0"/>
              <a:t>Inheritance, etc.:</a:t>
            </a:r>
          </a:p>
          <a:p>
            <a:pPr lvl="1"/>
            <a:r>
              <a:rPr lang="en-CA" dirty="0"/>
              <a:t>When do (and /not/ to do) what (and how)</a:t>
            </a:r>
          </a:p>
          <a:p>
            <a:r>
              <a:rPr lang="en-CA" dirty="0"/>
              <a:t>Dealing with large, changing systems:</a:t>
            </a:r>
          </a:p>
          <a:p>
            <a:pPr lvl="1"/>
            <a:r>
              <a:rPr lang="en-CA" dirty="0"/>
              <a:t>File layout, </a:t>
            </a:r>
            <a:r>
              <a:rPr lang="en-CA" dirty="0" err="1"/>
              <a:t>Pimpl</a:t>
            </a:r>
            <a:r>
              <a:rPr lang="en-CA" dirty="0"/>
              <a:t>, etc.</a:t>
            </a:r>
          </a:p>
          <a:p>
            <a:pPr lvl="1"/>
            <a:r>
              <a:rPr lang="en-CA" dirty="0"/>
              <a:t>Pointers/Handles, factories, managers, mediators</a:t>
            </a:r>
          </a:p>
          <a:p>
            <a:pPr lvl="1"/>
            <a:r>
              <a:rPr lang="en-CA" dirty="0"/>
              <a:t>Software Design Patterns</a:t>
            </a:r>
          </a:p>
          <a:p>
            <a:r>
              <a:rPr lang="en-CA" dirty="0"/>
              <a:t>Timing, motion control</a:t>
            </a:r>
          </a:p>
          <a:p>
            <a:r>
              <a:rPr lang="en-CA" dirty="0"/>
              <a:t>Scene graphs (hierarchical animation)</a:t>
            </a:r>
          </a:p>
          <a:p>
            <a:r>
              <a:rPr lang="en-CA" dirty="0"/>
              <a:t>Animation control (aka “scripting”)</a:t>
            </a:r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7620002" y="819152"/>
            <a:ext cx="1371601" cy="3459479"/>
            <a:chOff x="7620000" y="819151"/>
            <a:chExt cx="1371601" cy="3459479"/>
          </a:xfrm>
        </p:grpSpPr>
        <p:sp>
          <p:nvSpPr>
            <p:cNvPr id="7" name="Bent Arrow 6"/>
            <p:cNvSpPr/>
            <p:nvPr/>
          </p:nvSpPr>
          <p:spPr>
            <a:xfrm rot="10800000">
              <a:off x="7620000" y="3409950"/>
              <a:ext cx="1066800" cy="8686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" name="Pentagon 4"/>
            <p:cNvSpPr/>
            <p:nvPr/>
          </p:nvSpPr>
          <p:spPr>
            <a:xfrm rot="16200000" flipH="1">
              <a:off x="7264407" y="1708145"/>
              <a:ext cx="2616187" cy="838200"/>
            </a:xfrm>
            <a:prstGeom prst="homePlat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From the original “Animation 1” course</a:t>
              </a: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09600" y="3486150"/>
            <a:ext cx="7010400" cy="102870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48B3C9-301D-E6DA-F682-0569C4195E48}"/>
              </a:ext>
            </a:extLst>
          </p:cNvPr>
          <p:cNvSpPr txBox="1"/>
          <p:nvPr/>
        </p:nvSpPr>
        <p:spPr>
          <a:xfrm>
            <a:off x="3200400" y="234315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to structure a simple game…?</a:t>
            </a:r>
          </a:p>
        </p:txBody>
      </p:sp>
    </p:spTree>
    <p:extLst>
      <p:ext uri="{BB962C8B-B14F-4D97-AF65-F5344CB8AC3E}">
        <p14:creationId xmlns:p14="http://schemas.microsoft.com/office/powerpoint/2010/main" val="284173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u="sng" dirty="0"/>
              <a:t>Suggested</a:t>
            </a:r>
            <a:r>
              <a:rPr lang="en-CA" dirty="0"/>
              <a:t>: </a:t>
            </a:r>
          </a:p>
          <a:p>
            <a:pPr lvl="1"/>
            <a:r>
              <a:rPr lang="en-CA" b="1" u="sng" dirty="0"/>
              <a:t>Game Engine Architecture</a:t>
            </a:r>
            <a:r>
              <a:rPr lang="en-CA" dirty="0"/>
              <a:t>, 2</a:t>
            </a:r>
            <a:r>
              <a:rPr lang="en-CA" baseline="30000" dirty="0"/>
              <a:t>nd</a:t>
            </a:r>
            <a:r>
              <a:rPr lang="en-CA" dirty="0"/>
              <a:t>, Jason Gregory, et al, </a:t>
            </a:r>
            <a:r>
              <a:rPr lang="en-CA" dirty="0" err="1"/>
              <a:t>ed</a:t>
            </a:r>
            <a:r>
              <a:rPr lang="en-CA" dirty="0"/>
              <a:t>, A.K. Peters Ltd., 2014, ISBN-10: 1466560010,  ISBN-13: 978-1466560017</a:t>
            </a:r>
          </a:p>
          <a:p>
            <a:pPr lvl="2"/>
            <a:r>
              <a:rPr lang="en-CA" dirty="0"/>
              <a:t>Note: 1</a:t>
            </a:r>
            <a:r>
              <a:rPr lang="en-CA" baseline="30000" dirty="0"/>
              <a:t>st</a:t>
            </a:r>
            <a:r>
              <a:rPr lang="en-CA" dirty="0"/>
              <a:t> edition is also amazing (mostly the same, really)</a:t>
            </a:r>
          </a:p>
          <a:p>
            <a:pPr lvl="1"/>
            <a:r>
              <a:rPr lang="en-CA" b="1" u="sng" dirty="0"/>
              <a:t>Design Patterns: Elements of Reusable Object-Oriented Software Hardcover</a:t>
            </a:r>
            <a:r>
              <a:rPr lang="en-CA" dirty="0"/>
              <a:t>, Addison-Wesley Professional, 1994, by Erich Gamma, et al, ISBN-10: 0201633612,  ISBN-13: 978-0201633610</a:t>
            </a:r>
          </a:p>
          <a:p>
            <a:pPr lvl="1"/>
            <a:r>
              <a:rPr lang="en-CA" dirty="0"/>
              <a:t>Links and notes from the Internet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this course relates to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Remember the overall program is “portfolio” or “demo” based</a:t>
            </a:r>
          </a:p>
          <a:p>
            <a:r>
              <a:rPr lang="en-CA" dirty="0"/>
              <a:t>Depending on the project (and the related courses), you may combine projects here with others</a:t>
            </a:r>
          </a:p>
          <a:p>
            <a:pPr lvl="1"/>
            <a:r>
              <a:rPr lang="en-CA" dirty="0"/>
              <a:t>The other course I deliver are the same – you should check with your other instructors to make sure it’s OK</a:t>
            </a:r>
          </a:p>
          <a:p>
            <a:pPr lvl="1"/>
            <a:r>
              <a:rPr lang="en-CA" dirty="0"/>
              <a:t>Check with us (your friendly instructors) first</a:t>
            </a:r>
          </a:p>
          <a:p>
            <a:r>
              <a:rPr lang="en-CA" dirty="0"/>
              <a:t>Relates closely with graphics and physics courses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we do it…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All in C &amp; C++</a:t>
            </a:r>
          </a:p>
          <a:p>
            <a:r>
              <a:rPr lang="en-CA" dirty="0"/>
              <a:t>Using Visual Studio 15/17/19</a:t>
            </a:r>
          </a:p>
          <a:p>
            <a:r>
              <a:rPr lang="en-CA" dirty="0"/>
              <a:t>Using OpenGL (and console) for output</a:t>
            </a:r>
          </a:p>
          <a:p>
            <a:pPr lvl="1"/>
            <a:r>
              <a:rPr lang="en-CA" dirty="0"/>
              <a:t>...eventually (not today)</a:t>
            </a:r>
          </a:p>
          <a:p>
            <a:r>
              <a:rPr lang="en-CA" dirty="0"/>
              <a:t>(</a:t>
            </a:r>
            <a:r>
              <a:rPr lang="en-CA" dirty="0" err="1"/>
              <a:t>Vulkan</a:t>
            </a:r>
            <a:r>
              <a:rPr lang="en-CA" dirty="0"/>
              <a:t>, DirectX 12)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Projects (60%)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Project #1 (Approx. Week 5-6): </a:t>
            </a:r>
          </a:p>
          <a:p>
            <a:pPr lvl="1"/>
            <a:r>
              <a:rPr lang="en-CA" dirty="0"/>
              <a:t>Basic implementation of game engine/animation framework demonstrating the patterns and techniques you’ve seen</a:t>
            </a:r>
          </a:p>
          <a:p>
            <a:r>
              <a:rPr lang="en-CA" dirty="0"/>
              <a:t>Project #2 (Approx. Week 11-12): </a:t>
            </a:r>
          </a:p>
          <a:p>
            <a:pPr lvl="1"/>
            <a:r>
              <a:rPr lang="en-CA" dirty="0"/>
              <a:t>Enhancement of game engine/animation framework</a:t>
            </a:r>
          </a:p>
          <a:p>
            <a:r>
              <a:rPr lang="en-CA" dirty="0"/>
              <a:t>Project #3 (Approx. Week 14): </a:t>
            </a:r>
          </a:p>
          <a:p>
            <a:pPr lvl="1"/>
            <a:r>
              <a:rPr lang="en-CA" dirty="0"/>
              <a:t>Addition of timing and animation controls using a scripting language (way-points, curves, etc.)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CA" dirty="0"/>
              <a:t>Tests: 40%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90963"/>
          </a:xfrm>
        </p:spPr>
        <p:txBody>
          <a:bodyPr>
            <a:noAutofit/>
          </a:bodyPr>
          <a:lstStyle/>
          <a:p>
            <a:pPr marL="274320" lvl="1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CA" sz="2000" dirty="0"/>
              <a:t>Mid-term: around week 7/8</a:t>
            </a:r>
          </a:p>
          <a:p>
            <a:pPr>
              <a:defRPr/>
            </a:pPr>
            <a:r>
              <a:rPr lang="en-CA" sz="2000" dirty="0"/>
              <a:t>Final: around week 14</a:t>
            </a:r>
            <a:endParaRPr lang="en-CA" sz="1800" dirty="0"/>
          </a:p>
          <a:p>
            <a:pPr>
              <a:defRPr/>
            </a:pPr>
            <a:r>
              <a:rPr lang="en-CA" sz="2000" dirty="0"/>
              <a:t>Test are:</a:t>
            </a:r>
          </a:p>
          <a:p>
            <a:pPr lvl="1">
              <a:defRPr/>
            </a:pPr>
            <a:r>
              <a:rPr lang="en-CA" sz="1800" dirty="0"/>
              <a:t>Very practical. Show, not explain, though there will have to be some explaining, too. </a:t>
            </a:r>
          </a:p>
          <a:p>
            <a:pPr lvl="1">
              <a:defRPr/>
            </a:pPr>
            <a:r>
              <a:rPr lang="en-CA" sz="1800" dirty="0"/>
              <a:t>Done on your notebook</a:t>
            </a:r>
          </a:p>
          <a:p>
            <a:pPr lvl="1">
              <a:defRPr/>
            </a:pPr>
            <a:r>
              <a:rPr lang="en-CA" sz="1800" dirty="0"/>
              <a:t>Mostly demonstration (i.e. coding)</a:t>
            </a:r>
          </a:p>
          <a:p>
            <a:pPr lvl="1">
              <a:defRPr/>
            </a:pPr>
            <a:r>
              <a:rPr lang="en-CA" sz="1800" dirty="0"/>
              <a:t>You will be pressed for time</a:t>
            </a:r>
          </a:p>
          <a:p>
            <a:pPr lvl="1">
              <a:defRPr/>
            </a:pPr>
            <a:r>
              <a:rPr lang="en-CA" sz="1800" dirty="0"/>
              <a:t>Open “computer” – anything on the computer, internet, books, tattoos, crystal balls, etc. is available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53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2007</TotalTime>
  <Words>755</Words>
  <Application>Microsoft Office PowerPoint</Application>
  <PresentationFormat>On-screen Show (16:9)</PresentationFormat>
  <Paragraphs>107</Paragraphs>
  <Slides>18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Metro</vt:lpstr>
      <vt:lpstr>Welcome to INFO6044</vt:lpstr>
      <vt:lpstr>PowerPoint Presentation</vt:lpstr>
      <vt:lpstr>So, what’s this course all about?</vt:lpstr>
      <vt:lpstr>PowerPoint Presentation</vt:lpstr>
      <vt:lpstr>Text books</vt:lpstr>
      <vt:lpstr>How this course relates to others</vt:lpstr>
      <vt:lpstr>How we do it…</vt:lpstr>
      <vt:lpstr>Projects (60%)</vt:lpstr>
      <vt:lpstr>Tests: 40%</vt:lpstr>
      <vt:lpstr>Summary:</vt:lpstr>
      <vt:lpstr>Today</vt:lpstr>
      <vt:lpstr>Today</vt:lpstr>
      <vt:lpstr>PowerPoint Presentation</vt:lpstr>
      <vt:lpstr>PowerPoint Presentation</vt:lpstr>
      <vt:lpstr>Today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59</cp:revision>
  <dcterms:created xsi:type="dcterms:W3CDTF">2006-08-16T00:00:00Z</dcterms:created>
  <dcterms:modified xsi:type="dcterms:W3CDTF">2024-09-04T17:59:12Z</dcterms:modified>
</cp:coreProperties>
</file>