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handoutMasterIdLst>
    <p:handoutMasterId r:id="rId14"/>
  </p:handoutMasterIdLst>
  <p:sldIdLst>
    <p:sldId id="256" r:id="rId2"/>
    <p:sldId id="456" r:id="rId3"/>
    <p:sldId id="457" r:id="rId4"/>
    <p:sldId id="489" r:id="rId5"/>
    <p:sldId id="487" r:id="rId6"/>
    <p:sldId id="488" r:id="rId7"/>
    <p:sldId id="490" r:id="rId8"/>
    <p:sldId id="491" r:id="rId9"/>
    <p:sldId id="483" r:id="rId10"/>
    <p:sldId id="484" r:id="rId11"/>
    <p:sldId id="473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84" d="100"/>
          <a:sy n="84" d="100"/>
        </p:scale>
        <p:origin x="1004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9D92CD-AC34-983C-5213-62EACEDC7C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9CDD9-F165-D00D-B010-BA1F981D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9B8C-70DE-4145-8ACD-59451A772E98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30299-A37F-E51D-68CE-C4799ED58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1EEEA-BDD0-E8AB-6F0B-E0A39DF2D9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59358-BB15-4AE7-B6E2-969A26A4BF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18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2025-01-10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3670692-0E72-1C75-92EF-C1FC612A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E286136-0B7F-EF9A-B911-00C62BF39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B456231-07DB-080B-147F-49106F41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34F6280-A779-18B6-D07B-66063E3A1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725412-F825-EA8C-C035-764839719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96FAB3-517A-EAE1-93EA-09662EFB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D4CDF0-05BC-4EF3-E12C-B0537A371FC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7DFCF4-24E7-964A-4FDA-5D0B3625F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E183-E2E4-3E54-FDFA-13E7E4A17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B8F255-25D7-BBE0-1DE9-EF07E2C35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2"/>
              </a:rPr>
              <a:t>mfeeney@fanshawec.ca</a:t>
            </a:r>
            <a:r>
              <a:rPr lang="en-CA" dirty="0"/>
              <a:t>, Michael Feeney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mailto:Mfeeney@fanshawec.ca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1" y="4857749"/>
            <a:ext cx="7691116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INFO-6020 Graphics 2, Winter 2025, </a:t>
            </a:r>
            <a:r>
              <a:rPr lang="en-CA" dirty="0">
                <a:hlinkClick r:id="rId13"/>
              </a:rPr>
              <a:t>mfeeney@fanshawec.ca</a:t>
            </a:r>
            <a:r>
              <a:rPr lang="en-CA" dirty="0"/>
              <a:t>, Michael Feeney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Mfeeney@fanshawec.c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1485900"/>
          </a:xfrm>
        </p:spPr>
        <p:txBody>
          <a:bodyPr/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1, Day 1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00350"/>
            <a:ext cx="8305800" cy="188595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dirty="0"/>
              <a:t> Course Intro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How do I pass?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CA" dirty="0"/>
              <a:t>60/40  Practical Assignments / Theory Exam</a:t>
            </a:r>
          </a:p>
          <a:p>
            <a:r>
              <a:rPr lang="en-CA" sz="2600" dirty="0"/>
              <a:t>Project #1: 20%</a:t>
            </a:r>
          </a:p>
          <a:p>
            <a:r>
              <a:rPr lang="en-CA" sz="2600" dirty="0"/>
              <a:t>Game Jam project #2: 20%</a:t>
            </a:r>
          </a:p>
          <a:p>
            <a:r>
              <a:rPr lang="en-CA" sz="2600" dirty="0"/>
              <a:t>Mid-term exam: 30%</a:t>
            </a:r>
          </a:p>
          <a:p>
            <a:r>
              <a:rPr lang="en-CA" sz="2600" dirty="0"/>
              <a:t>Final exam: 30%  (may be combined with Jam)</a:t>
            </a:r>
          </a:p>
          <a:p>
            <a:endParaRPr lang="en-CA" sz="2600" dirty="0"/>
          </a:p>
          <a:p>
            <a:r>
              <a:rPr lang="en-CA" sz="2600" dirty="0"/>
              <a:t>You must pass the exam </a:t>
            </a:r>
            <a:r>
              <a:rPr lang="en-CA" sz="2600" u="sng" dirty="0"/>
              <a:t>AND</a:t>
            </a:r>
            <a:r>
              <a:rPr lang="en-CA" sz="2600" dirty="0"/>
              <a:t> project portion to pass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AAA5E-3F0F-1C3A-40B8-D93765AAF0D4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2594262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9550"/>
            <a:ext cx="8534400" cy="4822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0" y="361950"/>
            <a:ext cx="31242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Aug. 2014: 4.5 added DX11 extensions  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(and many alternative calls)</a:t>
            </a:r>
          </a:p>
          <a:p>
            <a:pPr>
              <a:buFont typeface="Arial" pitchFamily="34" charset="0"/>
              <a:buChar char="•"/>
            </a:pP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July, 2017: 4.6 added SPIR-V </a:t>
            </a:r>
            <a:b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(what </a:t>
            </a:r>
            <a:r>
              <a:rPr lang="en-CA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Vulkan</a:t>
            </a:r>
            <a:r>
              <a:rPr lang="en-CA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Who am I?</a:t>
            </a:r>
            <a:endParaRPr lang="en-CA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33550"/>
            <a:ext cx="8458200" cy="3067051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Michael Feeney Jr.</a:t>
            </a:r>
          </a:p>
          <a:p>
            <a:pPr eaLnBrk="1" hangingPunct="1"/>
            <a:r>
              <a:rPr lang="en-US" sz="2800" dirty="0"/>
              <a:t>G3001</a:t>
            </a:r>
          </a:p>
          <a:p>
            <a:pPr eaLnBrk="1" hangingPunct="1"/>
            <a:r>
              <a:rPr lang="en-US" sz="2800" dirty="0"/>
              <a:t>mfeeney@fanshawec.ca</a:t>
            </a:r>
          </a:p>
          <a:p>
            <a:pPr eaLnBrk="1" hangingPunct="1"/>
            <a:r>
              <a:rPr lang="en-US" sz="2800" dirty="0"/>
              <a:t>mfeeney@fanshaweonline.ca (slower response)</a:t>
            </a:r>
          </a:p>
          <a:p>
            <a:pPr eaLnBrk="1" hangingPunct="1"/>
            <a:r>
              <a:rPr lang="en-US" sz="2800" dirty="0"/>
              <a:t>Office hours: Fridays 9:00 – 12:00 (for now)</a:t>
            </a:r>
            <a:br>
              <a:rPr lang="en-US" sz="2800" dirty="0"/>
            </a:br>
            <a:r>
              <a:rPr lang="en-US" sz="2800" dirty="0"/>
              <a:t>(or hit me up on discord/e-mail)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115719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143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6781800" y="514350"/>
            <a:ext cx="2209800" cy="1028700"/>
          </a:xfrm>
          <a:prstGeom prst="wedgeRoundRectCallout">
            <a:avLst>
              <a:gd name="adj1" fmla="val -65000"/>
              <a:gd name="adj2" fmla="val 40949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/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1571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This course is a continuation of 'Graphics Level 1' exploring more advanced topics such as: bump mapping, advanced shadow generation, particle and water simulation and rendering, dynamic reflections, blur, bloom, fur and hair simulation, high-dynamic range rendering, and non-graphical programming of GPUs. 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7AB5D-14FF-B97A-9835-A9216C236405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2024 schedule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355BEE-A3F9-22D1-0813-9830CAC7A575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309081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2024 </a:t>
            </a:r>
            <a:r>
              <a:rPr lang="en-CA" dirty="0">
                <a:sym typeface="Wingdings" panose="05000000000000000000" pitchFamily="2" charset="2"/>
              </a:rPr>
              <a:t> 2025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55231"/>
              </p:ext>
            </p:extLst>
          </p:nvPr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Render to off-screen texture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“Deferred rendering”, part 1: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etc.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part 2: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4C60C272-EF55-62A1-3F10-75C91F21FCCB}"/>
              </a:ext>
            </a:extLst>
          </p:cNvPr>
          <p:cNvSpPr/>
          <p:nvPr/>
        </p:nvSpPr>
        <p:spPr>
          <a:xfrm>
            <a:off x="685800" y="1352550"/>
            <a:ext cx="381000" cy="762000"/>
          </a:xfrm>
          <a:prstGeom prst="curvedRightArrow">
            <a:avLst>
              <a:gd name="adj1" fmla="val 25000"/>
              <a:gd name="adj2" fmla="val 90320"/>
              <a:gd name="adj3" fmla="val 45571"/>
            </a:avLst>
          </a:prstGeom>
          <a:solidFill>
            <a:srgbClr val="00B0F0"/>
          </a:solidFill>
          <a:ln w="25400" cmpd="sng">
            <a:solidFill>
              <a:srgbClr val="3333FF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9FC94-8A7E-4712-C72C-8B983EC3ED3E}"/>
              </a:ext>
            </a:extLst>
          </p:cNvPr>
          <p:cNvSpPr/>
          <p:nvPr/>
        </p:nvSpPr>
        <p:spPr>
          <a:xfrm>
            <a:off x="1143000" y="1504950"/>
            <a:ext cx="6096000" cy="609600"/>
          </a:xfrm>
          <a:prstGeom prst="rect">
            <a:avLst/>
          </a:prstGeom>
          <a:noFill/>
          <a:ln w="412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F16DA0B3-CDA4-18F4-9029-BE80FD925CB5}"/>
              </a:ext>
            </a:extLst>
          </p:cNvPr>
          <p:cNvSpPr/>
          <p:nvPr/>
        </p:nvSpPr>
        <p:spPr>
          <a:xfrm rot="10800000">
            <a:off x="7291251" y="1208529"/>
            <a:ext cx="381000" cy="609601"/>
          </a:xfrm>
          <a:prstGeom prst="curvedRightArrow">
            <a:avLst>
              <a:gd name="adj1" fmla="val 25000"/>
              <a:gd name="adj2" fmla="val 90320"/>
              <a:gd name="adj3" fmla="val 45571"/>
            </a:avLst>
          </a:prstGeom>
          <a:solidFill>
            <a:schemeClr val="accent6">
              <a:lumMod val="40000"/>
              <a:lumOff val="60000"/>
            </a:schemeClr>
          </a:solidFill>
          <a:ln w="41275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D04EB-A67C-F72C-E1AD-6ABEAC9ED6D2}"/>
              </a:ext>
            </a:extLst>
          </p:cNvPr>
          <p:cNvSpPr/>
          <p:nvPr/>
        </p:nvSpPr>
        <p:spPr>
          <a:xfrm>
            <a:off x="1142999" y="2952750"/>
            <a:ext cx="6148251" cy="1143000"/>
          </a:xfrm>
          <a:prstGeom prst="rect">
            <a:avLst/>
          </a:prstGeom>
          <a:noFill/>
          <a:ln w="53975" cmpd="sng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F29C33C5-B9EC-AC2D-254E-41AED2420629}"/>
              </a:ext>
            </a:extLst>
          </p:cNvPr>
          <p:cNvSpPr/>
          <p:nvPr/>
        </p:nvSpPr>
        <p:spPr>
          <a:xfrm>
            <a:off x="7467600" y="2952750"/>
            <a:ext cx="381000" cy="1143000"/>
          </a:xfrm>
          <a:prstGeom prst="upDownArrow">
            <a:avLst/>
          </a:prstGeom>
          <a:solidFill>
            <a:srgbClr val="92D050"/>
          </a:solidFill>
          <a:ln w="28575" cmpd="sng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5753B-D248-0BE0-8A03-33E618761B70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Proposed schedule (2025)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849306"/>
              </p:ext>
            </p:extLst>
          </p:nvPr>
        </p:nvGraphicFramePr>
        <p:xfrm>
          <a:off x="152400" y="1276350"/>
          <a:ext cx="8686801" cy="3200403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6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="1" dirty="0">
                          <a:latin typeface="Calibri"/>
                          <a:ea typeface="Calibri"/>
                          <a:cs typeface="Times New Roman"/>
                        </a:rPr>
                        <a:t>Render to off-screen texture (FBO)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Basic full-screen effects: </a:t>
                      </a: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colour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 filtering, blur, basic depth of field, bloom, </a:t>
                      </a:r>
                      <a:r>
                        <a:rPr lang="en-US" sz="1100" b="1" dirty="0" err="1">
                          <a:latin typeface="Calibri"/>
                          <a:ea typeface="Calibri"/>
                          <a:cs typeface="Times New Roman"/>
                        </a:rPr>
                        <a:t>etc</a:t>
                      </a:r>
                      <a:endParaRPr lang="en-CA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“Deferred rendering”, </a:t>
                      </a:r>
                      <a:r>
                        <a:rPr lang="en-US" sz="1100" b="1" i="1" u="sng" dirty="0">
                          <a:latin typeface="Calibri"/>
                          <a:ea typeface="Calibri"/>
                          <a:cs typeface="Times New Roman"/>
                        </a:rPr>
                        <a:t>part 1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: Basic full-screen, 2 pass, rendering: Full and partial full screen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Particulate fog and smoke (simple particulate</a:t>
                      </a:r>
                      <a:r>
                        <a:rPr lang="en-US" sz="1100" b="1" baseline="0" dirty="0">
                          <a:latin typeface="Calibri"/>
                          <a:ea typeface="Calibri"/>
                          <a:cs typeface="Times New Roman"/>
                        </a:rPr>
                        <a:t> and textured</a:t>
                      </a:r>
                      <a:r>
                        <a:rPr lang="en-US" sz="1100" b="1" dirty="0"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Geometry </a:t>
                      </a:r>
                      <a:r>
                        <a:rPr lang="en-US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 introduction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19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Decals: texture based: splat, bullet holes. Vertex based: grass, fur, and hair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6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Mid-term, Project #1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Stencil and scissor buffers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53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Tessellation shader: basics, LOD, and curve based tessellation (LOD also in Gems)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Instanced rendering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3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Calibri"/>
                          <a:ea typeface="Calibri"/>
                          <a:cs typeface="Times New Roman"/>
                        </a:rPr>
                        <a:t>Deferred rendering,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1100" i="1" u="sng" baseline="0" dirty="0">
                          <a:latin typeface="Calibri"/>
                          <a:ea typeface="Calibri"/>
                          <a:cs typeface="Times New Roman"/>
                        </a:rPr>
                        <a:t>part 2</a:t>
                      </a:r>
                      <a:r>
                        <a:rPr lang="en-US" sz="1100" baseline="0" dirty="0">
                          <a:latin typeface="Calibri"/>
                          <a:ea typeface="Calibri"/>
                          <a:cs typeface="Times New Roman"/>
                        </a:rPr>
                        <a:t>: Light volumes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Bump/Normal mapping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Bitmap shadows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Compute </a:t>
                      </a:r>
                      <a:r>
                        <a:rPr lang="en-CA" sz="1100" dirty="0" err="1">
                          <a:latin typeface="Calibri"/>
                          <a:ea typeface="Calibri"/>
                          <a:cs typeface="Times New Roman"/>
                        </a:rPr>
                        <a:t>Shader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: non-graphics uses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and graphical uses (</a:t>
                      </a: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“Forward+” deferred rendering alternative, etc.)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Week 14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Additional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topics as time permits: Ray tracing (RTX/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Vulkan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), mesh </a:t>
                      </a:r>
                      <a:r>
                        <a:rPr lang="en-CA" sz="1100" baseline="0" dirty="0" err="1">
                          <a:latin typeface="Calibri"/>
                          <a:ea typeface="Calibri"/>
                          <a:cs typeface="Times New Roman"/>
                        </a:rPr>
                        <a:t>shaders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, HDR (High Dynamic Range), etc.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8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“Week 15”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dirty="0">
                          <a:latin typeface="Calibri"/>
                          <a:ea typeface="Calibri"/>
                          <a:cs typeface="Times New Roman"/>
                        </a:rPr>
                        <a:t>Exam</a:t>
                      </a:r>
                      <a:r>
                        <a:rPr lang="en-CA" sz="1100" baseline="0" dirty="0">
                          <a:latin typeface="Calibri"/>
                          <a:ea typeface="Calibri"/>
                          <a:cs typeface="Times New Roman"/>
                        </a:rPr>
                        <a:t> week (Game Jam, Final Exam)</a:t>
                      </a:r>
                      <a:endParaRPr lang="en-C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28509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0128E-6A8C-FA64-2523-ECB7FF454B22}"/>
              </a:ext>
            </a:extLst>
          </p:cNvPr>
          <p:cNvSpPr/>
          <p:nvPr/>
        </p:nvSpPr>
        <p:spPr>
          <a:xfrm>
            <a:off x="152400" y="158115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E5965-4ED6-3186-E399-D187407A1D76}"/>
              </a:ext>
            </a:extLst>
          </p:cNvPr>
          <p:cNvSpPr/>
          <p:nvPr/>
        </p:nvSpPr>
        <p:spPr>
          <a:xfrm>
            <a:off x="6400800" y="1581150"/>
            <a:ext cx="12954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ABF644-34D6-E510-9601-F89906CD3AE8}"/>
              </a:ext>
            </a:extLst>
          </p:cNvPr>
          <p:cNvSpPr/>
          <p:nvPr/>
        </p:nvSpPr>
        <p:spPr>
          <a:xfrm>
            <a:off x="3352800" y="2343150"/>
            <a:ext cx="28194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923D9-E01C-7194-9704-854D0442CF5C}"/>
              </a:ext>
            </a:extLst>
          </p:cNvPr>
          <p:cNvSpPr/>
          <p:nvPr/>
        </p:nvSpPr>
        <p:spPr>
          <a:xfrm>
            <a:off x="1828800" y="2419350"/>
            <a:ext cx="1295400" cy="990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Light info</a:t>
            </a:r>
          </a:p>
        </p:txBody>
      </p:sp>
    </p:spTree>
    <p:extLst>
      <p:ext uri="{BB962C8B-B14F-4D97-AF65-F5344CB8AC3E}">
        <p14:creationId xmlns:p14="http://schemas.microsoft.com/office/powerpoint/2010/main" val="1036018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E0128E-6A8C-FA64-2523-ECB7FF454B22}"/>
              </a:ext>
            </a:extLst>
          </p:cNvPr>
          <p:cNvSpPr/>
          <p:nvPr/>
        </p:nvSpPr>
        <p:spPr>
          <a:xfrm>
            <a:off x="1219200" y="1581150"/>
            <a:ext cx="14478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Height 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E5965-4ED6-3186-E399-D187407A1D76}"/>
              </a:ext>
            </a:extLst>
          </p:cNvPr>
          <p:cNvSpPr/>
          <p:nvPr/>
        </p:nvSpPr>
        <p:spPr>
          <a:xfrm>
            <a:off x="6400800" y="1581150"/>
            <a:ext cx="12954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Vertices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ABF644-34D6-E510-9601-F89906CD3AE8}"/>
              </a:ext>
            </a:extLst>
          </p:cNvPr>
          <p:cNvSpPr/>
          <p:nvPr/>
        </p:nvSpPr>
        <p:spPr>
          <a:xfrm>
            <a:off x="3124200" y="2343150"/>
            <a:ext cx="2819400" cy="990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186408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Environment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C++ (“modern” C++ stuff is frowned upon)</a:t>
            </a:r>
          </a:p>
          <a:p>
            <a:r>
              <a:rPr lang="en-CA" dirty="0"/>
              <a:t>Visual Studio 2022</a:t>
            </a:r>
          </a:p>
          <a:p>
            <a:r>
              <a:rPr lang="en-CA" dirty="0"/>
              <a:t>OpenGL (4.x+)</a:t>
            </a:r>
          </a:p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4D0E3-C2FF-B86E-0BAB-31CC55B50086}"/>
              </a:ext>
            </a:extLst>
          </p:cNvPr>
          <p:cNvSpPr txBox="1"/>
          <p:nvPr/>
        </p:nvSpPr>
        <p:spPr>
          <a:xfrm>
            <a:off x="152400" y="4781550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INFO-6020 Graphics 2, Winter 2025, </a:t>
            </a:r>
            <a:r>
              <a:rPr lang="en-CA" sz="1200" dirty="0">
                <a:hlinkClick r:id="rId2"/>
              </a:rPr>
              <a:t>mfeeney@fanshawec.ca</a:t>
            </a:r>
            <a:r>
              <a:rPr lang="en-CA" sz="1200" dirty="0"/>
              <a:t>, Michael Feeney</a:t>
            </a:r>
          </a:p>
        </p:txBody>
      </p:sp>
    </p:spTree>
    <p:extLst>
      <p:ext uri="{BB962C8B-B14F-4D97-AF65-F5344CB8AC3E}">
        <p14:creationId xmlns:p14="http://schemas.microsoft.com/office/powerpoint/2010/main" val="1483520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11247</TotalTime>
  <Words>944</Words>
  <Application>Microsoft Office PowerPoint</Application>
  <PresentationFormat>On-screen Show (16:9)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1, Day 1</vt:lpstr>
      <vt:lpstr>Who am I?</vt:lpstr>
      <vt:lpstr>What’s this course all about?</vt:lpstr>
      <vt:lpstr>2024 schedule</vt:lpstr>
      <vt:lpstr>2024  2025</vt:lpstr>
      <vt:lpstr>Proposed schedule (2025)</vt:lpstr>
      <vt:lpstr>PowerPoint Presentation</vt:lpstr>
      <vt:lpstr>PowerPoint Presentation</vt:lpstr>
      <vt:lpstr>Environment</vt:lpstr>
      <vt:lpstr>How do I pass?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308</cp:revision>
  <dcterms:created xsi:type="dcterms:W3CDTF">2006-08-16T00:00:00Z</dcterms:created>
  <dcterms:modified xsi:type="dcterms:W3CDTF">2025-01-10T19:50:34Z</dcterms:modified>
</cp:coreProperties>
</file>