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8" r:id="rId2"/>
    <p:sldId id="256" r:id="rId3"/>
    <p:sldId id="269" r:id="rId4"/>
    <p:sldId id="270" r:id="rId5"/>
    <p:sldId id="257" r:id="rId6"/>
    <p:sldId id="271" r:id="rId7"/>
    <p:sldId id="272" r:id="rId8"/>
    <p:sldId id="259" r:id="rId9"/>
    <p:sldId id="258" r:id="rId10"/>
    <p:sldId id="266" r:id="rId11"/>
    <p:sldId id="262" r:id="rId12"/>
    <p:sldId id="267" r:id="rId13"/>
    <p:sldId id="263" r:id="rId14"/>
    <p:sldId id="264" r:id="rId15"/>
    <p:sldId id="265" r:id="rId16"/>
    <p:sldId id="260" r:id="rId17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 autoAdjust="0"/>
    <p:restoredTop sz="94660"/>
  </p:normalViewPr>
  <p:slideViewPr>
    <p:cSldViewPr snapToObjects="1">
      <p:cViewPr varScale="1">
        <p:scale>
          <a:sx n="103" d="100"/>
          <a:sy n="103" d="100"/>
        </p:scale>
        <p:origin x="1056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28E25E-87BB-46EA-8F9E-473DAE89420C}" type="datetimeFigureOut">
              <a:rPr lang="en-CA" smtClean="0"/>
              <a:pPr/>
              <a:t>2025-08-07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9C0F29-DABA-4ED7-A746-5430871B132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65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C0C6-8165-4029-93EB-E0CF8A3883CE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8CE70-2315-40CA-81C0-C1A02D0F2F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54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62CB-8588-4D98-8E9E-C665A03A0EA4}" type="datetimeFigureOut">
              <a:rPr lang="en-CA" smtClean="0"/>
              <a:pPr/>
              <a:t>2025-08-07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827584" y="1635646"/>
            <a:ext cx="7772400" cy="1480544"/>
          </a:xfrm>
        </p:spPr>
        <p:txBody>
          <a:bodyPr/>
          <a:lstStyle/>
          <a:p>
            <a:r>
              <a:rPr lang="en-CA" dirty="0"/>
              <a:t>INFO3111: </a:t>
            </a:r>
            <a:r>
              <a:rPr lang="en-CA" sz="3200" dirty="0"/>
              <a:t>C++ Graphics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971600" y="3543858"/>
            <a:ext cx="7776864" cy="1296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Day 11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 Texturing (part 1 of…)</a:t>
            </a:r>
            <a:br>
              <a:rPr lang="en-US" b="1"/>
            </a:br>
            <a:r>
              <a:rPr lang="en-US" b="1"/>
              <a:t>   (2D texturing)</a:t>
            </a:r>
            <a:endParaRPr lang="en-US" b="1" dirty="0"/>
          </a:p>
          <a:p>
            <a:pPr>
              <a:lnSpc>
                <a:spcPct val="90000"/>
              </a:lnSpc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3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90550"/>
            <a:ext cx="8763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sz="4000" dirty="0"/>
              <a:t>Video Card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1333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Video card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775" y="742950"/>
            <a:ext cx="1828800" cy="2991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0" name="AutoShape 4" descr="Image result for justin bieber kate mckinn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896846" y="2330966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742950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texSophie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15018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texTheRock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5867400" y="2145311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texWhatever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3200400" y="9588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9450" y="15811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94050" y="2172732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Texture_Unit_2</a:t>
            </a:r>
          </a:p>
        </p:txBody>
      </p:sp>
      <p:cxnSp>
        <p:nvCxnSpPr>
          <p:cNvPr id="18" name="Straight Arrow Connector 17"/>
          <p:cNvCxnSpPr>
            <a:endCxn id="34" idx="3"/>
          </p:cNvCxnSpPr>
          <p:nvPr/>
        </p:nvCxnSpPr>
        <p:spPr>
          <a:xfrm flipH="1">
            <a:off x="2363788" y="1162050"/>
            <a:ext cx="760412" cy="74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5105400" y="1009650"/>
            <a:ext cx="762000" cy="14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1" name="AutoShape 8" descr="Image result for skybox tex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32" name="AutoShape 10" descr="Image result for skybox textu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-1846936" y="465138"/>
            <a:ext cx="1676399" cy="32882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3429000" y="-95250"/>
            <a:ext cx="6172200" cy="4343400"/>
          </a:xfrm>
          <a:prstGeom prst="rect">
            <a:avLst/>
          </a:prstGeom>
          <a:noFill/>
          <a:ln w="952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-2209800" y="4774168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17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-3205843" y="4469110"/>
            <a:ext cx="971550" cy="610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-1389737" y="4469110"/>
            <a:ext cx="762000" cy="526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utoShape 4" descr="Image result for sophie trudea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6" descr="data:image/jpeg;base64,/9j/4AAQSkZJRgABAQAAAQABAAD/2wCEAAkGBxMTEhUSEhIWFhUVGRcYGBUXGBgXFRcXFx0XFxYVGBcYHSggGBolGxcXITEhJSkrLi4uFx8zODMtNygtLisBCgoKDg0OGhAQGy0lHyUtLS0tLS0tLS8tLS0tLS0tLS0tLS0tLS0tLS0tLS0tLS0tLS0tLS0tLS0tLS0tKy0tLf/AABEIAP8AxgMBIgACEQEDEQH/xAAcAAACAgMBAQAAAAAAAAAAAAAFBgMEAAECBwj/xAA+EAABAwIEAwYFAQcDAwUAAAABAAIRAyEEBRIxQVFhBiJxgZGhEzKxwdHwBxQjQlLh8RVicjNDghZTkrLC/8QAGgEAAwEBAQEAAAAAAAAAAAAAAgMEBQEABv/EACoRAAMAAgICAgIBAwUBAAAAAAABAgMRITEEEiJBE1EyFHGRBVJh4fAj/9oADAMBAAIRAxEAPwCzRFljwuqOy09fKybJwFI1RalI0piaPaO4WQsWlykjx2CqWLCuNVbFhC5Ogyn8yM4VCG/Mi+FKU5bZ1FshQvCnJUL0WtHSpWFkuZvSlMtbZAcxG69jb9jlLgTsXgJMqxgcPEK44XXVELSeWnOiZQt7CmDNkWwhQbCOujGFWff8imegrTFkNzJu6J0VRzELsvk5S4FDFbrhinxo7yhaFpT0SMu4XdNGWJXwu4TVlgXjoapiy2uqYssRHgNRNly9y5YbLnUsn2KtHbWqQBaYV050J0yjmza0qlXGgLgZiF712zoRaq2LUQzEKri8eDsmOeDhCX95TVc3ZSFzJ5BAswx4aNwEv1MYHHiZ9P7osXjunt9AO9DNi+1VU/I0AeqoVM+xLhZ8dIA855IZSqtO4+/0XeNqgN1MI38xzH66qlYZ60C7eg5hs2rfzPkHaQJ+ilOKDzB9r+yFYeuH2AkiABvspKbX3JeG9BB8uSW8U76C9iy7LibtPkRpPuonYct3n0t6qfCVSP8AvPPkyPdqI0sU02eWu5mC0+e4J9F6oX0e0UMKEawqgOCbvTdPQ7eq2yvpMOEFRZYpMbIboqlmCyljxzVbG4wELkzydfQvY35lC1d4yqJUIqBaU9Ejl7CGF3TVlaTqGIAKYstzEDivHkhtpCyxD6WaNjdYiPaB7NlwQpWbKJ7ljaKtkrHKHH1oau6aH50+GlUYkwGKWc5s4OiVQGbu5ofm9Wair0aZcYWtGGfVNilYwYbMHuNkQr4zS2BdxVDD0RTb15qQUtXTmfwEhqW/+DrplE0i90mXO9QFK2kxvzEE8ht68VJicYxndBDfcnxhUnUdfeBB8yP8KhJv+wrgsHGiYa23h+vorFIBxhzdrqkzCn+k38/dXcG3Sb/4n7Ia0ug1st04DYFm3LgLSLAAxzM+iq06hcZJtyFhw/KsSIcOYiOrTP0MqoxthyEz/wDIgezkGjuy4H2Hh6D8kT4DxXPxwBqJ7v1PBUX1rd7ZxknpufoAoqj/AIjtRMNFmt4+N+K8o2C70EaeZun5iBwExPiimHzIuaWuaXN5TcdQZsUvYZ7BsNR5CSfNx/KNYPHMbHcY3xif/qfquXC+kFNlHHYp9O4u07TuPEfcKhUzlxTsyvTqsLajGPDty3SHAjjIaAT0meqRu0OTfBdqYS5h2JkOHRwOx/UlFjiHw0E6ZE/MCeK1+/IWtp/4pB9gqMeVIzN3DigwK6ZSLtl78UnvYPDtE8LSoUcoeQtJbeJfZ3Vfo9W1WUa2xdtCwpWx7JKYQHtFWgFHiYCT+1FexV+GeRN9CPiXS8+KL5Rhv5zw2HXgEJw1IvqBouSf0U11HtosAEeJuSegF1o5npKUKj9nRYGjU+3jePLifZC8xzBzwRTHd2m0n0VTG47iZJ4B0QP/ABH3K4wFdxNzboJb4ET9lyMWltgu9vRWY0jnJ6mFYbScDMK26nLuB8EcyzKy7h62CKsmjsY9g3AU6kd0keBI+kIvRw9QwDfxv/cJhy/K4tA8kaw2WjiPyprr7KpwiSMrcdgoHZe5nD/BXptLL28lrE5Mxw2QezDeFHk9fAE2jgqlbAmDbb9fdepU+z4Driylx3ZtjmmAF1ZGhbwbPHazSxsDjuuW4kjjv7/hMmf5IWG4slZ1GXQbcPRUY6VLkmuHLDOVZgZgPAP+7b2RTG0i9mgtLdQIEmWk8NLuY5fTYrLKzQdLQbcjA8EzZLiDG9uINx0kfdLyfF7CjkRXggkHcWK2ykSmfPsiIqa2iWuuI4HiL3C6y7KryQmX5MythzjbBuBycu4Jnyns5tITLlODYGiwV2u9rVlZvLu+EUzjS7IMHkTANli4OdNHFYs9zbf2N95RHTK1rXAconuVK4EE9erDUidpqsyE146rDUjZoDUqBg4lXeJzQnL0T5DhNAc+LxA87fn0VPG4wSeY4o9i2ijQ0ct+rjv9Uv4DLjUIJ24dSq8bVN3Qtp60ilh26nSRPj/hGaVMREx0gfUb+y51sY4tgyLbn7BTNq6jpa0X6CfZNqt8gTOi1ltDU4C0J6yjDAACyDZFlLgBMhN2BoaUimW4o0i1SogBWqbFum1StaeiUyhI7pMUwWqbV3pXV0A+zkMW4XULSE9sW+0mWh7bC68q7SYA05dxuvb8YJC887ZYKQbLsV60LyxudnmuViTEX+vQpry18XAuPmbxHOx4324pcwjA14/R9OKbMPSFQBzY1RE8HD+l3LofFU53sixrQTwtQPgc9hw/V1mKaGqhQdpLTcd6CDuJtv57qDHYtxJBEfVZeTG3RZFcBOlnQaIVLMc6LhAQl5UbkycE72cdM5qVSeKxaLFio4A0Ozai4LlCHLgvWWmNIM1qWQzKMOA41CNr/j3XWZ1pMKZzPh0I4n9fZXYVqRFdgftBWJaJ4kn7fZT5LRNSjTI/qI9FT7QWIHJoHsT9Ua/Z23+DUc7+Q2/8grfX/wCYON7yaAGdYUCs+d535+KL9lMJLpIspu0GVOnXHzFMXZjLg1otdcq/jobOL5h2hSgBWWOqA2YD11LvRAslfPs9xFIgU6JdJgXA9kCW3opp+q2xodj6jLup25hXcDmtGpYOAPImF5rgu2+NL/h/uwcZDdyL7RqjTePBH3xVPepupVAQHNIgg8AfsdjwK5cVHLEznm3pHoDAF3CXMlxT2d15kc+KYWVJQK9h0mjohRPauzVCjdVb/UPVc2eRWqpY7UURocU1VI5pR7YYgNouKD7O0/izymqzvmDx/VijGWV3MIgz0NkA13uLohhagEcPMflW5N60Z0vkb3/DqN1XpP4zOk/j28EHxzu8fsrWXYo7GCOlvUEfRR5tQvIiDyt7KNrkqlgxahYVHUqQiSOs6L4WIXiMVdYnrCxTtD4FXrPU77IRjcRAKycc+zHN6IDeoB1V/OjDY5Iflv8A1Bf9FT5pWkeqvlaaQlvgFdpm97yTF+z6m2H0zxAJ8x+QgmcMDmNd0afYfcH1Rz9l9Nr61UuJlrBYcpMmOke6qle06AmvS/YOZ3QLabQf6gPeyvZa2GhR5lDg0Dg76dFPhxwU74ejRjnkN0GyFVzDJ6bxdpHUbjrIVjAvROmJCP8AsFS/YmYLsuKWIFdsugyWh0An/jBjre/ICyO5iHVXB4oEOAg3Z3mkiQZI8R4Io6iFE8gbLzqnwyZYJT3KBzaJbU0zMcUXf3WkyqVOn3pVrFCWgJbjQ9rhCn2izn4bSXktaeMxPhxPlKWsHnGGc4aqz6eowHGdJPESYHHfqmftd2ZbiDq1Oa60Wa4CIiAYtbaRdQ4PLaVPC1MPXpvqmoZJFEkSAADLQYNgZRxjjXL5I8t5fbhcBLD4FpZqpVyTwMyPZKvbzFEUYduTBHhv5Ljsnk+Ko1NOo/CmQCTIHAEFD/2l1++1n9Mk+J39ghmF7pIOrf422KlHSTufL/CI0dBsZ84/CC4AAvGm0nZG20J8QqMvDI45C+DojR3N27cfLqsxj5YD5eB4hcZe6Idz3UmbNGmRzE+hv5qN8spXQJqOQzGV1Nia6EYmrJVeHH9gXejh7iTZYreU4fUSViorIpehGt8no1YWS5mQuPFMbjZLmZnvAdVieN/IqydEGW1QHzxd7BcYqrY+Kr4R/wDFjkosTUuVoenyFLosjEA0hOzbHwP6Ki7PO0Yr53MMOhzTF45jew8FToP7jhzKcv2Y4OlVrvL4L209nRp0yA4xx4eqcp1tHP0yr+zp5cHkkmXbkyU87JX7J0qba+IbRP8ADFQ6eQ5gcxMx0Taac3U+V/Nl/i8QifA10coVbJd0aRKlpYp/Bp8Sl+5TWmg3iMQBdVBiw42BUIktN5KgbmbaYhzXdYaTHoiVHEloLUirVYd1UsvxjHiQVcdUae7O/EcOqJvYuuzb6YcIKgGHI2PkbhdYWtNuIsrQQ6TBa0VcRQEaiO8OI3Xg3ajNG1cRVJGoBzgL2gGB9F7D2xzf93w9R83ghvVzrN914JWZw4m5KfglN7I/KrSUk2Xu1VGkWuLcE3U6fesljI6BL2+P2/um7Ctl5I2BQ+Q/lwJxLg6rUNBtsRcclQzdxFO97iDzFymWvhZbqCU+0Uilbg6Pbf3SMa3SHVwhZxNZU5XdSVuhTlwHVaiSSJae2NPZjBy0lYmLs3g+5twWKOq5DSJKhslzMXXPPgmJ+yHUsJrq7WaCfws3x3pj754BGGwuiXu3KGYtpmALn7ppxNINBJuhb6cXi526DmrseTnbOOdAiozQ2OPFXuygb8Z2p7m/w6hEXmGkwRNx+osq1di9B/ZpldL4BqlgL3OcCSASALACdrfVUrmQHwwN2CZpoh3MlPVF8hCsRl7aFRzGABru8ABAGomQB4gq5gqvBSZHumy/DxCQZw9MFpCGZzVq0iKlNutn8zBZ3i0mx8DHiiGDepKrJS54YzWwfgMzpVBIOk8nd0+6JfB1DgUMqYIXsPv/AI6LqlhS27HX5Ake2x9k/wBE+h6hNdlj9yIPdJCyhh3NcXF5P0Ub8VXbwDh1EH1BK5p5m9x0ig+ectDfrPslVDQFw5LFPE6HwTvcK7Ux8DdUK2ALi07RJP4VLOMSyhTdVee60DzcbAepS03vSAdJLbEX9o+dirWbQabUzLuWoiw8gfdKooajKsdoMK9uLfq/nOprgCA4c9t+au4fDcPVX7UStGS27ptk2R4YTdMlKhpaI3LrlDsqpAeZ/N/ZGMK2fiN5zHkparbHTPBfoVdVKQErdpHBzSNIGx9d/sjOUVyyabtp9zuFU7RUANxZ0CR4b+69PDPV0ec1KBkwCruS4Ul4Vuphr7lGsiwUEKt5drRPocMhw0MWInltKGrEkIVKYkKxhmBoeekBRYbZax9SG2WbjXJQCcW/U4DhxQ7F1JBI4/Th7LeIrcPG/Uqk6pIIV0SeoH4ipCYOwvbD90LqVUE0nnUCBJa7Y24gx7JVxDt+aM9lMgdWeKjxDG38T+FfxM7ZNp1SSPRq+KNZ/wAThEC0W3v6rdN+lynwlHuwsxNGyz32akzpBDCVroo26VMPWLSmDB4qW7rgZZdQlV34MzIkHorVF4KttIXdBbc9An4LtiSf14Kxh6QarLgN0IzPMGtBLnQ0bnwQU2+watvsvV8UIgGANyvHu3HaX96rso0jNJjxts98xq6gbDzWu1XbR+ImjQllLidnPH2CVcNSl7QJFxtuL7hW4MHr8qMvyM/v8Z6HTtPi2GoGgtcaYiREaju2wERCzLWTb1PuULzGk41iS0iXAieIgd7zRfCUXBroHD7FIyNJI7OifLsUH1j0JAH/AB/sT6I3gd9X6lKOBa9jwYu06h1jf1BKaME4hxsdL+83qDw9Uu0voKLD2KysVmam2cNwqVWhI01BI58vwmTs/l1ar3qbTA3cbN8JO/ki2ZdjKj+8xzA7iJN/ZejHdLaR2ssJ8s8qx+Qndl+mynyijpIBseSYczovw1QNqsIHEbj/AJA8lFWaxxaWGR9F1Np6YFJdoKYMWWLvBiy0mixOw64zH5TzhZhXSrlXCkt1Os0brOnhlkRVdI8+xVRxOkTPLqiuXZI+NVZrmtt3eJHFNWCy2iwl7JLxBJgTfx/UKeo6XQ2Q0kgtDp0mJ4iQCrfy7Wl/2XY/C5+Ym5Z2fpvxFQNOqm02/C9AweDDGwBAQ3DOa2o17WgNeIkCJc3cHr+EeqbI6p1piPxzDaRFQbZTaJW2M7qyibwlMNA/E4W9lDSquZtty/CNVqcqm+igdHTWHzIc46FEGY8c/dCv3UFTU8IBwXPc66LNfGl1m7cSk/tniYplo3dbyTXVsICRu0ffe7/aEUfyEZf4iLRo2PgUb7EYQVMU1pjYxPGSB63VX4fzAbif7reUvdTrhzLEbea0KrcszGtHpGfYNj67WtA7rZMdTt6IvluQ6oEIV2fpue7W8yXbr07JcI2AfZYd1WS9In/M+iLJuydFgBLAT1CYKWW0gIDG+gVpjVItbx/DlLdcgumcsYAIAgcl0sWLR6BK2LwNOp87GujmAUFxnZXDm7aYaeghMa5cFLn8ebXt9hzbR59VwBpuLViYM1pDWsWR+drgCszT0eTuxcODNf8AULASZFokDbiCo61YtDgdWxcA6NI02dDCbkzwQChmgtqBgDToPeEf7diI8VSrY9xsLAWHOFsrwV0fWrLCQ0jEMHeNQOkAPAIAiOR38VW/9QsZMDUCI2M9DJ4hK4WnFHHgY1/LbBea6+wrWzyo9zLnQ12oNMbmxNuifMPV1sBHFeXBOHZDMp/hONxt4Lvk4UpTn6EWvscmssqumCr7TZQVGLLaOSStEhRPpqxRFlhagcnSo2iuizorLQuniyH1PAfHHS0lJWYsgOJ4p0zEzZJHaauB3AblPww29IXklsX8KJqO5Ej3kK3haEVYi8x4Kvg6Z1xzc3zuEXw9IDEDUd3Gw3ubeyZn+OyLJOkz0rshlUgOOy9FwOEDQgvZeiPhtjkmZgWZ4eL3r2Zna0dtXS0FtfRz0CYsWLER4xactyuXFBb+LPA/F4cOMrStvC2sG8CdM84TZ8okrAuV2F9Qmbyo25cMBJAAJJ2AEk+QXNR6YMrwgYBYB8SXahyJhstBYYEzKVmzLGv+R+P5Mo4HK6lQkfLAJ78j5bkRur1HJajW/FZUGpt4iDaJvzvxCNuc4kOuNV2Ohr3G1g4NEyCefldXn4KqAf4OmzSDq1Q8GXSOI2Eeyz35uWtNLj/2yjWOe+Spknadr4bUIa7a/wApO2/A9Ez0nSkLtJgGlprt0h0gPa3c8CdP8pB5obl2d16NmPkf0u7zf7eSYsM5p98f+CfWj1akVrWkvCdt/wD3KXmwz7H8q83tjhzvrHQt/CS/GyL6OpDMHLKtSyTsX22b/wBumT1cYHtJS3mWfV69nPhv9LbDz5o48O674CUjBn/aJjSWU+87nwCCUMifiKfxdRL3Bz9NrsFpB8Yt1QdrZIHMgW6p2p4ZmljCCwCzZLw4D/kBcGNkXkJePMqHy2UYsc03sX8Plbqb6ckE2v5xHiu69PTV1bd4keAPBFqdHS9vdI2kO5gkyJJIIB+ipdoKZbVH65qCrd9vZmeVj0nwer9jcfNNqc6VUFeW9nK+loA4JyweZdVnYfIeKtGE7S4YzByyUNp44c1MMWFqT56C4LmpZKqfvQWjigifnSe4LepaLlTOLCgq4xKrzNo42kW6tVYgGJx8m2y0oqz02T1k5PnUFae9RsKvZXDnwY8CJncxHivqnWkb8VvgiwuEc6HXAkhpFyXC8ASCPHgmzKqbq9QRVDdA3LZdqgWLXkzEn1O6F4KoWlrtAFg0uLdIBJke32UtGq5pa9jXOnVDQW3v3zO44EeMFRZMm2VrURx2Gc0yasz5NBlzXWGkiL6gZ9kYy3PtbTTdBIsebSFTwWc/FYJdIFxO/mo8xyz4v8WkQyqP5uDgP5XRuOvBJf6ArJ7T8uwhmeAZXY5sw5zSNQF/PmF5zj8BUoP0VG34H+Vw5g/bgnXIs41PNGq3RWbu08RzHMdUUx2Hp1mllRuoH1B5g8D1TcWZ4np9HJtHly0URz7J34Z3F1M/K/8A/Lo2P19ke/Z5k9GuKjqzWvJOhodcCBJI5OM2VzzSp9kN/IktihK0jfajs+7CvJEmkflcd2/7XflA5RzapbQybTOqb4cCdgQT4AyvQMNBA2cNMiWvI2MQDx8PwvPSE55BitdJh3c06TLnEmOAA2Bt7rM/1XE6xpr6KMNabX7Mpa76i4sa6N5dJIIJncR9V3nlAPcxw48esz5KXG2kgw0wHRcNPDrIXb6epjBMxx381mq/adoR5+uwvklO366I1ReRxVPJKMMna1kVbRWTa3R8D5WfVGNxhC6/1EhR1KIVOrThDsLH5W0X3ZoQtf6nxuhJHVcgHmiTHLPsMf6hN7qKrmE8SqAaeajqMKdLR15dktXFk7LapmkSsVC9dCHk5PHKYJ23V7C4cjUHAGQDG9v6hHEbx0UGEOnhJIt4cx4FTsqeBm0mZvtA4Qdl9Hdt8I+jhrsJsLTAvO0l24BAABM8PS0I1lVNlZrhMOI3kAw2dIDhG31S3SqHiePIC8bb9P1wkpYvQbdSbiNU7gbttuCpvT5clFXxwEcXhXUXOqB0ARYN3G0EC07Gfoi2S502oLG4sRyVLC4/UL3njuheYZU6k742G82dOg4jp6IlK6Bd/obcww1KvGoEPb8lRtntPMH7GQV3SrQ4NeRqNxuGu4Et5HpwnzQXKsxbVbIN5u07tdxBCKVHB4DDuTY8j/VbaEty+glS7Cr6THsLHtDmuEEG8hLOEwpwFc3Jw9UiHH+R+wa7xsAfDiiOCxTxapzIDxOl0deBtMIkS17S1wBBsQbgjiCChVa4+hirjgsV4qC/enn3p9Un5/2Vga8O2CN6YuD1byPTZMFOiaf/AE7tG7HGY/4k/Qq9h8Y19tiNwdx5Ls5Kh7kYq/R5IDEgi43B3B4jxVrLce6i/WyL2PhN45Hr1Tt2j7Ntrd9ndqf1cHdHD77+KRcbgqtF2mqwtJ2PA+BFvurpyxmnT/wNnIOVDEsfTDqZl3EbNANg0Ai53mfbjewdEklsRcCBsOKUuzVRupwceExubXkdQnjs7RmRtECIAtwNrbLJyYFOZwgPLybw+zGvK8J3RyRb9zHJSZbRAaFfdTCL+ilI+KvEqe2BKuEQ7EUEw1lRrUZUWTw52I/BzwKtYQYlcteZRavhL7Ko7CHkpv6fQ2cNEbXKzhsI6oYb68B4rhtE8QmLLaOljetz5qjxvFV1z0N9Aa7Iif8AuR4N/usTC1ixai8TCvo7+FHymKn6/Cm+NJ6bQhweu21Fdo01k0FPjcgBaLCZXdfE9yOJP6tCGCqt/HMgzdcUjfyvWi7hcW6meMcvwmPB5nLZlLwxQcLhcBxYZbdvEfhcpbOq9DFWpBzviMOl/EjZ3Rw4+O6M5FjmkEgmQYIcIcOhHDnbdKuFxoiRKtl5JD2GHD0I5FB0db9kNGPqteC1peC6/dIjULtc4HcAreDxBiHfNz2nn5oBgcQ4C9zx8eKuNxMhIpcjsb0hg+NZcjS7cT43QylipC7ZWIKH1He4aoCPl25bKDNcK2tTLHCx57g8HDwUVDEK06pIS3tPaDVHl9RrqNQsdZzDuPYjoRBTrkudCmxr3WndBu2uF+WsNx3XdeLT9R6Kq6r3GN6R5kCPdVVStKvsHI/ZaPVss7VscBDhB5FHmZuCPm4SvDslJ0RJBHGTYcrdEawmKqNMOc7i35jaRbYqLLVrhMgv/TVS90+D1H/VGn+ZT/vgPFeYYXFvG7iT4otQzJ/NZeXyck8EP9N6vWx0qVhzUYeEqf6k/n7KzSzF3RJnLdsoWHgPPdKstx7mgCBA4oFRxRJV6TCYsuTH09EWX4sLDM3ch7/lYqFDDkhYmLys/wDuAVNo/9k="/>
          <p:cNvSpPr>
            <a:spLocks noChangeAspect="1" noChangeArrowheads="1"/>
          </p:cNvSpPr>
          <p:nvPr/>
        </p:nvSpPr>
        <p:spPr bwMode="auto">
          <a:xfrm>
            <a:off x="-2613006" y="8572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54375" y="312738"/>
            <a:ext cx="1218432" cy="1569192"/>
          </a:xfrm>
          <a:prstGeom prst="rect">
            <a:avLst/>
          </a:prstGeom>
        </p:spPr>
      </p:pic>
      <p:pic>
        <p:nvPicPr>
          <p:cNvPr id="1034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8411" y="2172732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7748" y="2447904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8632" y="548699"/>
            <a:ext cx="1218432" cy="15691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1" y="758692"/>
            <a:ext cx="1043724" cy="1344190"/>
          </a:xfrm>
          <a:prstGeom prst="rect">
            <a:avLst/>
          </a:prstGeom>
        </p:spPr>
      </p:pic>
      <p:pic>
        <p:nvPicPr>
          <p:cNvPr id="33" name="Picture 10" descr="Image result for the r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4" y="2524056"/>
            <a:ext cx="1474151" cy="9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906588" y="1052212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89194" y="1809750"/>
            <a:ext cx="804856" cy="643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24450" y="1726210"/>
            <a:ext cx="78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5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876800" y="209550"/>
            <a:ext cx="3124200" cy="464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" y="361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Grass</a:t>
            </a:r>
          </a:p>
          <a:p>
            <a:pPr algn="ctr"/>
            <a:r>
              <a:rPr lang="en-CA" dirty="0"/>
              <a:t>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78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38400" y="8191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GL_TEXTURE0</a:t>
            </a:r>
          </a:p>
        </p:txBody>
      </p: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343400" y="1085850"/>
            <a:ext cx="9144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38400" y="15049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38400" y="2190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1885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Brick 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400" y="33337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Justin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578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578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153400" y="653946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MeshObject</a:t>
            </a:r>
            <a:endParaRPr lang="en-CA" dirty="0"/>
          </a:p>
          <a:p>
            <a:pPr marL="285750" indent="-285750" algn="ctr">
              <a:buFontTx/>
              <a:buChar char="-"/>
            </a:pPr>
            <a:r>
              <a:rPr lang="en-CA" dirty="0"/>
              <a:t>Brick (0.6)</a:t>
            </a:r>
          </a:p>
          <a:p>
            <a:pPr marL="285750" indent="-285750" algn="ctr">
              <a:buFontTx/>
              <a:buChar char="-"/>
            </a:pPr>
            <a:r>
              <a:rPr lang="en-CA" dirty="0"/>
              <a:t>Grass (0.4)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4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94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Weight2</a:t>
            </a:r>
          </a:p>
        </p:txBody>
      </p:sp>
      <p:cxnSp>
        <p:nvCxnSpPr>
          <p:cNvPr id="28" name="Straight Arrow Connector 27"/>
          <p:cNvCxnSpPr>
            <a:cxnSpLocks/>
            <a:stCxn id="14" idx="1"/>
            <a:endCxn id="9" idx="3"/>
          </p:cNvCxnSpPr>
          <p:nvPr/>
        </p:nvCxnSpPr>
        <p:spPr>
          <a:xfrm flipH="1" flipV="1">
            <a:off x="1828800" y="100965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343400" y="1854096"/>
            <a:ext cx="9144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26A309-2965-E860-49A0-DA4EB0F0F1DA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>
            <a:off x="1828800" y="1771650"/>
            <a:ext cx="6096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process, inside the </a:t>
            </a:r>
            <a:r>
              <a:rPr lang="en-CA" sz="2400" dirty="0" err="1"/>
              <a:t>shader</a:t>
            </a:r>
            <a:r>
              <a:rPr lang="en-CA" sz="24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95350"/>
            <a:ext cx="8979976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Note: it’s the SAMPLER that determines the type of texture</a:t>
            </a: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(1D, 2D, 3D, cube, etc.)</a:t>
            </a:r>
          </a:p>
          <a:p>
            <a:pPr>
              <a:buNone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uniform</a:t>
            </a:r>
            <a:r>
              <a:rPr lang="en-CA" sz="2800" dirty="0"/>
              <a:t> sampler</a:t>
            </a:r>
            <a:r>
              <a:rPr lang="en-CA" sz="2800" u="sng" dirty="0"/>
              <a:t>2</a:t>
            </a:r>
            <a:r>
              <a:rPr lang="en-CA" sz="2800" dirty="0"/>
              <a:t>D texSamp2D_00;</a:t>
            </a: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Later, when actually “sampled”...</a:t>
            </a:r>
          </a:p>
          <a:p>
            <a:pPr>
              <a:buNone/>
            </a:pP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800" dirty="0"/>
              <a:t> diffuse0 = </a:t>
            </a:r>
            <a:r>
              <a:rPr lang="fr-FR" sz="2800" b="1" dirty="0">
                <a:solidFill>
                  <a:srgbClr val="7030A0"/>
                </a:solidFill>
              </a:rPr>
              <a:t>texture</a:t>
            </a:r>
            <a:r>
              <a:rPr lang="fr-FR" sz="2800" dirty="0"/>
              <a:t>( texSamp2D_00, </a:t>
            </a:r>
            <a:r>
              <a:rPr lang="fr-FR" sz="2800" dirty="0" err="1"/>
              <a:t>text_STU.</a:t>
            </a:r>
            <a:r>
              <a:rPr lang="fr-FR" sz="2800" u="sng" dirty="0" err="1"/>
              <a:t>xy</a:t>
            </a:r>
            <a:r>
              <a:rPr lang="fr-FR" sz="2800" dirty="0"/>
              <a:t> ).</a:t>
            </a:r>
            <a:r>
              <a:rPr lang="fr-FR" sz="2800" dirty="0" err="1"/>
              <a:t>rgba</a:t>
            </a:r>
            <a:r>
              <a:rPr lang="fr-FR" sz="2800" dirty="0"/>
              <a:t>;</a:t>
            </a:r>
          </a:p>
          <a:p>
            <a:pPr>
              <a:buNone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400" dirty="0"/>
              <a:t> diffuse1 = </a:t>
            </a:r>
            <a:r>
              <a:rPr lang="fr-FR" sz="2400" b="1" dirty="0">
                <a:solidFill>
                  <a:srgbClr val="7030A0"/>
                </a:solidFill>
              </a:rPr>
              <a:t>texture</a:t>
            </a:r>
            <a:r>
              <a:rPr lang="fr-FR" sz="2400" dirty="0"/>
              <a:t>( texSamp2D_01, </a:t>
            </a:r>
            <a:r>
              <a:rPr lang="fr-FR" sz="2400" dirty="0" err="1"/>
              <a:t>text_STU.</a:t>
            </a:r>
            <a:r>
              <a:rPr lang="fr-FR" sz="2400" u="sng" dirty="0" err="1"/>
              <a:t>xy</a:t>
            </a:r>
            <a:r>
              <a:rPr lang="fr-FR" sz="2400" dirty="0"/>
              <a:t> ).</a:t>
            </a:r>
            <a:r>
              <a:rPr lang="fr-FR" sz="2400" dirty="0" err="1"/>
              <a:t>rgba</a:t>
            </a:r>
            <a:r>
              <a:rPr lang="fr-FR" sz="2400" dirty="0"/>
              <a:t>;</a:t>
            </a:r>
          </a:p>
          <a:p>
            <a:pPr>
              <a:buNone/>
            </a:pP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000" dirty="0"/>
              <a:t> diffuse2 = </a:t>
            </a:r>
            <a:r>
              <a:rPr lang="fr-FR" sz="2000" b="1" dirty="0">
                <a:solidFill>
                  <a:srgbClr val="7030A0"/>
                </a:solidFill>
              </a:rPr>
              <a:t>texture</a:t>
            </a:r>
            <a:r>
              <a:rPr lang="fr-FR" sz="2000" dirty="0"/>
              <a:t>( texSamp2D_02, </a:t>
            </a:r>
            <a:r>
              <a:rPr lang="fr-FR" sz="2000" dirty="0" err="1"/>
              <a:t>text_STU.</a:t>
            </a:r>
            <a:r>
              <a:rPr lang="fr-FR" sz="2000" u="sng" dirty="0" err="1"/>
              <a:t>xy</a:t>
            </a:r>
            <a:r>
              <a:rPr lang="fr-FR" sz="2000" dirty="0"/>
              <a:t> ).</a:t>
            </a:r>
            <a:r>
              <a:rPr lang="fr-FR" sz="2000" dirty="0" err="1"/>
              <a:t>rgba</a:t>
            </a:r>
            <a:r>
              <a:rPr lang="fr-FR" sz="2000" dirty="0"/>
              <a:t>;</a:t>
            </a:r>
            <a:endParaRPr lang="en-CA" sz="1800" dirty="0"/>
          </a:p>
          <a:p>
            <a:pPr>
              <a:buNone/>
            </a:pPr>
            <a:endParaRPr lang="en-CA" sz="2000" dirty="0"/>
          </a:p>
          <a:p>
            <a:pPr>
              <a:buNone/>
            </a:pPr>
            <a:endParaRPr lang="en-CA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Could “switch” textures for each object</a:t>
            </a:r>
          </a:p>
          <a:p>
            <a:pPr lvl="1"/>
            <a:r>
              <a:rPr lang="en-CA" dirty="0"/>
              <a:t>Is (somewhat) expensive, worth drawing everything with the same texture together</a:t>
            </a:r>
          </a:p>
          <a:p>
            <a:pPr lvl="1"/>
            <a:r>
              <a:rPr lang="en-CA" dirty="0"/>
              <a:t>Catch: what if there’s a combination of textures and there isn’t a clear “1</a:t>
            </a:r>
            <a:r>
              <a:rPr lang="en-CA" baseline="30000" dirty="0"/>
              <a:t>st</a:t>
            </a:r>
            <a:r>
              <a:rPr lang="en-CA" dirty="0"/>
              <a:t> texture” to draw?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7162800" cy="339447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Could pre-process the textures so that they are all in one texture. </a:t>
            </a:r>
          </a:p>
          <a:p>
            <a:pPr lvl="1"/>
            <a:r>
              <a:rPr lang="en-CA" dirty="0"/>
              <a:t>Let’s say you combine grass + brick + window textures.</a:t>
            </a:r>
          </a:p>
          <a:p>
            <a:pPr lvl="1"/>
            <a:r>
              <a:rPr lang="en-CA" dirty="0"/>
              <a:t>Instead of loading 3 textures individually, you could combine them into 1 texture (like in </a:t>
            </a:r>
            <a:r>
              <a:rPr lang="en-CA" dirty="0" err="1"/>
              <a:t>photoshop</a:t>
            </a:r>
            <a:r>
              <a:rPr lang="en-CA" dirty="0"/>
              <a:t>/Blender/whatever) and alter the texture coordinates to refer to this one texture</a:t>
            </a:r>
          </a:p>
        </p:txBody>
      </p:sp>
      <p:pic>
        <p:nvPicPr>
          <p:cNvPr id="1026" name="Picture 2" descr="Image result for brick tex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276350"/>
            <a:ext cx="720000" cy="720000"/>
          </a:xfrm>
          <a:prstGeom prst="rect">
            <a:avLst/>
          </a:prstGeom>
          <a:noFill/>
        </p:spPr>
      </p:pic>
      <p:pic>
        <p:nvPicPr>
          <p:cNvPr id="7" name="Picture 4" descr="Image result for grass tex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895350"/>
            <a:ext cx="720000" cy="7200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246800" y="3249750"/>
            <a:ext cx="1440000" cy="1440000"/>
            <a:chOff x="7246800" y="3249750"/>
            <a:chExt cx="1440000" cy="1440000"/>
          </a:xfrm>
        </p:grpSpPr>
        <p:sp>
          <p:nvSpPr>
            <p:cNvPr id="10" name="Rectangle 9"/>
            <p:cNvSpPr/>
            <p:nvPr/>
          </p:nvSpPr>
          <p:spPr>
            <a:xfrm>
              <a:off x="7246800" y="3249750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" name="Picture 2" descr="Image result for brick textur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4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28" name="Picture 4" descr="Image result for grass textu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0" name="Picture 6" descr="Image result for window texture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46800" y="3969750"/>
              <a:ext cx="720000" cy="720000"/>
            </a:xfrm>
            <a:prstGeom prst="rect">
              <a:avLst/>
            </a:prstGeom>
            <a:noFill/>
          </p:spPr>
        </p:pic>
      </p:grpSp>
      <p:pic>
        <p:nvPicPr>
          <p:cNvPr id="9" name="Picture 6" descr="Image result for window textur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1809750"/>
            <a:ext cx="720000" cy="720000"/>
          </a:xfrm>
          <a:prstGeom prst="rect">
            <a:avLst/>
          </a:prstGeom>
          <a:noFill/>
        </p:spPr>
      </p:pic>
      <p:sp>
        <p:nvSpPr>
          <p:cNvPr id="12" name="Line Callout 2 (No Border) 11"/>
          <p:cNvSpPr/>
          <p:nvPr/>
        </p:nvSpPr>
        <p:spPr>
          <a:xfrm>
            <a:off x="3505200" y="4404122"/>
            <a:ext cx="2514600" cy="381000"/>
          </a:xfrm>
          <a:prstGeom prst="callout2">
            <a:avLst>
              <a:gd name="adj1" fmla="val 20440"/>
              <a:gd name="adj2" fmla="val 101527"/>
              <a:gd name="adj3" fmla="val 15370"/>
              <a:gd name="adj4" fmla="val 131220"/>
              <a:gd name="adj5" fmla="val -64965"/>
              <a:gd name="adj6" fmla="val 147539"/>
            </a:avLst>
          </a:prstGeom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is ONE image, not 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Or, you could just load all (or most of) the textures for a scene and select them </a:t>
            </a:r>
            <a:r>
              <a:rPr lang="en-CA" i="1" dirty="0"/>
              <a:t>in the </a:t>
            </a:r>
            <a:r>
              <a:rPr lang="en-CA" i="1" dirty="0" err="1"/>
              <a:t>shader</a:t>
            </a:r>
            <a:r>
              <a:rPr lang="en-CA" dirty="0"/>
              <a:t>. You could do this two ways:</a:t>
            </a:r>
          </a:p>
          <a:p>
            <a:pPr lvl="1"/>
            <a:r>
              <a:rPr lang="en-CA" dirty="0"/>
              <a:t>Have a </a:t>
            </a:r>
            <a:r>
              <a:rPr lang="en-CA" dirty="0" err="1"/>
              <a:t>swtich</a:t>
            </a:r>
            <a:r>
              <a:rPr lang="en-CA" dirty="0"/>
              <a:t>/if statement, passing values to indicate which ones you want, or</a:t>
            </a:r>
          </a:p>
          <a:p>
            <a:pPr lvl="1"/>
            <a:r>
              <a:rPr lang="en-CA" dirty="0"/>
              <a:t>Have ‘blend’ values being passed, indicating how much of each texture contributes</a:t>
            </a:r>
          </a:p>
          <a:p>
            <a:pPr lvl="1"/>
            <a:r>
              <a:rPr lang="en-CA" dirty="0"/>
              <a:t>Or a combination of the two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4175523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1" dirty="0" err="1"/>
              <a:t>Pssst</a:t>
            </a:r>
            <a:r>
              <a:rPr lang="en-CA" b="1" i="1" dirty="0"/>
              <a:t>!: </a:t>
            </a:r>
            <a:r>
              <a:rPr lang="en-CA" dirty="0"/>
              <a:t>This is what we are going to use...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4" y="661441"/>
            <a:ext cx="8610600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(“cobblestone.bmp");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Texture binding...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texture00Unit = 0;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texture00Unit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texture00Number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texture00Unit, texture00Number );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UniformLoc_texSamp2D_00, texture00Unit );</a:t>
            </a:r>
          </a:p>
          <a:p>
            <a:pPr>
              <a:buNone/>
            </a:pPr>
            <a:endParaRPr lang="en-CA" sz="1200" dirty="0"/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("brickTexture_square_1024pixels.bmp");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texture01Unit = 1;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texture01Unit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texture01Number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( 1, texture01Number );	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UniformLoc_texSamp2D_01, texture01Unit );</a:t>
            </a:r>
            <a:br>
              <a:rPr lang="en-CA" sz="1200" dirty="0"/>
            </a:br>
            <a:endParaRPr lang="en-CA" sz="1200" dirty="0"/>
          </a:p>
          <a:p>
            <a:pPr>
              <a:buNone/>
            </a:pPr>
            <a:r>
              <a:rPr lang="en-CA" sz="1200" dirty="0"/>
              <a:t>...and so on...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3352800" cy="1257300"/>
            <a:chOff x="1447800" y="1295400"/>
            <a:chExt cx="3352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1000" y="2857500"/>
            <a:ext cx="3352800" cy="1257300"/>
            <a:chOff x="1447800" y="1295400"/>
            <a:chExt cx="3352800" cy="1676400"/>
          </a:xfrm>
        </p:grpSpPr>
        <p:grpSp>
          <p:nvGrpSpPr>
            <p:cNvPr id="13" name="Group 12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1026" name="Picture 2" descr="D:\6028 Graph 1\2016\D2D\D18 (W10D1, Nov 7)\Graph_1_D18 (More Textures)\FirstOpenGL\assets\textures\brickTex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514350"/>
            <a:ext cx="2971800" cy="211455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5143500" y="2384425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22" name="Oval 21"/>
          <p:cNvSpPr/>
          <p:nvPr/>
        </p:nvSpPr>
        <p:spPr>
          <a:xfrm>
            <a:off x="80772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23" name="Oval 22"/>
          <p:cNvSpPr/>
          <p:nvPr/>
        </p:nvSpPr>
        <p:spPr>
          <a:xfrm>
            <a:off x="8077200" y="23431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24" name="Oval 23"/>
          <p:cNvSpPr/>
          <p:nvPr/>
        </p:nvSpPr>
        <p:spPr>
          <a:xfrm>
            <a:off x="51816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248400" y="2800350"/>
            <a:ext cx="1828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X (</a:t>
            </a:r>
            <a:r>
              <a:rPr lang="en-CA" sz="3200" dirty="0" err="1"/>
              <a:t>s,u</a:t>
            </a:r>
            <a:r>
              <a:rPr lang="en-CA" sz="3200" dirty="0"/>
              <a:t>)</a:t>
            </a:r>
          </a:p>
        </p:txBody>
      </p:sp>
      <p:sp>
        <p:nvSpPr>
          <p:cNvPr id="26" name="Right Arrow 25"/>
          <p:cNvSpPr/>
          <p:nvPr/>
        </p:nvSpPr>
        <p:spPr>
          <a:xfrm rot="16200000">
            <a:off x="4229100" y="1009650"/>
            <a:ext cx="1371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Y (t, v)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2857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X,Y,Z (W)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67578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S, T, 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64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U, V, W</a:t>
            </a:r>
          </a:p>
        </p:txBody>
      </p:sp>
      <p:sp>
        <p:nvSpPr>
          <p:cNvPr id="30" name="Oval 29"/>
          <p:cNvSpPr/>
          <p:nvPr/>
        </p:nvSpPr>
        <p:spPr>
          <a:xfrm>
            <a:off x="-19050" y="391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1" name="Oval 30"/>
          <p:cNvSpPr/>
          <p:nvPr/>
        </p:nvSpPr>
        <p:spPr>
          <a:xfrm>
            <a:off x="3352800" y="3851276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32" name="Oval 31"/>
          <p:cNvSpPr/>
          <p:nvPr/>
        </p:nvSpPr>
        <p:spPr>
          <a:xfrm>
            <a:off x="3162300" y="1314450"/>
            <a:ext cx="1181100" cy="876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1, 1</a:t>
            </a:r>
          </a:p>
        </p:txBody>
      </p:sp>
      <p:sp>
        <p:nvSpPr>
          <p:cNvPr id="33" name="Oval 32"/>
          <p:cNvSpPr/>
          <p:nvPr/>
        </p:nvSpPr>
        <p:spPr>
          <a:xfrm>
            <a:off x="0" y="137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34" name="Oval 33"/>
          <p:cNvSpPr/>
          <p:nvPr/>
        </p:nvSpPr>
        <p:spPr>
          <a:xfrm>
            <a:off x="1524000" y="137160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5" name="Oval 34"/>
          <p:cNvSpPr/>
          <p:nvPr/>
        </p:nvSpPr>
        <p:spPr>
          <a:xfrm>
            <a:off x="6553200" y="285750"/>
            <a:ext cx="11430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6" name="Oval 35"/>
          <p:cNvSpPr/>
          <p:nvPr/>
        </p:nvSpPr>
        <p:spPr>
          <a:xfrm>
            <a:off x="1409700" y="2596923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7" name="Oval 36"/>
          <p:cNvSpPr/>
          <p:nvPr/>
        </p:nvSpPr>
        <p:spPr>
          <a:xfrm>
            <a:off x="6629400" y="1314450"/>
            <a:ext cx="9906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62600" y="3657600"/>
            <a:ext cx="25146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RGBA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4350"/>
            <a:ext cx="5630669" cy="4019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133600" y="4552950"/>
            <a:ext cx="502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 Axis (0 to 2047 </a:t>
            </a:r>
          </a:p>
        </p:txBody>
      </p:sp>
      <p:sp>
        <p:nvSpPr>
          <p:cNvPr id="6" name="Up Arrow 5"/>
          <p:cNvSpPr/>
          <p:nvPr/>
        </p:nvSpPr>
        <p:spPr>
          <a:xfrm>
            <a:off x="1066800" y="390525"/>
            <a:ext cx="609600" cy="426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44468" y="1657350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 axis</a:t>
            </a:r>
          </a:p>
          <a:p>
            <a:r>
              <a:rPr lang="en-CA" dirty="0"/>
              <a:t>0 to 1461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6325" y="45968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1869" y="329684"/>
            <a:ext cx="84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+2047,</a:t>
            </a:r>
          </a:p>
          <a:p>
            <a:r>
              <a:rPr lang="en-CA" dirty="0"/>
              <a:t>+1461</a:t>
            </a:r>
          </a:p>
        </p:txBody>
      </p:sp>
    </p:spTree>
    <p:extLst>
      <p:ext uri="{BB962C8B-B14F-4D97-AF65-F5344CB8AC3E}">
        <p14:creationId xmlns:p14="http://schemas.microsoft.com/office/powerpoint/2010/main" val="183974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4350"/>
            <a:ext cx="5630669" cy="4019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057400" y="4552950"/>
            <a:ext cx="502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 Axis (0 to 2047,  0.0 to 1.0 </a:t>
            </a:r>
          </a:p>
        </p:txBody>
      </p:sp>
      <p:sp>
        <p:nvSpPr>
          <p:cNvPr id="6" name="Up Arrow 5"/>
          <p:cNvSpPr/>
          <p:nvPr/>
        </p:nvSpPr>
        <p:spPr>
          <a:xfrm>
            <a:off x="1066800" y="390525"/>
            <a:ext cx="609600" cy="426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1231" y="1657350"/>
            <a:ext cx="1072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 axis</a:t>
            </a:r>
          </a:p>
          <a:p>
            <a:r>
              <a:rPr lang="en-CA" dirty="0"/>
              <a:t>0 to 1461</a:t>
            </a:r>
          </a:p>
          <a:p>
            <a:r>
              <a:rPr lang="en-CA" dirty="0"/>
              <a:t>0.0 to 1.0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6325" y="45968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1868" y="329684"/>
            <a:ext cx="1303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+2047,</a:t>
            </a:r>
          </a:p>
          <a:p>
            <a:r>
              <a:rPr lang="en-CA" dirty="0"/>
              <a:t>+1461</a:t>
            </a:r>
          </a:p>
          <a:p>
            <a:r>
              <a:rPr lang="en-CA" dirty="0"/>
              <a:t>1.0, 1.0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FC2B8-1E9D-4F42-83A6-A399EBDB8D6F}"/>
              </a:ext>
            </a:extLst>
          </p:cNvPr>
          <p:cNvSpPr txBox="1"/>
          <p:nvPr/>
        </p:nvSpPr>
        <p:spPr>
          <a:xfrm>
            <a:off x="7535126" y="2742515"/>
            <a:ext cx="145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OpenGL: s, t</a:t>
            </a:r>
          </a:p>
          <a:p>
            <a:r>
              <a:rPr lang="en-CA" dirty="0"/>
              <a:t>DirectX: u, v</a:t>
            </a:r>
          </a:p>
        </p:txBody>
      </p:sp>
    </p:spTree>
    <p:extLst>
      <p:ext uri="{BB962C8B-B14F-4D97-AF65-F5344CB8AC3E}">
        <p14:creationId xmlns:p14="http://schemas.microsoft.com/office/powerpoint/2010/main" val="38660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885950"/>
            <a:ext cx="1447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file(BMP)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90550"/>
            <a:ext cx="1447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array (C++)</a:t>
            </a:r>
          </a:p>
        </p:txBody>
      </p:sp>
      <p:sp>
        <p:nvSpPr>
          <p:cNvPr id="6" name="Right Arrow 5"/>
          <p:cNvSpPr/>
          <p:nvPr/>
        </p:nvSpPr>
        <p:spPr>
          <a:xfrm rot="19804043">
            <a:off x="1447800" y="150495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Loader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649043" y="587829"/>
            <a:ext cx="14478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962400" y="1276350"/>
            <a:ext cx="164582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Copy to GPU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95550"/>
            <a:ext cx="3398422" cy="21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495550"/>
            <a:ext cx="1719850" cy="109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638550"/>
            <a:ext cx="760666" cy="48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248150"/>
            <a:ext cx="228600" cy="1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705600" y="4171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MIP map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38150"/>
            <a:ext cx="19812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(“</a:t>
            </a:r>
            <a:r>
              <a:rPr lang="en-CA" dirty="0" err="1"/>
              <a:t>SydneySweeny</a:t>
            </a:r>
            <a:r>
              <a:rPr lang="en-CA" dirty="0"/>
              <a:t>”)</a:t>
            </a:r>
          </a:p>
          <a:p>
            <a:pPr algn="ctr"/>
            <a:r>
              <a:rPr lang="en-CA" dirty="0"/>
              <a:t>Texture #27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37" y="21907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fouci</a:t>
            </a:r>
            <a:r>
              <a:rPr lang="en-CA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361950"/>
            <a:ext cx="2667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112395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77000" y="180975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77000" y="2495687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0C</a:t>
            </a:r>
          </a:p>
        </p:txBody>
      </p:sp>
      <p:cxnSp>
        <p:nvCxnSpPr>
          <p:cNvPr id="13" name="Straight Arrow Connector 12"/>
          <p:cNvCxnSpPr>
            <a:cxnSpLocks/>
            <a:stCxn id="4" idx="3"/>
            <a:endCxn id="7" idx="1"/>
          </p:cNvCxnSpPr>
          <p:nvPr/>
        </p:nvCxnSpPr>
        <p:spPr>
          <a:xfrm>
            <a:off x="2286000" y="1200150"/>
            <a:ext cx="4191000" cy="152400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 flipV="1">
            <a:off x="2289837" y="2038350"/>
            <a:ext cx="4187163" cy="914400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2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249" y="4762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(Syndey)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37" y="21907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 4</a:t>
            </a:r>
          </a:p>
          <a:p>
            <a:pPr algn="ctr"/>
            <a:r>
              <a:rPr lang="en-CA" dirty="0"/>
              <a:t>(sloth)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361950"/>
            <a:ext cx="2667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490607" y="1123950"/>
            <a:ext cx="2209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Sampler2D texture00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49363" y="190500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texture01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77000" y="2603637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texture02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8191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2808" y="13906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21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00400" y="20002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71887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3</a:t>
            </a:r>
          </a:p>
        </p:txBody>
      </p:sp>
      <p:cxnSp>
        <p:nvCxnSpPr>
          <p:cNvPr id="20" name="Straight Arrow Connector 19"/>
          <p:cNvCxnSpPr>
            <a:cxnSpLocks/>
            <a:stCxn id="17" idx="3"/>
          </p:cNvCxnSpPr>
          <p:nvPr/>
        </p:nvCxnSpPr>
        <p:spPr>
          <a:xfrm flipV="1">
            <a:off x="5334000" y="2190750"/>
            <a:ext cx="1215363" cy="571637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17" idx="1"/>
            <a:endCxn id="5" idx="3"/>
          </p:cNvCxnSpPr>
          <p:nvPr/>
        </p:nvCxnSpPr>
        <p:spPr>
          <a:xfrm flipH="1">
            <a:off x="2289837" y="2762387"/>
            <a:ext cx="910563" cy="190363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4950" y="3790950"/>
            <a:ext cx="4641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CA" b="1" dirty="0" err="1">
                <a:solidFill>
                  <a:srgbClr val="7030A0"/>
                </a:solidFill>
              </a:rPr>
              <a:t>glActiveTexture</a:t>
            </a:r>
            <a:r>
              <a:rPr lang="en-CA" dirty="0"/>
              <a:t>(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GL_TEXTURE3</a:t>
            </a:r>
            <a:r>
              <a:rPr lang="en-CA" dirty="0"/>
              <a:t> );	</a:t>
            </a:r>
          </a:p>
          <a:p>
            <a:pPr>
              <a:buNone/>
            </a:pPr>
            <a:r>
              <a:rPr lang="en-CA" b="1" dirty="0" err="1">
                <a:solidFill>
                  <a:srgbClr val="7030A0"/>
                </a:solidFill>
              </a:rPr>
              <a:t>glBindTexture</a:t>
            </a:r>
            <a:r>
              <a:rPr lang="en-CA" dirty="0"/>
              <a:t>(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dirty="0"/>
              <a:t>, 17 );</a:t>
            </a:r>
          </a:p>
          <a:p>
            <a:endParaRPr lang="en-CA" b="1" dirty="0">
              <a:solidFill>
                <a:srgbClr val="7030A0"/>
              </a:solidFill>
            </a:endParaRPr>
          </a:p>
          <a:p>
            <a:r>
              <a:rPr lang="en-CA" b="1" dirty="0">
                <a:solidFill>
                  <a:srgbClr val="7030A0"/>
                </a:solidFill>
              </a:rPr>
              <a:t>glUniform1i</a:t>
            </a:r>
            <a:r>
              <a:rPr lang="en-CA" dirty="0"/>
              <a:t>( UniformLoc_Sampler02,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CA" dirty="0"/>
              <a:t>);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614967-5BDA-4458-AD71-6CB51D81F200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 flipV="1">
            <a:off x="5334000" y="1009650"/>
            <a:ext cx="1156607" cy="342900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E741B404-C786-4F78-852E-156ECD3E4339}"/>
              </a:ext>
            </a:extLst>
          </p:cNvPr>
          <p:cNvSpPr/>
          <p:nvPr/>
        </p:nvSpPr>
        <p:spPr>
          <a:xfrm>
            <a:off x="6473163" y="3371850"/>
            <a:ext cx="2057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samplerCube</a:t>
            </a:r>
            <a:r>
              <a:rPr lang="en-CA" dirty="0"/>
              <a:t> texture02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7B382-75E0-AD71-04F0-89FB82C46E12}"/>
              </a:ext>
            </a:extLst>
          </p:cNvPr>
          <p:cNvSpPr txBox="1"/>
          <p:nvPr/>
        </p:nvSpPr>
        <p:spPr>
          <a:xfrm rot="20937747">
            <a:off x="2287725" y="677592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GL_TEXTURE0</a:t>
            </a:r>
            <a:endParaRPr lang="en-CA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2AB98-E3F7-27A9-48D9-99FE92D7D8BF}"/>
              </a:ext>
            </a:extLst>
          </p:cNvPr>
          <p:cNvSpPr txBox="1"/>
          <p:nvPr/>
        </p:nvSpPr>
        <p:spPr>
          <a:xfrm rot="893182">
            <a:off x="5651732" y="83230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0</a:t>
            </a:r>
            <a:endParaRPr lang="en-CA" sz="11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664CAF-8FAC-A6E7-9191-6816FB2BDEF2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2310649" y="1009650"/>
            <a:ext cx="889751" cy="228600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361950"/>
            <a:ext cx="1828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Sophie T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75408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11704" y="932055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97104" y="793642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 0</a:t>
            </a:r>
          </a:p>
        </p:txBody>
      </p:sp>
      <p:cxnSp>
        <p:nvCxnSpPr>
          <p:cNvPr id="20" name="Straight Arrow Connector 19"/>
          <p:cNvCxnSpPr>
            <a:stCxn id="11" idx="1"/>
            <a:endCxn id="12" idx="3"/>
          </p:cNvCxnSpPr>
          <p:nvPr/>
        </p:nvCxnSpPr>
        <p:spPr>
          <a:xfrm flipH="1" flipV="1">
            <a:off x="6307104" y="1160655"/>
            <a:ext cx="668304" cy="15253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402104" y="1060342"/>
            <a:ext cx="609600" cy="1003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4" idx="1"/>
            <a:endCxn id="9" idx="3"/>
          </p:cNvCxnSpPr>
          <p:nvPr/>
        </p:nvCxnSpPr>
        <p:spPr>
          <a:xfrm flipH="1" flipV="1">
            <a:off x="1981200" y="1009650"/>
            <a:ext cx="515904" cy="506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188595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only create ONE texture and bind ONE texture and have only ONE sampler, OpenGL will automatically “hook you up”, setting all the things to “0”: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Binding point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Active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Sampler 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285750"/>
            <a:ext cx="14478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Justin  T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733550"/>
            <a:ext cx="1447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James C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257550"/>
            <a:ext cx="1447800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SkyBox</a:t>
            </a:r>
            <a:r>
              <a:rPr lang="en-CA" dirty="0"/>
              <a:t> </a:t>
            </a:r>
          </a:p>
          <a:p>
            <a:pPr algn="ctr"/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78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Sampler 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486400" y="89535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2200" y="8191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GL_TEXTURE0</a:t>
            </a:r>
            <a:r>
              <a:rPr lang="en-CA" dirty="0"/>
              <a:t> : </a:t>
            </a:r>
            <a:r>
              <a:rPr lang="en-CA" b="1" dirty="0"/>
              <a:t>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62200" y="13525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 : </a:t>
            </a:r>
            <a:r>
              <a:rPr lang="en-CA" b="1" dirty="0"/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62200" y="18859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GL_TEXTURE: 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62200" y="24193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43200" y="2952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553200" y="112395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6" idx="1"/>
          </p:cNvCxnSpPr>
          <p:nvPr/>
        </p:nvCxnSpPr>
        <p:spPr>
          <a:xfrm>
            <a:off x="1524000" y="895350"/>
            <a:ext cx="8382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48300" y="15956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H="1" flipV="1">
            <a:off x="6515100" y="182428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Line Callout 2 18"/>
          <p:cNvSpPr/>
          <p:nvPr/>
        </p:nvSpPr>
        <p:spPr>
          <a:xfrm>
            <a:off x="4267200" y="133350"/>
            <a:ext cx="2667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588"/>
              <a:gd name="adj6" fmla="val -36983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glActiveTexture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 unit’]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2590800" y="4400550"/>
            <a:ext cx="31242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78"/>
              <a:gd name="adj6" fmla="val -32427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[‘texture’] by “name” (i.e. Number)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2895600" y="3638550"/>
            <a:ext cx="3124200" cy="533400"/>
          </a:xfrm>
          <a:prstGeom prst="borderCallout2">
            <a:avLst>
              <a:gd name="adj1" fmla="val 43057"/>
              <a:gd name="adj2" fmla="val 100659"/>
              <a:gd name="adj3" fmla="val 40498"/>
              <a:gd name="adj4" fmla="val 117661"/>
              <a:gd name="adj5" fmla="val -212873"/>
              <a:gd name="adj6" fmla="val 103430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glUniform1i()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[‘sampler’] (a uniform variable)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19700" y="2332334"/>
            <a:ext cx="1562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CubeSampler</a:t>
            </a:r>
            <a:endParaRPr lang="en-CA" sz="1600" dirty="0"/>
          </a:p>
        </p:txBody>
      </p:sp>
      <p:cxnSp>
        <p:nvCxnSpPr>
          <p:cNvPr id="34" name="Straight Arrow Connector 33"/>
          <p:cNvCxnSpPr>
            <a:stCxn id="12" idx="1"/>
            <a:endCxn id="16" idx="3"/>
          </p:cNvCxnSpPr>
          <p:nvPr/>
        </p:nvCxnSpPr>
        <p:spPr>
          <a:xfrm flipH="1">
            <a:off x="4876800" y="1123950"/>
            <a:ext cx="609600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81" y="1285695"/>
            <a:ext cx="4572638" cy="2572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13382</TotalTime>
  <Words>958</Words>
  <Application>Microsoft Office PowerPoint</Application>
  <PresentationFormat>On-screen Show (16:9)</PresentationFormat>
  <Paragraphs>230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Cascadia Mono</vt:lpstr>
      <vt:lpstr>Courier New</vt:lpstr>
      <vt:lpstr>Wingdings</vt:lpstr>
      <vt:lpstr>Office Theme</vt:lpstr>
      <vt:lpstr>INFO3111: C++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process, inside the shader:</vt:lpstr>
      <vt:lpstr>How to manage this? A few ways...</vt:lpstr>
      <vt:lpstr>How to manage this? A few ways...</vt:lpstr>
      <vt:lpstr>How to manage this? A few ways...</vt:lpstr>
      <vt:lpstr>Basic process: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Feeney, Michael</cp:lastModifiedBy>
  <cp:revision>214</cp:revision>
  <cp:lastPrinted>2018-08-07T18:20:10Z</cp:lastPrinted>
  <dcterms:created xsi:type="dcterms:W3CDTF">2016-11-07T20:14:42Z</dcterms:created>
  <dcterms:modified xsi:type="dcterms:W3CDTF">2025-08-11T19:18:56Z</dcterms:modified>
</cp:coreProperties>
</file>