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8" r:id="rId2"/>
    <p:sldId id="273" r:id="rId3"/>
    <p:sldId id="274" r:id="rId4"/>
    <p:sldId id="275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60"/>
  </p:normalViewPr>
  <p:slideViewPr>
    <p:cSldViewPr snapToObjects="1">
      <p:cViewPr varScale="1">
        <p:scale>
          <a:sx n="138" d="100"/>
          <a:sy n="138" d="100"/>
        </p:scale>
        <p:origin x="1062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C0C6-8165-4029-93EB-E0CF8A3883CE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CE70-2315-40CA-81C0-C1A02D0F2F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2025-08-13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url?sa=i&amp;url=https%3A%2F%2Fwebgl.brown37.net%2F11_surface_properties%2F09_heightmaps.html&amp;psig=AOvVaw0ETCD7GW960Qg8VuZafq2x&amp;ust=1755221404187000&amp;source=images&amp;cd=vfe&amp;opi=89978449&amp;ved=0CBUQjRxqFwoTCLi3grmTiY8DFQAAAAAdAAAAABA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%3A%2F%2Fscalibq.wordpress.com%2F2013%2F06%2F23%2Fcubemaps%2F&amp;psig=AOvVaw2Dr6KgBnG5dDGI6nRdsAEO&amp;ust=1755217740960000&amp;source=images&amp;cd=vfe&amp;opi=89978449&amp;ved=0CBUQjRxqFwoTCNDc9uGFiY8DFQAAAAAdAAAAABA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upload.wikimedia.org/wikipedia/commons/thumb/e/ea/Cube_map.svg/599px-Cube_map.svg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%3A%2F%2Fscalibq.wordpress.com%2F2013%2F06%2F23%2Fcubemaps%2F&amp;psig=AOvVaw2Dr6KgBnG5dDGI6nRdsAEO&amp;ust=1755217740960000&amp;source=images&amp;cd=vfe&amp;opi=89978449&amp;ved=0CBUQjRxqFwoTCNDc9uGFiY8DFQAAAAAdAAAAABA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google.com/url?sa=i&amp;url=https%3A%2F%2Fwww.reddit.com%2Fr%2Fopengl%2Fcomments%2F589ej7%2Fi_really_dont_understand_opengls_cubemap%2F&amp;psig=AOvVaw3nsnt739FjTZ3NAFLuguNp&amp;ust=1755218078391000&amp;source=images&amp;cd=vfe&amp;opi=89978449&amp;ved=0CBUQjRxqFwoTCIjd4oOHiY8DFQAAAAAdAAAAABA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google.com/url?sa=i&amp;url=https%3A%2F%2Fjessebartel.substack.com%2Fp%2Fthe-beauty-of-skyboxes-feeling-small&amp;psig=AOvVaw2pFa9uuVHPIzPARtqDW3Mu&amp;ust=1755218319669000&amp;source=images&amp;cd=vfe&amp;opi=89978449&amp;ved=0CBUQjRxqFwoTCNC1uPSHiY8DFQAAAAAdAAAAABA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27584" y="1635646"/>
            <a:ext cx="7772400" cy="1480544"/>
          </a:xfrm>
        </p:spPr>
        <p:txBody>
          <a:bodyPr/>
          <a:lstStyle/>
          <a:p>
            <a:r>
              <a:rPr lang="en-CA" dirty="0"/>
              <a:t>INFO3111: </a:t>
            </a:r>
            <a:r>
              <a:rPr lang="en-CA" sz="3200" dirty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543858"/>
            <a:ext cx="7776864" cy="1296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Day 12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Texturing (part 2) : Cube maps, etc.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Other interesting things you can do with textures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Cube maps on the shader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71550"/>
            <a:ext cx="8915400" cy="3623073"/>
          </a:xfrm>
        </p:spPr>
        <p:txBody>
          <a:bodyPr>
            <a:noAutofit/>
          </a:bodyPr>
          <a:lstStyle/>
          <a:p>
            <a:r>
              <a:rPr lang="en-CA" sz="2400" dirty="0"/>
              <a:t>In the shader, you use a </a:t>
            </a:r>
            <a:r>
              <a:rPr lang="en-CA" sz="2400" dirty="0" err="1"/>
              <a:t>samplerCube</a:t>
            </a:r>
            <a:r>
              <a:rPr lang="en-CA" sz="2400" dirty="0"/>
              <a:t> rather than a sampler2D</a:t>
            </a:r>
          </a:p>
          <a:p>
            <a:pPr lvl="1"/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uniform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samplerCube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texSampSkyBoxCube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sz="2400" dirty="0"/>
              <a:t>The “sample” (lookup of the colour) is almost the same, but we pass 3 coordinates rather than just a UV.</a:t>
            </a:r>
          </a:p>
          <a:p>
            <a:pPr lvl="1"/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vRGBA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texture( textSampler</a:t>
            </a:r>
            <a:r>
              <a:rPr lang="en-CA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vertUVs.st );</a:t>
            </a:r>
          </a:p>
          <a:p>
            <a:pPr lvl="1"/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vRGBA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texture(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texSampSkyBoxCube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vertNormal.</a:t>
            </a:r>
            <a:r>
              <a:rPr lang="en-CA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CA" sz="2400" dirty="0"/>
              <a:t>We are passing a 3D ray that intersects the cube map.</a:t>
            </a:r>
          </a:p>
          <a:p>
            <a:pPr lvl="1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6578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Cube maps bindings, etc.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71550"/>
            <a:ext cx="8458200" cy="3623073"/>
          </a:xfrm>
        </p:spPr>
        <p:txBody>
          <a:bodyPr>
            <a:noAutofit/>
          </a:bodyPr>
          <a:lstStyle/>
          <a:p>
            <a:r>
              <a:rPr lang="en-CA" sz="2400" dirty="0"/>
              <a:t>The binding on the C/C++ side is just like with 2D textures:</a:t>
            </a:r>
            <a:br>
              <a:rPr lang="en-CA" sz="2400" dirty="0"/>
            </a:br>
            <a:endParaRPr lang="en-CA" sz="2400" dirty="0"/>
          </a:p>
          <a:p>
            <a:pPr lvl="0">
              <a:buNone/>
              <a:defRPr/>
            </a:pP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GLuint</a:t>
            </a:r>
            <a:r>
              <a:rPr lang="en-CA" sz="1600" dirty="0">
                <a:solidFill>
                  <a:prstClr val="black"/>
                </a:solidFill>
              </a:rPr>
              <a:t> </a:t>
            </a:r>
            <a:r>
              <a:rPr lang="en-CA" sz="1600" dirty="0" err="1">
                <a:solidFill>
                  <a:prstClr val="black"/>
                </a:solidFill>
              </a:rPr>
              <a:t>skyboxTextureID</a:t>
            </a:r>
            <a:r>
              <a:rPr lang="en-CA" sz="1600" dirty="0">
                <a:solidFill>
                  <a:prstClr val="black"/>
                </a:solidFill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::</a:t>
            </a: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g_pTextureManager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-&gt;</a:t>
            </a: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getTextureIDFromName</a:t>
            </a:r>
            <a:r>
              <a:rPr lang="en-CA" sz="1600" dirty="0">
                <a:solidFill>
                  <a:prstClr val="black"/>
                </a:solidFill>
              </a:rPr>
              <a:t>("</a:t>
            </a:r>
            <a:r>
              <a:rPr lang="en-CA" sz="1600" dirty="0" err="1">
                <a:solidFill>
                  <a:prstClr val="black"/>
                </a:solidFill>
              </a:rPr>
              <a:t>skyboxTexture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srgbClr val="70AC2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 Texture binding...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GLuint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texture00Unit = 0;			// Texture unit go from 0 to 31 </a:t>
            </a: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(or higher?**)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glActiveTexture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texture00Unit + </a:t>
            </a: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GL_TEXTURE0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);	// GL_TEXTURE0 = 33984</a:t>
            </a:r>
            <a:b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>
              <a:buNone/>
              <a:defRPr/>
            </a:pPr>
            <a:r>
              <a:rPr kumimoji="0" lang="en-CA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glBindTexture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lang="en-CA" sz="1600" b="1" dirty="0">
                <a:solidFill>
                  <a:srgbClr val="4F81BD">
                    <a:lumMod val="75000"/>
                  </a:srgbClr>
                </a:solidFill>
              </a:rPr>
              <a:t>GL_TEXTURE_</a:t>
            </a:r>
            <a:r>
              <a:rPr lang="en-CA" sz="1800" b="1" i="1" dirty="0">
                <a:solidFill>
                  <a:srgbClr val="4F81BD">
                    <a:lumMod val="75000"/>
                  </a:srgbClr>
                </a:solidFill>
              </a:rPr>
              <a:t>CUBE_MAP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</a:t>
            </a:r>
            <a:r>
              <a:rPr lang="en-CA" sz="1600" dirty="0" err="1">
                <a:solidFill>
                  <a:prstClr val="black"/>
                </a:solidFill>
              </a:rPr>
              <a:t>skyboxTextureID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);</a:t>
            </a:r>
            <a:r>
              <a:rPr lang="en-CA" sz="1600" b="1" dirty="0">
                <a:solidFill>
                  <a:srgbClr val="4F81BD">
                    <a:lumMod val="75000"/>
                  </a:srgbClr>
                </a:solidFill>
              </a:rPr>
              <a:t> </a:t>
            </a:r>
            <a:br>
              <a:rPr lang="en-CA" sz="1600" b="1" dirty="0">
                <a:solidFill>
                  <a:srgbClr val="4F81BD">
                    <a:lumMod val="75000"/>
                  </a:srgbClr>
                </a:solidFill>
              </a:rPr>
            </a:br>
            <a:endParaRPr lang="en-CA" sz="1600" b="1" dirty="0">
              <a:solidFill>
                <a:srgbClr val="4F81BD">
                  <a:lumMod val="75000"/>
                </a:srgbClr>
              </a:solidFill>
            </a:endParaRPr>
          </a:p>
          <a:p>
            <a:pPr>
              <a:buNone/>
              <a:defRPr/>
            </a:pPr>
            <a:r>
              <a:rPr lang="en-CA" sz="1600" dirty="0" err="1">
                <a:solidFill>
                  <a:srgbClr val="1F497D">
                    <a:lumMod val="60000"/>
                    <a:lumOff val="40000"/>
                  </a:srgbClr>
                </a:solidFill>
              </a:rPr>
              <a:t>GLint</a:t>
            </a:r>
            <a:r>
              <a:rPr lang="en-CA" sz="16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 </a:t>
            </a:r>
            <a:r>
              <a:rPr lang="en-CA" sz="1600" dirty="0" err="1">
                <a:solidFill>
                  <a:prstClr val="black"/>
                </a:solidFill>
                <a:latin typeface="Calibri"/>
              </a:rPr>
              <a:t>texSampID</a:t>
            </a:r>
            <a:r>
              <a:rPr lang="en-CA" sz="1600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CA" sz="1600" b="1" dirty="0" err="1">
                <a:solidFill>
                  <a:srgbClr val="7030A0"/>
                </a:solidFill>
              </a:rPr>
              <a:t>glGetUniformLocation</a:t>
            </a:r>
            <a:r>
              <a:rPr lang="en-CA" sz="1600" dirty="0">
                <a:solidFill>
                  <a:prstClr val="black"/>
                </a:solidFill>
              </a:rPr>
              <a:t>( </a:t>
            </a:r>
            <a:r>
              <a:rPr lang="en-CA" sz="1600" dirty="0" err="1">
                <a:solidFill>
                  <a:prstClr val="black"/>
                </a:solidFill>
              </a:rPr>
              <a:t>shadProgramID</a:t>
            </a:r>
            <a:r>
              <a:rPr lang="en-CA" sz="1600" dirty="0">
                <a:solidFill>
                  <a:prstClr val="black"/>
                </a:solidFill>
              </a:rPr>
              <a:t>, “</a:t>
            </a:r>
            <a:r>
              <a:rPr lang="en-CA" sz="1600" dirty="0" err="1">
                <a:solidFill>
                  <a:prstClr val="black"/>
                </a:solidFill>
              </a:rPr>
              <a:t>texSampSkyBoxCube</a:t>
            </a:r>
            <a:r>
              <a:rPr lang="en-CA" sz="1600" dirty="0">
                <a:solidFill>
                  <a:prstClr val="black"/>
                </a:solidFill>
              </a:rPr>
              <a:t>" );</a:t>
            </a:r>
          </a:p>
          <a:p>
            <a:pPr lvl="0">
              <a:buNone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glUniform1i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 </a:t>
            </a:r>
            <a:r>
              <a:rPr lang="en-CA" sz="1600" dirty="0" err="1">
                <a:solidFill>
                  <a:prstClr val="black"/>
                </a:solidFill>
              </a:rPr>
              <a:t>texSampID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texture00Unit );</a:t>
            </a:r>
          </a:p>
          <a:p>
            <a:endParaRPr lang="en-CA" sz="2400" dirty="0"/>
          </a:p>
          <a:p>
            <a:endParaRPr lang="en-CA" sz="2400" dirty="0"/>
          </a:p>
          <a:p>
            <a:pPr lvl="1"/>
            <a:endParaRPr lang="en-CA" sz="2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6868218-1015-167B-F90B-1FD87C518935}"/>
              </a:ext>
            </a:extLst>
          </p:cNvPr>
          <p:cNvSpPr/>
          <p:nvPr/>
        </p:nvSpPr>
        <p:spPr>
          <a:xfrm>
            <a:off x="1371600" y="3105150"/>
            <a:ext cx="25146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1E296884-E206-CEC1-0E2C-CF8B0322CE43}"/>
              </a:ext>
            </a:extLst>
          </p:cNvPr>
          <p:cNvSpPr/>
          <p:nvPr/>
        </p:nvSpPr>
        <p:spPr>
          <a:xfrm>
            <a:off x="5902036" y="2952750"/>
            <a:ext cx="2860963" cy="685800"/>
          </a:xfrm>
          <a:prstGeom prst="borderCallout1">
            <a:avLst>
              <a:gd name="adj1" fmla="val 18750"/>
              <a:gd name="adj2" fmla="val -225"/>
              <a:gd name="adj3" fmla="val 39015"/>
              <a:gd name="adj4" fmla="val -70028"/>
            </a:avLst>
          </a:prstGeom>
          <a:ln>
            <a:headEnd type="none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dirty="0"/>
              <a:t>Note: </a:t>
            </a:r>
            <a:br>
              <a:rPr lang="en-CA" dirty="0"/>
            </a:br>
            <a:r>
              <a:rPr lang="en-CA" i="1" u="sng" dirty="0"/>
              <a:t>NOT</a:t>
            </a:r>
            <a:r>
              <a:rPr lang="en-CA" dirty="0"/>
              <a:t>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GL_TEXTURE_</a:t>
            </a:r>
            <a:r>
              <a:rPr lang="en-CA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7CE8F-7A78-1B19-270F-87B41E75C183}"/>
              </a:ext>
            </a:extLst>
          </p:cNvPr>
          <p:cNvSpPr txBox="1"/>
          <p:nvPr/>
        </p:nvSpPr>
        <p:spPr>
          <a:xfrm>
            <a:off x="152400" y="4676165"/>
            <a:ext cx="876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/>
              <a:t>(**You can call </a:t>
            </a:r>
            <a:r>
              <a:rPr lang="en-CA" sz="1200" i="1" dirty="0" err="1"/>
              <a:t>glGetIntegerv</a:t>
            </a:r>
            <a:r>
              <a:rPr lang="en-CA" sz="1200" i="1" dirty="0"/>
              <a:t>() with GL_MAX_TEXTURE_IMAGE_UNITS) or GL_MAX_COMBINED_TEXTURE_IMAGE_UNITS to find this out.)</a:t>
            </a:r>
          </a:p>
        </p:txBody>
      </p:sp>
    </p:spTree>
    <p:extLst>
      <p:ext uri="{BB962C8B-B14F-4D97-AF65-F5344CB8AC3E}">
        <p14:creationId xmlns:p14="http://schemas.microsoft.com/office/powerpoint/2010/main" val="226198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Reflection/Refraction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95350"/>
            <a:ext cx="8763000" cy="3623073"/>
          </a:xfrm>
        </p:spPr>
        <p:txBody>
          <a:bodyPr>
            <a:noAutofit/>
          </a:bodyPr>
          <a:lstStyle/>
          <a:p>
            <a:r>
              <a:rPr lang="en-CA" sz="2400" dirty="0"/>
              <a:t>You can also use the cube map to implement reflection and refraction.</a:t>
            </a:r>
          </a:p>
          <a:p>
            <a:r>
              <a:rPr lang="en-CA" sz="2400" dirty="0"/>
              <a:t>Reflection with things like chrome/mirrors/glass/water, etc.</a:t>
            </a:r>
          </a:p>
          <a:p>
            <a:r>
              <a:rPr lang="en-CA" sz="2400" dirty="0"/>
              <a:t>Refraction with transparent things like water/glass, etc.</a:t>
            </a:r>
          </a:p>
          <a:p>
            <a:r>
              <a:rPr lang="en-CA" sz="2400" dirty="0"/>
              <a:t>GLSL has built in functions for this, too!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reflectedRay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reflect( vec3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incidentRay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vec3 normal)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refractedRay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refract( vec3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incidentRay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vec3 normal,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float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reflectionIndex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2400" dirty="0"/>
              <a:t>This last value in refract is how much the ray bends when transitioning. Google “Indexes of refraction” for a list of values</a:t>
            </a:r>
          </a:p>
          <a:p>
            <a:pPr lvl="1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6788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Reflection/Refraction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95350"/>
            <a:ext cx="8763000" cy="3623073"/>
          </a:xfrm>
        </p:spPr>
        <p:txBody>
          <a:bodyPr>
            <a:noAutofit/>
          </a:bodyPr>
          <a:lstStyle/>
          <a:p>
            <a:r>
              <a:rPr lang="en-CA" sz="2400" dirty="0"/>
              <a:t>You use this by using the reflected and/or refracted ray of the object you want this effect, and look up the cube map, just like you’d do with a skybox.</a:t>
            </a:r>
          </a:p>
          <a:p>
            <a:r>
              <a:rPr lang="en-CA" sz="2400" dirty="0"/>
              <a:t>i.e. you don’t use the normal, but what gets returned by these functions: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reflectedRay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reflect( vec3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incidentRay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vec3 normal)</a:t>
            </a:r>
          </a:p>
          <a:p>
            <a:pPr lvl="1"/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refractedRay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refract( vec3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incidentRay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vec3 normal,</a:t>
            </a:r>
            <a:b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float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reflectionIndex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CA" sz="2400" dirty="0"/>
              <a:t>By using a combination of these, you can get some amazing looking images. Note that it’s tricky to get it looking “perfect”…</a:t>
            </a:r>
          </a:p>
          <a:p>
            <a:pPr lvl="1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3177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Textures as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95350"/>
            <a:ext cx="8763000" cy="3623073"/>
          </a:xfrm>
        </p:spPr>
        <p:txBody>
          <a:bodyPr>
            <a:noAutofit/>
          </a:bodyPr>
          <a:lstStyle/>
          <a:p>
            <a:r>
              <a:rPr lang="en-CA" sz="2400" dirty="0"/>
              <a:t>Remember that since textures are really images and images are just data: a 2D texture is literally a 2D array of pixel data…</a:t>
            </a:r>
          </a:p>
          <a:p>
            <a:r>
              <a:rPr lang="en-CA" sz="2400" dirty="0"/>
              <a:t>…you can use this for things you might not expect:</a:t>
            </a:r>
          </a:p>
          <a:p>
            <a:pPr lvl="1"/>
            <a:r>
              <a:rPr lang="en-CA" sz="2000" dirty="0"/>
              <a:t>A colour lookup</a:t>
            </a:r>
          </a:p>
          <a:p>
            <a:pPr lvl="1"/>
            <a:r>
              <a:rPr lang="en-CA" sz="2000" dirty="0"/>
              <a:t>Changing the displacement (i.e. location) of the vertices in a model</a:t>
            </a:r>
          </a:p>
          <a:p>
            <a:pPr lvl="2"/>
            <a:r>
              <a:rPr lang="en-CA" sz="1600" dirty="0"/>
              <a:t>Like in a “height” or “displacement” maps</a:t>
            </a:r>
          </a:p>
          <a:p>
            <a:pPr lvl="2"/>
            <a:r>
              <a:rPr lang="en-CA" sz="1600" dirty="0"/>
              <a:t>Or damage, etc.</a:t>
            </a:r>
          </a:p>
          <a:p>
            <a:pPr lvl="1"/>
            <a:r>
              <a:rPr lang="en-CA" sz="2000" dirty="0"/>
              <a:t>Adjusting the normal values at each pixel:</a:t>
            </a:r>
          </a:p>
          <a:p>
            <a:pPr lvl="2"/>
            <a:r>
              <a:rPr lang="en-CA" sz="1600" dirty="0"/>
              <a:t>“bump” or “normal” mapping</a:t>
            </a:r>
          </a:p>
          <a:p>
            <a:pPr lvl="1"/>
            <a:r>
              <a:rPr lang="en-CA" sz="2000" dirty="0"/>
              <a:t>Or really any data: animation, collision info, etc.</a:t>
            </a:r>
          </a:p>
          <a:p>
            <a:pPr lvl="1"/>
            <a:endParaRPr lang="en-CA" sz="2000" dirty="0"/>
          </a:p>
        </p:txBody>
      </p:sp>
      <p:pic>
        <p:nvPicPr>
          <p:cNvPr id="1028" name="Picture 4" descr="11.9 - Heightmaps / Displacement Maps — Learn Computer Graphics using WebGL">
            <a:hlinkClick r:id="rId2"/>
            <a:extLst>
              <a:ext uri="{FF2B5EF4-FFF2-40B4-BE49-F238E27FC236}">
                <a16:creationId xmlns:a16="http://schemas.microsoft.com/office/drawing/2014/main" id="{591699E1-3D54-BA35-1939-40D1F37D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211" y="2825591"/>
            <a:ext cx="1914525" cy="154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B03000-3F45-0193-9474-EF0B3D2D10A7}"/>
              </a:ext>
            </a:extLst>
          </p:cNvPr>
          <p:cNvCxnSpPr>
            <a:cxnSpLocks/>
          </p:cNvCxnSpPr>
          <p:nvPr/>
        </p:nvCxnSpPr>
        <p:spPr>
          <a:xfrm>
            <a:off x="5029200" y="3035444"/>
            <a:ext cx="2133600" cy="49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Unity - Manual: Introduction to normal maps (bump mapping)">
            <a:extLst>
              <a:ext uri="{FF2B5EF4-FFF2-40B4-BE49-F238E27FC236}">
                <a16:creationId xmlns:a16="http://schemas.microsoft.com/office/drawing/2014/main" id="{1CC83429-74A7-0F74-B657-F5642D21B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3"/>
          <a:stretch>
            <a:fillRect/>
          </a:stretch>
        </p:blipFill>
        <p:spPr bwMode="auto">
          <a:xfrm>
            <a:off x="6096001" y="3798502"/>
            <a:ext cx="1125670" cy="11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A9128E-261A-A47A-D48E-42580F80FE50}"/>
              </a:ext>
            </a:extLst>
          </p:cNvPr>
          <p:cNvCxnSpPr>
            <a:cxnSpLocks/>
          </p:cNvCxnSpPr>
          <p:nvPr/>
        </p:nvCxnSpPr>
        <p:spPr>
          <a:xfrm>
            <a:off x="3962400" y="4019550"/>
            <a:ext cx="2133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43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Cube mapping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Autofit/>
          </a:bodyPr>
          <a:lstStyle/>
          <a:p>
            <a:r>
              <a:rPr lang="en-CA" sz="2800" dirty="0"/>
              <a:t>Lots of uses</a:t>
            </a:r>
          </a:p>
          <a:p>
            <a:pPr lvl="1"/>
            <a:r>
              <a:rPr lang="en-CA" sz="2400" dirty="0"/>
              <a:t>Skyboxes, reflection, refraction, light-probes, etc.</a:t>
            </a:r>
          </a:p>
          <a:p>
            <a:r>
              <a:rPr lang="en-CA" sz="2800" dirty="0"/>
              <a:t>Is a set of 6 2D images arranged in a cube</a:t>
            </a:r>
          </a:p>
          <a:p>
            <a:pPr lvl="1"/>
            <a:r>
              <a:rPr lang="en-CA" sz="2400" dirty="0"/>
              <a:t>Hence the name</a:t>
            </a:r>
          </a:p>
          <a:p>
            <a:r>
              <a:rPr lang="en-CA" sz="2800" dirty="0"/>
              <a:t>Often the </a:t>
            </a:r>
            <a:r>
              <a:rPr lang="en-CA" sz="2800" dirty="0" err="1"/>
              <a:t>normals</a:t>
            </a:r>
            <a:r>
              <a:rPr lang="en-CA" sz="2800" dirty="0"/>
              <a:t>, </a:t>
            </a:r>
            <a:r>
              <a:rPr lang="en-CA" sz="2800" i="1" dirty="0"/>
              <a:t>not </a:t>
            </a:r>
            <a:r>
              <a:rPr lang="en-CA" sz="2800" dirty="0"/>
              <a:t>the UV, of the model is used to do the look up. </a:t>
            </a:r>
          </a:p>
          <a:p>
            <a:pPr lvl="1"/>
            <a:r>
              <a:rPr lang="en-CA" sz="2400" dirty="0"/>
              <a:t>In any case, the lookup uses 3 coordinates, not 2 </a:t>
            </a:r>
            <a:br>
              <a:rPr lang="en-CA" sz="2400" dirty="0"/>
            </a:br>
            <a:r>
              <a:rPr lang="en-CA" sz="2400" dirty="0"/>
              <a:t>(as with 2D texture mapping)</a:t>
            </a:r>
          </a:p>
        </p:txBody>
      </p:sp>
    </p:spTree>
    <p:extLst>
      <p:ext uri="{BB962C8B-B14F-4D97-AF65-F5344CB8AC3E}">
        <p14:creationId xmlns:p14="http://schemas.microsoft.com/office/powerpoint/2010/main" val="402490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Cube mapping</a:t>
            </a:r>
          </a:p>
        </p:txBody>
      </p:sp>
      <p:pic>
        <p:nvPicPr>
          <p:cNvPr id="1026" name="Picture 2" descr="Cubemaps | Scali's OpenBlog™">
            <a:hlinkClick r:id="rId2"/>
            <a:extLst>
              <a:ext uri="{FF2B5EF4-FFF2-40B4-BE49-F238E27FC236}">
                <a16:creationId xmlns:a16="http://schemas.microsoft.com/office/drawing/2014/main" id="{9C1CC0AE-83CC-11E2-3F14-CF5C448D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6" y="1352550"/>
            <a:ext cx="3309677" cy="30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AFF897-C8C1-DA5D-1F0C-B3D8A1A5FDE9}"/>
              </a:ext>
            </a:extLst>
          </p:cNvPr>
          <p:cNvSpPr txBox="1"/>
          <p:nvPr/>
        </p:nvSpPr>
        <p:spPr>
          <a:xfrm>
            <a:off x="4267200" y="126470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6 textures are mapped to the “sides” of the cube. </a:t>
            </a:r>
          </a:p>
        </p:txBody>
      </p:sp>
      <p:pic>
        <p:nvPicPr>
          <p:cNvPr id="2050" name="Picture 2" descr="Cube mapping - Wikipedia">
            <a:hlinkClick r:id="rId4"/>
            <a:extLst>
              <a:ext uri="{FF2B5EF4-FFF2-40B4-BE49-F238E27FC236}">
                <a16:creationId xmlns:a16="http://schemas.microsoft.com/office/drawing/2014/main" id="{18893A3D-48C7-E09A-C01A-8004A8031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18103"/>
            <a:ext cx="3877453" cy="291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01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Cube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FF897-C8C1-DA5D-1F0C-B3D8A1A5FDE9}"/>
              </a:ext>
            </a:extLst>
          </p:cNvPr>
          <p:cNvSpPr txBox="1"/>
          <p:nvPr/>
        </p:nvSpPr>
        <p:spPr>
          <a:xfrm>
            <a:off x="4038600" y="1139250"/>
            <a:ext cx="464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In OpenGL, there are a set of constants to indicate which side you’re referring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GL_TEXTURE_CUBE_MAP_POSITIVE_X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GL_TEXTURE_CUBE_MAP_NEGATIVE_X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GL_TEXTURE_CUBE_MAP_POSITIVE_Y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GL_TEXTURE_CUBE_MAP_NEGATIVE_Y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GL_TEXTURE_CUBE_MAP_POSITIVE_Z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GL_TEXTURE_CUBE_MAP_NEGATIVE_Z</a:t>
            </a:r>
          </a:p>
          <a:p>
            <a:r>
              <a:rPr lang="en-CA" sz="2000" dirty="0"/>
              <a:t>All these </a:t>
            </a:r>
            <a:r>
              <a:rPr lang="en-CA" sz="2000" i="1" dirty="0"/>
              <a:t>together </a:t>
            </a:r>
            <a:r>
              <a:rPr lang="en-CA" sz="2000" dirty="0"/>
              <a:t>represent a single cube map.</a:t>
            </a:r>
          </a:p>
        </p:txBody>
      </p:sp>
      <p:pic>
        <p:nvPicPr>
          <p:cNvPr id="2" name="Picture 2" descr="Cubemaps | Scali's OpenBlog™">
            <a:hlinkClick r:id="rId2"/>
            <a:extLst>
              <a:ext uri="{FF2B5EF4-FFF2-40B4-BE49-F238E27FC236}">
                <a16:creationId xmlns:a16="http://schemas.microsoft.com/office/drawing/2014/main" id="{F512928A-4A6C-EC62-C9E1-E58988363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7" y="514350"/>
            <a:ext cx="1981200" cy="182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 really don't understand OpenGL's cubemap coordinate system : r/opengl">
            <a:hlinkClick r:id="rId4"/>
            <a:extLst>
              <a:ext uri="{FF2B5EF4-FFF2-40B4-BE49-F238E27FC236}">
                <a16:creationId xmlns:a16="http://schemas.microsoft.com/office/drawing/2014/main" id="{9B0BFBC1-8DE4-124E-F72E-35D6FD56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64" y="2361335"/>
            <a:ext cx="3394363" cy="257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1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Cube mapping for skyboxes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Autofit/>
          </a:bodyPr>
          <a:lstStyle/>
          <a:p>
            <a:r>
              <a:rPr lang="en-CA" sz="2800" dirty="0"/>
              <a:t>For very distant objects like the sky, or the horizon that’s far, far away, we can “fake” this by drawing a cube map that surrounds the camera.</a:t>
            </a:r>
            <a:endParaRPr lang="en-CA" sz="2400" dirty="0"/>
          </a:p>
        </p:txBody>
      </p:sp>
      <p:pic>
        <p:nvPicPr>
          <p:cNvPr id="5122" name="Picture 2" descr="The Beauty of Skyboxes - Feeling Small in the Vastness of Video Games">
            <a:hlinkClick r:id="rId2"/>
            <a:extLst>
              <a:ext uri="{FF2B5EF4-FFF2-40B4-BE49-F238E27FC236}">
                <a16:creationId xmlns:a16="http://schemas.microsoft.com/office/drawing/2014/main" id="{BB4D7D6F-F4F6-59C0-1249-707199C9B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43150"/>
            <a:ext cx="4707465" cy="264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26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Cube mapping for skyboxes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Autofit/>
          </a:bodyPr>
          <a:lstStyle/>
          <a:p>
            <a:r>
              <a:rPr lang="en-CA" sz="2800" dirty="0"/>
              <a:t>While there are a few variations in technique, the basic idea is that you lookup colours in a cube map that is centred at the camera. </a:t>
            </a:r>
          </a:p>
          <a:p>
            <a:r>
              <a:rPr lang="en-CA" sz="2800" dirty="0"/>
              <a:t>This is often a sphere or ellipse shaped object kept at the location of the camera at all times.</a:t>
            </a:r>
          </a:p>
          <a:p>
            <a:r>
              <a:rPr lang="en-CA" sz="2800" dirty="0"/>
              <a:t>Think: You are “inside” this sphere, which is “painted” with the skybox/cube map texture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83858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Cube mapping for skyboxes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Autofit/>
          </a:bodyPr>
          <a:lstStyle/>
          <a:p>
            <a:r>
              <a:rPr lang="en-CA" sz="2800" dirty="0"/>
              <a:t>Option #1: </a:t>
            </a:r>
          </a:p>
          <a:p>
            <a:pPr lvl="1"/>
            <a:r>
              <a:rPr lang="en-CA" sz="2000" dirty="0"/>
              <a:t>Use a large sphere, large enough to contain the entire scene.</a:t>
            </a:r>
          </a:p>
          <a:p>
            <a:pPr lvl="1"/>
            <a:r>
              <a:rPr lang="en-CA" sz="2000" dirty="0"/>
              <a:t>Be careful to set your far plane </a:t>
            </a:r>
            <a:r>
              <a:rPr lang="en-CA" sz="2000" i="1" dirty="0"/>
              <a:t>farther </a:t>
            </a:r>
            <a:r>
              <a:rPr lang="en-CA" sz="2000" dirty="0"/>
              <a:t>than this sphere.</a:t>
            </a:r>
          </a:p>
          <a:p>
            <a:pPr lvl="1"/>
            <a:r>
              <a:rPr lang="en-CA" sz="2000" dirty="0"/>
              <a:t>Move the sphere with the camera (or move everything in the world and keep the camera at 0,0,0…)</a:t>
            </a:r>
          </a:p>
          <a:p>
            <a:pPr lvl="1"/>
            <a:r>
              <a:rPr lang="en-CA" sz="2000" dirty="0"/>
              <a:t>This avoids us “worrying” about the depth buffer.</a:t>
            </a:r>
          </a:p>
          <a:p>
            <a:pPr lvl="1"/>
            <a:r>
              <a:rPr lang="en-CA" sz="2000" dirty="0"/>
              <a:t>Because the skybox fills the entire screen, you can decide when to draw this based on what else is in the scene. </a:t>
            </a:r>
          </a:p>
          <a:p>
            <a:pPr lvl="2"/>
            <a:r>
              <a:rPr lang="en-CA" sz="1600" dirty="0"/>
              <a:t>Large outdoor scene that’s mostly sky: draw the cube map first</a:t>
            </a:r>
          </a:p>
          <a:p>
            <a:pPr lvl="2"/>
            <a:r>
              <a:rPr lang="en-CA" sz="1600" dirty="0"/>
              <a:t>Inside where you only see the sky through a window: draw cube map last</a:t>
            </a:r>
          </a:p>
          <a:p>
            <a:pPr lvl="1"/>
            <a:r>
              <a:rPr lang="en-CA" sz="2000" dirty="0"/>
              <a:t>But TBH, don’t worry about it. </a:t>
            </a:r>
          </a:p>
        </p:txBody>
      </p:sp>
    </p:spTree>
    <p:extLst>
      <p:ext uri="{BB962C8B-B14F-4D97-AF65-F5344CB8AC3E}">
        <p14:creationId xmlns:p14="http://schemas.microsoft.com/office/powerpoint/2010/main" val="267384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Cube mapping for skyboxes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Autofit/>
          </a:bodyPr>
          <a:lstStyle/>
          <a:p>
            <a:r>
              <a:rPr lang="en-CA" sz="2400" dirty="0"/>
              <a:t>Option #2:</a:t>
            </a:r>
            <a:r>
              <a:rPr lang="en-CA" sz="2000" dirty="0"/>
              <a:t> Drawing a shape that’s 1.0 unit in size either using an actual shape or procedurally generating the shape in the shader:</a:t>
            </a:r>
          </a:p>
          <a:p>
            <a:pPr lvl="1"/>
            <a:r>
              <a:rPr lang="en-CA" sz="2000" dirty="0"/>
              <a:t>Turn off the </a:t>
            </a:r>
            <a:r>
              <a:rPr lang="en-CA" sz="2000" dirty="0" err="1"/>
              <a:t>z-buffer</a:t>
            </a:r>
            <a:r>
              <a:rPr lang="en-CA" sz="2000" dirty="0"/>
              <a:t> (both the depth test and update)</a:t>
            </a:r>
          </a:p>
          <a:p>
            <a:pPr lvl="1"/>
            <a:r>
              <a:rPr lang="en-CA" sz="2000" dirty="0"/>
              <a:t>Set the near and far planes </a:t>
            </a:r>
            <a:r>
              <a:rPr lang="en-CA" sz="2000" i="1" dirty="0"/>
              <a:t>very </a:t>
            </a:r>
            <a:r>
              <a:rPr lang="en-CA" sz="2000" dirty="0"/>
              <a:t>near the camera (the shape is only 1.0 unit in size, after all)</a:t>
            </a:r>
          </a:p>
          <a:p>
            <a:pPr lvl="1"/>
            <a:r>
              <a:rPr lang="en-CA" sz="2000" dirty="0"/>
              <a:t>Draw the skybox shape</a:t>
            </a:r>
          </a:p>
          <a:p>
            <a:pPr lvl="1"/>
            <a:r>
              <a:rPr lang="en-CA" sz="2000" dirty="0"/>
              <a:t>Turn on the </a:t>
            </a:r>
            <a:r>
              <a:rPr lang="en-CA" sz="2000" dirty="0" err="1"/>
              <a:t>z-buffer</a:t>
            </a:r>
            <a:r>
              <a:rPr lang="en-CA" sz="2000" dirty="0"/>
              <a:t> again</a:t>
            </a:r>
          </a:p>
          <a:p>
            <a:pPr lvl="1"/>
            <a:r>
              <a:rPr lang="en-CA" sz="2000" dirty="0"/>
              <a:t>Update the project matrix (near &amp; far plane) to “normal” for your scene and draw everything the way you did before</a:t>
            </a:r>
          </a:p>
          <a:p>
            <a:r>
              <a:rPr lang="en-CA" sz="2400" dirty="0"/>
              <a:t>We are </a:t>
            </a:r>
            <a:r>
              <a:rPr lang="en-CA" sz="2400" i="1" dirty="0"/>
              <a:t>not </a:t>
            </a:r>
            <a:r>
              <a:rPr lang="en-CA" sz="2400" dirty="0"/>
              <a:t>doing it this way, but that’s often how it’s done.</a:t>
            </a:r>
          </a:p>
        </p:txBody>
      </p:sp>
    </p:spTree>
    <p:extLst>
      <p:ext uri="{BB962C8B-B14F-4D97-AF65-F5344CB8AC3E}">
        <p14:creationId xmlns:p14="http://schemas.microsoft.com/office/powerpoint/2010/main" val="95048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E19B3-D09D-2C49-5470-1707252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/>
          <a:lstStyle/>
          <a:p>
            <a:r>
              <a:rPr lang="en-CA" dirty="0"/>
              <a:t>Loading the cube 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1E1A1D-F0DA-C41B-FB9A-48833ADC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23073"/>
          </a:xfrm>
        </p:spPr>
        <p:txBody>
          <a:bodyPr>
            <a:noAutofit/>
          </a:bodyPr>
          <a:lstStyle/>
          <a:p>
            <a:r>
              <a:rPr lang="en-CA" sz="2400" dirty="0"/>
              <a:t>Done like a 2D texture, but instead:</a:t>
            </a:r>
          </a:p>
          <a:p>
            <a:pPr lvl="1"/>
            <a:r>
              <a:rPr lang="en-CA" sz="2000" dirty="0"/>
              <a:t>You bind the texture as a GL_TEXTURE_CUBE_MAP</a:t>
            </a:r>
            <a:br>
              <a:rPr lang="en-CA" sz="2000" dirty="0"/>
            </a:br>
            <a:r>
              <a:rPr lang="en-CA" sz="2000" dirty="0"/>
              <a:t>(vs. GL_TEXTURE_2D)</a:t>
            </a:r>
          </a:p>
          <a:p>
            <a:pPr lvl="1"/>
            <a:r>
              <a:rPr lang="en-CA" sz="2000" dirty="0"/>
              <a:t>You load all 6 texture “sides” just like you did with the 2D textures, but copy them up with GL_TEXTURE_CUBE_MAP_POSITIVE_X, </a:t>
            </a:r>
            <a:r>
              <a:rPr lang="en-US" sz="2000" dirty="0"/>
              <a:t>GL_TEXTURE_CUBE_MAP_NEGATIVE_X, etc. constants</a:t>
            </a:r>
          </a:p>
          <a:p>
            <a:r>
              <a:rPr lang="en-US" sz="2400" dirty="0"/>
              <a:t>You also want to enable the GL_TEXTURE_CUBE_MAP_SEAMLESS option to hide the transitions between the 6 sides.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35040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13448</TotalTime>
  <Words>1210</Words>
  <Application>Microsoft Office PowerPoint</Application>
  <PresentationFormat>On-screen Show (16:9)</PresentationFormat>
  <Paragraphs>95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INFO3111: C++ Graphics</vt:lpstr>
      <vt:lpstr>Cube mapping</vt:lpstr>
      <vt:lpstr>Cube mapping</vt:lpstr>
      <vt:lpstr>Cube mapping</vt:lpstr>
      <vt:lpstr>Cube mapping for skyboxes</vt:lpstr>
      <vt:lpstr>Cube mapping for skyboxes</vt:lpstr>
      <vt:lpstr>Cube mapping for skyboxes</vt:lpstr>
      <vt:lpstr>Cube mapping for skyboxes</vt:lpstr>
      <vt:lpstr>Loading the cube map</vt:lpstr>
      <vt:lpstr>Cube maps on the shader</vt:lpstr>
      <vt:lpstr>Cube maps bindings, etc.</vt:lpstr>
      <vt:lpstr>Reflection/Refraction</vt:lpstr>
      <vt:lpstr>Reflection/Refraction</vt:lpstr>
      <vt:lpstr>Textures as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218</cp:revision>
  <cp:lastPrinted>2018-08-07T18:20:10Z</cp:lastPrinted>
  <dcterms:created xsi:type="dcterms:W3CDTF">2016-11-07T20:14:42Z</dcterms:created>
  <dcterms:modified xsi:type="dcterms:W3CDTF">2025-08-14T01:34:51Z</dcterms:modified>
</cp:coreProperties>
</file>