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8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61DC9C6-310C-40F3-A250-97122BF73D4C}" type="datetimeFigureOut">
              <a:rPr lang="en-CA" smtClean="0"/>
              <a:t>2018-10-22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263688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61DC9C6-310C-40F3-A250-97122BF73D4C}" type="datetimeFigureOut">
              <a:rPr lang="en-CA" smtClean="0"/>
              <a:t>2018-10-22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20488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61DC9C6-310C-40F3-A250-97122BF73D4C}" type="datetimeFigureOut">
              <a:rPr lang="en-CA" smtClean="0"/>
              <a:t>2018-10-22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371013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61DC9C6-310C-40F3-A250-97122BF73D4C}" type="datetimeFigureOut">
              <a:rPr lang="en-CA" smtClean="0"/>
              <a:t>2018-10-22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118115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1DC9C6-310C-40F3-A250-97122BF73D4C}" type="datetimeFigureOut">
              <a:rPr lang="en-CA" smtClean="0"/>
              <a:t>2018-10-22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426923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61DC9C6-310C-40F3-A250-97122BF73D4C}" type="datetimeFigureOut">
              <a:rPr lang="en-CA" smtClean="0"/>
              <a:t>2018-10-22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300303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F61DC9C6-310C-40F3-A250-97122BF73D4C}" type="datetimeFigureOut">
              <a:rPr lang="en-CA" smtClean="0"/>
              <a:t>2018-10-22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428538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61DC9C6-310C-40F3-A250-97122BF73D4C}" type="datetimeFigureOut">
              <a:rPr lang="en-CA" smtClean="0"/>
              <a:t>2018-10-22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283819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DC9C6-310C-40F3-A250-97122BF73D4C}" type="datetimeFigureOut">
              <a:rPr lang="en-CA" smtClean="0"/>
              <a:t>2018-10-22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189537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1DC9C6-310C-40F3-A250-97122BF73D4C}" type="datetimeFigureOut">
              <a:rPr lang="en-CA" smtClean="0"/>
              <a:t>2018-10-22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98067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1DC9C6-310C-40F3-A250-97122BF73D4C}" type="datetimeFigureOut">
              <a:rPr lang="en-CA" smtClean="0"/>
              <a:t>2018-10-22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1A5014-665A-4B08-BC6C-B778EB530B43}" type="slidenum">
              <a:rPr lang="en-CA" smtClean="0"/>
              <a:t>‹#›</a:t>
            </a:fld>
            <a:endParaRPr lang="en-CA"/>
          </a:p>
        </p:txBody>
      </p:sp>
    </p:spTree>
    <p:extLst>
      <p:ext uri="{BB962C8B-B14F-4D97-AF65-F5344CB8AC3E}">
        <p14:creationId xmlns:p14="http://schemas.microsoft.com/office/powerpoint/2010/main" val="377304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DC9C6-310C-40F3-A250-97122BF73D4C}" type="datetimeFigureOut">
              <a:rPr lang="en-CA" smtClean="0"/>
              <a:t>2018-10-22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A5014-665A-4B08-BC6C-B778EB530B43}" type="slidenum">
              <a:rPr lang="en-CA" smtClean="0"/>
              <a:t>‹#›</a:t>
            </a:fld>
            <a:endParaRPr lang="en-CA"/>
          </a:p>
        </p:txBody>
      </p:sp>
    </p:spTree>
    <p:extLst>
      <p:ext uri="{BB962C8B-B14F-4D97-AF65-F5344CB8AC3E}">
        <p14:creationId xmlns:p14="http://schemas.microsoft.com/office/powerpoint/2010/main" val="1842740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607419" y="980343"/>
            <a:ext cx="4765430" cy="1173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7" name="TextBox 16"/>
          <p:cNvSpPr txBox="1"/>
          <p:nvPr/>
        </p:nvSpPr>
        <p:spPr>
          <a:xfrm>
            <a:off x="438673" y="865965"/>
            <a:ext cx="5486400" cy="3416320"/>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Terrain model is the green area.</a:t>
            </a:r>
          </a:p>
          <a:p>
            <a:pPr marL="285750" indent="-285750">
              <a:buFont typeface="Arial" panose="020B0604020202020204" pitchFamily="34" charset="0"/>
              <a:buChar char="•"/>
            </a:pPr>
            <a:r>
              <a:rPr lang="en-CA" dirty="0" smtClean="0"/>
              <a:t>X &amp; Z are width and depth.</a:t>
            </a:r>
          </a:p>
          <a:p>
            <a:pPr marL="285750" indent="-285750">
              <a:buFont typeface="Arial" panose="020B0604020202020204" pitchFamily="34" charset="0"/>
              <a:buChar char="•"/>
            </a:pPr>
            <a:r>
              <a:rPr lang="en-CA" dirty="0" smtClean="0"/>
              <a:t>Y is the height</a:t>
            </a:r>
          </a:p>
          <a:p>
            <a:pPr marL="285750" indent="-285750">
              <a:buFont typeface="Arial" panose="020B0604020202020204" pitchFamily="34" charset="0"/>
              <a:buChar char="•"/>
            </a:pPr>
            <a:r>
              <a:rPr lang="en-CA" dirty="0" smtClean="0"/>
              <a:t>The mid-point of the terrain height is taken (orange line), and this will be the “water level”.</a:t>
            </a:r>
          </a:p>
          <a:p>
            <a:pPr marL="285750" indent="-285750">
              <a:buFont typeface="Arial" panose="020B0604020202020204" pitchFamily="34" charset="0"/>
              <a:buChar char="•"/>
            </a:pPr>
            <a:r>
              <a:rPr lang="en-CA" dirty="0" smtClean="0"/>
              <a:t>Anything below the “water level” is clamped to that water level value. </a:t>
            </a:r>
          </a:p>
          <a:p>
            <a:pPr marL="285750" indent="-285750">
              <a:buFont typeface="Arial" panose="020B0604020202020204" pitchFamily="34" charset="0"/>
              <a:buChar char="•"/>
            </a:pPr>
            <a:r>
              <a:rPr lang="en-CA" dirty="0" smtClean="0"/>
              <a:t>Anything else is “ground”.</a:t>
            </a:r>
          </a:p>
          <a:p>
            <a:pPr marL="285750" indent="-285750">
              <a:buFont typeface="Arial" panose="020B0604020202020204" pitchFamily="34" charset="0"/>
              <a:buChar char="•"/>
            </a:pPr>
            <a:r>
              <a:rPr lang="en-CA" dirty="0" smtClean="0"/>
              <a:t>The black arrow represents the largest extent of the terrain (likely width)</a:t>
            </a:r>
          </a:p>
          <a:p>
            <a:pPr marL="285750" indent="-285750">
              <a:buFont typeface="Arial" panose="020B0604020202020204" pitchFamily="34" charset="0"/>
              <a:buChar char="•"/>
            </a:pPr>
            <a:r>
              <a:rPr lang="en-CA" dirty="0" smtClean="0"/>
              <a:t>The model is shifted to the centre, so that the centre X/Z vertex is at the origin. </a:t>
            </a:r>
          </a:p>
        </p:txBody>
      </p:sp>
      <p:cxnSp>
        <p:nvCxnSpPr>
          <p:cNvPr id="33" name="Straight Connector 32"/>
          <p:cNvCxnSpPr/>
          <p:nvPr/>
        </p:nvCxnSpPr>
        <p:spPr>
          <a:xfrm>
            <a:off x="6119446" y="1567229"/>
            <a:ext cx="566727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Arrow Connector 47"/>
          <p:cNvCxnSpPr/>
          <p:nvPr/>
        </p:nvCxnSpPr>
        <p:spPr>
          <a:xfrm>
            <a:off x="6607419" y="2451798"/>
            <a:ext cx="4765430" cy="10048"/>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9617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611815" y="984739"/>
            <a:ext cx="4765430" cy="4765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6607419" y="980343"/>
            <a:ext cx="4765430" cy="2474948"/>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4" name="Oval 3"/>
          <p:cNvSpPr/>
          <p:nvPr/>
        </p:nvSpPr>
        <p:spPr>
          <a:xfrm>
            <a:off x="6868992" y="1299063"/>
            <a:ext cx="4266466" cy="429064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grpSp>
        <p:nvGrpSpPr>
          <p:cNvPr id="16" name="Group 15"/>
          <p:cNvGrpSpPr/>
          <p:nvPr/>
        </p:nvGrpSpPr>
        <p:grpSpPr>
          <a:xfrm>
            <a:off x="6400799" y="2154115"/>
            <a:ext cx="5292969" cy="1292469"/>
            <a:chOff x="1424354" y="2285999"/>
            <a:chExt cx="9082454" cy="1292469"/>
          </a:xfrm>
        </p:grpSpPr>
        <p:cxnSp>
          <p:nvCxnSpPr>
            <p:cNvPr id="6" name="Straight Connector 5"/>
            <p:cNvCxnSpPr/>
            <p:nvPr/>
          </p:nvCxnSpPr>
          <p:spPr>
            <a:xfrm>
              <a:off x="1459523" y="2285999"/>
              <a:ext cx="9047285"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424354" y="3578468"/>
              <a:ext cx="9047285" cy="0"/>
            </a:xfrm>
            <a:prstGeom prst="line">
              <a:avLst/>
            </a:prstGeom>
            <a:ln/>
          </p:spPr>
          <p:style>
            <a:lnRef idx="3">
              <a:schemeClr val="dk1"/>
            </a:lnRef>
            <a:fillRef idx="0">
              <a:schemeClr val="dk1"/>
            </a:fillRef>
            <a:effectRef idx="2">
              <a:schemeClr val="dk1"/>
            </a:effectRef>
            <a:fontRef idx="minor">
              <a:schemeClr val="tx1"/>
            </a:fontRef>
          </p:style>
        </p:cxnSp>
      </p:grpSp>
      <p:sp>
        <p:nvSpPr>
          <p:cNvPr id="17" name="TextBox 16"/>
          <p:cNvSpPr txBox="1"/>
          <p:nvPr/>
        </p:nvSpPr>
        <p:spPr>
          <a:xfrm>
            <a:off x="438673" y="671856"/>
            <a:ext cx="5872718" cy="6186309"/>
          </a:xfrm>
          <a:prstGeom prst="rect">
            <a:avLst/>
          </a:prstGeom>
          <a:noFill/>
        </p:spPr>
        <p:txBody>
          <a:bodyPr wrap="square" rtlCol="0">
            <a:spAutoFit/>
          </a:bodyPr>
          <a:lstStyle/>
          <a:p>
            <a:pPr marL="285750" indent="-285750">
              <a:buFont typeface="Arial" panose="020B0604020202020204" pitchFamily="34" charset="0"/>
              <a:buChar char="•"/>
            </a:pPr>
            <a:r>
              <a:rPr lang="en-CA" dirty="0" smtClean="0"/>
              <a:t>Next…</a:t>
            </a:r>
          </a:p>
          <a:p>
            <a:pPr marL="285750" indent="-285750">
              <a:buFont typeface="Arial" panose="020B0604020202020204" pitchFamily="34" charset="0"/>
              <a:buChar char="•"/>
            </a:pPr>
            <a:r>
              <a:rPr lang="en-CA" dirty="0" smtClean="0"/>
              <a:t>The terrain is scaled to a </a:t>
            </a:r>
            <a:r>
              <a:rPr lang="en-CA" dirty="0" smtClean="0"/>
              <a:t>“underwater” sphere. </a:t>
            </a:r>
          </a:p>
          <a:p>
            <a:pPr marL="285750" indent="-285750">
              <a:buFont typeface="Arial" panose="020B0604020202020204" pitchFamily="34" charset="0"/>
              <a:buChar char="•"/>
            </a:pPr>
            <a:r>
              <a:rPr lang="en-CA" dirty="0" smtClean="0"/>
              <a:t>The sphere has radius that’s the 90% the length of the largest extent of the terrain.</a:t>
            </a:r>
          </a:p>
          <a:p>
            <a:pPr marL="285750" indent="-285750">
              <a:buFont typeface="Arial" panose="020B0604020202020204" pitchFamily="34" charset="0"/>
              <a:buChar char="•"/>
            </a:pPr>
            <a:r>
              <a:rPr lang="en-CA" dirty="0" smtClean="0"/>
              <a:t>This sphere is placed in a box that’s the size that the size of the maximum extent of the terrain. </a:t>
            </a:r>
            <a:endParaRPr lang="en-CA" dirty="0" smtClean="0"/>
          </a:p>
          <a:p>
            <a:pPr marL="285750" indent="-285750">
              <a:buFont typeface="Arial" panose="020B0604020202020204" pitchFamily="34" charset="0"/>
              <a:buChar char="•"/>
            </a:pPr>
            <a:r>
              <a:rPr lang="en-CA" dirty="0" smtClean="0"/>
              <a:t>The “above water” height (maximum value of the terrain “above” water, compared with the water) is the purple area. This </a:t>
            </a:r>
            <a:r>
              <a:rPr lang="en-CA" dirty="0" smtClean="0"/>
              <a:t>is scaled to be ½ of the height (maximum extent)</a:t>
            </a:r>
          </a:p>
          <a:p>
            <a:pPr marL="285750" indent="-285750">
              <a:buFont typeface="Arial" panose="020B0604020202020204" pitchFamily="34" charset="0"/>
              <a:buChar char="•"/>
            </a:pPr>
            <a:r>
              <a:rPr lang="en-CA" dirty="0" smtClean="0"/>
              <a:t>Any “height” outside the radius of this sphere is clamped to the “water line”. </a:t>
            </a:r>
          </a:p>
          <a:p>
            <a:pPr marL="285750" indent="-285750">
              <a:buFont typeface="Arial" panose="020B0604020202020204" pitchFamily="34" charset="0"/>
              <a:buChar char="•"/>
            </a:pPr>
            <a:r>
              <a:rPr lang="en-CA" dirty="0" smtClean="0"/>
              <a:t>Any “height” that’s inside this sphere, is adjusted based on the relative height of the sphere </a:t>
            </a:r>
            <a:r>
              <a:rPr lang="en-CA" i="1" dirty="0" smtClean="0"/>
              <a:t>at that point</a:t>
            </a:r>
            <a:r>
              <a:rPr lang="en-CA" dirty="0" smtClean="0"/>
              <a:t>: i.e. the height above the “water” (which is at zero) is scaled by the ratio of the vertical rays at that point (the black arrows) and the total height of the model.</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I’m using Ericson’s </a:t>
            </a:r>
            <a:r>
              <a:rPr lang="en-CA" dirty="0" err="1" smtClean="0"/>
              <a:t>IntersectRaySphere</a:t>
            </a:r>
            <a:r>
              <a:rPr lang="en-CA" dirty="0" smtClean="0"/>
              <a:t>() test, though there are others, like here: http://paulbourke.net/geometry/circlesphere/</a:t>
            </a:r>
          </a:p>
          <a:p>
            <a:pPr marL="285750" indent="-285750">
              <a:buFont typeface="Arial" panose="020B0604020202020204" pitchFamily="34" charset="0"/>
              <a:buChar char="•"/>
            </a:pPr>
            <a:endParaRPr lang="en-CA" dirty="0"/>
          </a:p>
        </p:txBody>
      </p:sp>
      <p:cxnSp>
        <p:nvCxnSpPr>
          <p:cNvPr id="20" name="Straight Arrow Connector 19"/>
          <p:cNvCxnSpPr/>
          <p:nvPr/>
        </p:nvCxnSpPr>
        <p:spPr>
          <a:xfrm>
            <a:off x="8990134" y="3444388"/>
            <a:ext cx="2145323" cy="424227"/>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cxnSp>
        <p:nvCxnSpPr>
          <p:cNvPr id="23" name="Straight Arrow Connector 22"/>
          <p:cNvCxnSpPr/>
          <p:nvPr/>
        </p:nvCxnSpPr>
        <p:spPr>
          <a:xfrm flipV="1">
            <a:off x="7115930" y="2468439"/>
            <a:ext cx="16284" cy="967241"/>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cxnSp>
        <p:nvCxnSpPr>
          <p:cNvPr id="29" name="Straight Arrow Connector 28"/>
          <p:cNvCxnSpPr/>
          <p:nvPr/>
        </p:nvCxnSpPr>
        <p:spPr>
          <a:xfrm flipH="1" flipV="1">
            <a:off x="8289890" y="1457011"/>
            <a:ext cx="9890" cy="1978670"/>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6159640" y="1567229"/>
            <a:ext cx="566727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flipV="1">
            <a:off x="7548666" y="1848897"/>
            <a:ext cx="37839" cy="1595490"/>
          </a:xfrm>
          <a:prstGeom prst="straightConnector1">
            <a:avLst/>
          </a:prstGeom>
          <a:ln w="41275" cap="flat" cmpd="sng" algn="ctr">
            <a:solidFill>
              <a:schemeClr val="dk1"/>
            </a:solidFill>
            <a:prstDash val="solid"/>
            <a:round/>
            <a:headEnd type="none" w="sm" len="sm"/>
            <a:tailEnd type="arrow" w="lg" len="lg"/>
          </a:ln>
        </p:spPr>
        <p:style>
          <a:lnRef idx="0">
            <a:scrgbClr r="0" g="0" b="0"/>
          </a:lnRef>
          <a:fillRef idx="0">
            <a:scrgbClr r="0" g="0" b="0"/>
          </a:fillRef>
          <a:effectRef idx="0">
            <a:scrgbClr r="0" g="0" b="0"/>
          </a:effectRef>
          <a:fontRef idx="minor">
            <a:schemeClr val="tx1"/>
          </a:fontRef>
        </p:style>
      </p:cxnSp>
      <p:sp>
        <p:nvSpPr>
          <p:cNvPr id="14" name="Oval 13"/>
          <p:cNvSpPr/>
          <p:nvPr/>
        </p:nvSpPr>
        <p:spPr>
          <a:xfrm>
            <a:off x="6844810" y="980343"/>
            <a:ext cx="4290647" cy="4769826"/>
          </a:xfrm>
          <a:prstGeom prst="ellipse">
            <a:avLst/>
          </a:prstGeom>
          <a:noFill/>
          <a:ln w="25400">
            <a:prstDash val="lg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46286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286</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Mfeeney</dc:creator>
  <cp:lastModifiedBy>Mfeeney</cp:lastModifiedBy>
  <cp:revision>5</cp:revision>
  <dcterms:created xsi:type="dcterms:W3CDTF">2018-10-22T17:44:40Z</dcterms:created>
  <dcterms:modified xsi:type="dcterms:W3CDTF">2018-10-22T18:27:51Z</dcterms:modified>
</cp:coreProperties>
</file>