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708" y="-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6634A-59EC-4843-8524-10665C8EDF2B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B7770-0A41-4381-AD9A-2A1B7614D0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4406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pPr/>
              <a:t>2025-09-22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7F21A-B12B-DECE-6C5D-766EB9890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3" y="1654655"/>
            <a:ext cx="12305489" cy="140021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Data Structures and Algorithms</a:t>
            </a:r>
            <a:r>
              <a:rPr lang="en-GB" dirty="0"/>
              <a:t/>
            </a:r>
            <a:br>
              <a:rPr lang="en-GB" dirty="0"/>
            </a:br>
            <a:r>
              <a:rPr lang="en-GB" sz="4800" dirty="0"/>
              <a:t>INFO-3135</a:t>
            </a:r>
            <a:endParaRPr lang="en-CA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F66789-A2EA-5320-AC01-CA44DD47C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4590381"/>
            <a:ext cx="9847271" cy="1587782"/>
          </a:xfrm>
        </p:spPr>
        <p:txBody>
          <a:bodyPr>
            <a:noAutofit/>
          </a:bodyPr>
          <a:lstStyle/>
          <a:p>
            <a:pPr algn="r"/>
            <a:r>
              <a:rPr lang="en-GB" sz="6000" dirty="0"/>
              <a:t>(more) Linear Data Structures</a:t>
            </a:r>
          </a:p>
          <a:p>
            <a:pPr algn="r"/>
            <a:r>
              <a:rPr lang="en-GB" sz="4000" dirty="0"/>
              <a:t>Doubly-lined lists, queues, priority queues</a:t>
            </a:r>
          </a:p>
        </p:txBody>
      </p:sp>
    </p:spTree>
    <p:extLst>
      <p:ext uri="{BB962C8B-B14F-4D97-AF65-F5344CB8AC3E}">
        <p14:creationId xmlns:p14="http://schemas.microsoft.com/office/powerpoint/2010/main" xmlns="" val="1774883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Note about the “internals”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4976524"/>
          </a:xfrm>
        </p:spPr>
        <p:txBody>
          <a:bodyPr/>
          <a:lstStyle/>
          <a:p>
            <a:r>
              <a:rPr lang="en-CA" dirty="0" smtClean="0"/>
              <a:t>We’ve im</a:t>
            </a:r>
            <a:r>
              <a:rPr lang="en-CA" dirty="0" smtClean="0"/>
              <a:t>plemented queues using linked lists.</a:t>
            </a:r>
          </a:p>
          <a:p>
            <a:r>
              <a:rPr lang="en-CA" dirty="0" smtClean="0"/>
              <a:t>That’s because that’s the simplest and traditional way to do it.</a:t>
            </a:r>
          </a:p>
          <a:p>
            <a:r>
              <a:rPr lang="en-CA" dirty="0" smtClean="0"/>
              <a:t>But you don’t have to do it that way.</a:t>
            </a:r>
          </a:p>
          <a:p>
            <a:r>
              <a:rPr lang="en-CA" dirty="0" smtClean="0"/>
              <a:t>You </a:t>
            </a:r>
            <a:r>
              <a:rPr lang="en-CA" i="1" dirty="0" smtClean="0"/>
              <a:t>could </a:t>
            </a:r>
            <a:r>
              <a:rPr lang="en-CA" dirty="0" smtClean="0"/>
              <a:t>do it where the “internals” are an array or some other sort of thing, so long as it </a:t>
            </a:r>
            <a:r>
              <a:rPr lang="en-CA" smtClean="0"/>
              <a:t>behaves like a list. </a:t>
            </a:r>
          </a:p>
        </p:txBody>
      </p:sp>
    </p:spTree>
    <p:extLst>
      <p:ext uri="{BB962C8B-B14F-4D97-AF65-F5344CB8AC3E}">
        <p14:creationId xmlns:p14="http://schemas.microsoft.com/office/powerpoint/2010/main" xmlns="" val="207597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308" y="1313490"/>
            <a:ext cx="11595960" cy="1387507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Removing an element at the middle of a singly linked list is not easy as we need to find the node previous</a:t>
            </a:r>
          </a:p>
          <a:p>
            <a:r>
              <a:rPr lang="en-CA" dirty="0"/>
              <a:t>It is time consuming to remove any node other than the head in a singly linked list – A double link list can help solve this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8502" y="2586813"/>
            <a:ext cx="8022766" cy="270168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5308" y="5174312"/>
            <a:ext cx="11445414" cy="15093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addition to its data member, a node in a doubly linked list stores two pointers, a “next” pointer and a “</a:t>
            </a:r>
            <a:r>
              <a:rPr lang="en-CA" dirty="0" err="1"/>
              <a:t>prev</a:t>
            </a:r>
            <a:r>
              <a:rPr lang="en-CA" dirty="0"/>
              <a:t>” pointer, which point to the next node in the list and the previous node in the list</a:t>
            </a:r>
          </a:p>
          <a:p>
            <a:r>
              <a:rPr lang="en-CA" dirty="0"/>
              <a:t>Now our linked list operations are more flexible and efficient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11968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91800" cy="508641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 queue is a collection whose elements are:</a:t>
            </a:r>
          </a:p>
          <a:p>
            <a:pPr lvl="1"/>
            <a:r>
              <a:rPr lang="en-CA" dirty="0"/>
              <a:t>added at one end known as the rear or tail</a:t>
            </a:r>
          </a:p>
          <a:p>
            <a:pPr lvl="1"/>
            <a:r>
              <a:rPr lang="en-CA" dirty="0"/>
              <a:t>removed from the other end known as the front or head</a:t>
            </a:r>
          </a:p>
          <a:p>
            <a:r>
              <a:rPr lang="en-CA" dirty="0"/>
              <a:t>A queue is a FIFO structure (first in, first out)</a:t>
            </a:r>
          </a:p>
          <a:p>
            <a:r>
              <a:rPr lang="en-CA" dirty="0"/>
              <a:t>Recall that a stack is a LIFO structure and has operations that take place only at the top</a:t>
            </a:r>
          </a:p>
          <a:p>
            <a:r>
              <a:rPr lang="en-CA" dirty="0"/>
              <a:t>A queue has operations that take place at both ends </a:t>
            </a:r>
          </a:p>
          <a:p>
            <a:r>
              <a:rPr lang="en-CA" dirty="0"/>
              <a:t>The following are queue operations</a:t>
            </a:r>
          </a:p>
          <a:p>
            <a:pPr lvl="1"/>
            <a:r>
              <a:rPr lang="en-CA" dirty="0"/>
              <a:t>clear – clear the queue</a:t>
            </a:r>
          </a:p>
          <a:p>
            <a:pPr lvl="1"/>
            <a:r>
              <a:rPr lang="en-CA" dirty="0" err="1"/>
              <a:t>isEmpty</a:t>
            </a:r>
            <a:r>
              <a:rPr lang="en-CA" dirty="0"/>
              <a:t> – check if there is anything waiting in the queue</a:t>
            </a:r>
          </a:p>
          <a:p>
            <a:pPr lvl="1"/>
            <a:r>
              <a:rPr lang="en-CA" dirty="0"/>
              <a:t>enqueue – add an element to the rear (tail)</a:t>
            </a:r>
          </a:p>
          <a:p>
            <a:pPr lvl="1"/>
            <a:r>
              <a:rPr lang="en-CA" dirty="0"/>
              <a:t>dequeue – remove an element from the front (head)</a:t>
            </a:r>
          </a:p>
          <a:p>
            <a:pPr lvl="1"/>
            <a:r>
              <a:rPr lang="en-CA" dirty="0"/>
              <a:t>peek – return the first element without removing it</a:t>
            </a:r>
          </a:p>
        </p:txBody>
      </p:sp>
    </p:spTree>
    <p:extLst>
      <p:ext uri="{BB962C8B-B14F-4D97-AF65-F5344CB8AC3E}">
        <p14:creationId xmlns:p14="http://schemas.microsoft.com/office/powerpoint/2010/main" xmlns="" val="251854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Uses for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Managing transaction requests in a web application</a:t>
            </a:r>
          </a:p>
          <a:p>
            <a:r>
              <a:rPr lang="en-CA" dirty="0"/>
              <a:t>A print queue – documents are handled first come first serve</a:t>
            </a:r>
          </a:p>
          <a:p>
            <a:r>
              <a:rPr lang="en-CA" dirty="0"/>
              <a:t>A keyboard buffer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308" y="3382433"/>
            <a:ext cx="8615891" cy="27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91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Linear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766" y="1324443"/>
            <a:ext cx="1733448" cy="5196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Array</a:t>
            </a:r>
          </a:p>
          <a:p>
            <a:r>
              <a:rPr lang="en-CA" dirty="0"/>
              <a:t>size</a:t>
            </a:r>
          </a:p>
          <a:p>
            <a:r>
              <a:rPr lang="en-CA" dirty="0"/>
              <a:t>empty</a:t>
            </a:r>
          </a:p>
          <a:p>
            <a:r>
              <a:rPr lang="en-CA" dirty="0"/>
              <a:t>front</a:t>
            </a:r>
          </a:p>
          <a:p>
            <a:r>
              <a:rPr lang="en-CA" dirty="0"/>
              <a:t>back</a:t>
            </a:r>
          </a:p>
          <a:p>
            <a:r>
              <a:rPr lang="en-CA" dirty="0"/>
              <a:t>[ 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232D3DB-EC9D-A2B8-1662-5E132A82E67A}"/>
              </a:ext>
            </a:extLst>
          </p:cNvPr>
          <p:cNvSpPr txBox="1">
            <a:spLocks/>
          </p:cNvSpPr>
          <p:nvPr/>
        </p:nvSpPr>
        <p:spPr>
          <a:xfrm>
            <a:off x="3024529" y="1324443"/>
            <a:ext cx="2416865" cy="51966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Vector</a:t>
            </a:r>
          </a:p>
          <a:p>
            <a:r>
              <a:rPr lang="en-CA" dirty="0"/>
              <a:t>size</a:t>
            </a:r>
          </a:p>
          <a:p>
            <a:r>
              <a:rPr lang="en-CA" dirty="0"/>
              <a:t>empty</a:t>
            </a:r>
          </a:p>
          <a:p>
            <a:r>
              <a:rPr lang="en-CA" dirty="0"/>
              <a:t>front</a:t>
            </a:r>
          </a:p>
          <a:p>
            <a:r>
              <a:rPr lang="en-CA" dirty="0"/>
              <a:t>back</a:t>
            </a:r>
          </a:p>
          <a:p>
            <a:r>
              <a:rPr lang="en-CA" dirty="0"/>
              <a:t>[ ]</a:t>
            </a:r>
          </a:p>
          <a:p>
            <a:r>
              <a:rPr lang="en-CA" dirty="0" err="1"/>
              <a:t>push_back</a:t>
            </a:r>
            <a:endParaRPr lang="en-CA" dirty="0"/>
          </a:p>
          <a:p>
            <a:r>
              <a:rPr lang="en-CA" dirty="0" err="1"/>
              <a:t>pop_back</a:t>
            </a:r>
            <a:endParaRPr lang="en-CA" dirty="0"/>
          </a:p>
          <a:p>
            <a:r>
              <a:rPr lang="en-CA" dirty="0"/>
              <a:t>clear</a:t>
            </a:r>
          </a:p>
          <a:p>
            <a:r>
              <a:rPr lang="en-CA" dirty="0"/>
              <a:t>insert</a:t>
            </a:r>
          </a:p>
          <a:p>
            <a:r>
              <a:rPr lang="en-CA" dirty="0"/>
              <a:t>erase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957336B-F274-78C6-B00D-911BAD680AD4}"/>
              </a:ext>
            </a:extLst>
          </p:cNvPr>
          <p:cNvSpPr txBox="1">
            <a:spLocks/>
          </p:cNvSpPr>
          <p:nvPr/>
        </p:nvSpPr>
        <p:spPr>
          <a:xfrm>
            <a:off x="5622710" y="1324443"/>
            <a:ext cx="2416865" cy="519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Stack </a:t>
            </a:r>
          </a:p>
          <a:p>
            <a:r>
              <a:rPr lang="en-CA" dirty="0"/>
              <a:t>size</a:t>
            </a:r>
          </a:p>
          <a:p>
            <a:r>
              <a:rPr lang="en-CA" dirty="0"/>
              <a:t>empty</a:t>
            </a:r>
          </a:p>
          <a:p>
            <a:r>
              <a:rPr lang="en-CA" dirty="0"/>
              <a:t>top</a:t>
            </a:r>
          </a:p>
          <a:p>
            <a:r>
              <a:rPr lang="en-CA" dirty="0"/>
              <a:t>push</a:t>
            </a:r>
          </a:p>
          <a:p>
            <a:r>
              <a:rPr lang="en-CA" dirty="0"/>
              <a:t>pop</a:t>
            </a:r>
          </a:p>
          <a:p>
            <a:r>
              <a:rPr lang="en-CA" dirty="0"/>
              <a:t>peek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5154867-B1F7-E3FA-13CD-4015C7D56663}"/>
              </a:ext>
            </a:extLst>
          </p:cNvPr>
          <p:cNvSpPr txBox="1">
            <a:spLocks/>
          </p:cNvSpPr>
          <p:nvPr/>
        </p:nvSpPr>
        <p:spPr>
          <a:xfrm>
            <a:off x="7959038" y="1324443"/>
            <a:ext cx="2416865" cy="5196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Queue </a:t>
            </a:r>
          </a:p>
          <a:p>
            <a:r>
              <a:rPr lang="en-CA" dirty="0"/>
              <a:t>size</a:t>
            </a:r>
          </a:p>
          <a:p>
            <a:r>
              <a:rPr lang="en-CA" dirty="0"/>
              <a:t>empty</a:t>
            </a:r>
          </a:p>
          <a:p>
            <a:r>
              <a:rPr lang="en-CA" dirty="0"/>
              <a:t>front</a:t>
            </a:r>
          </a:p>
          <a:p>
            <a:r>
              <a:rPr lang="en-CA" dirty="0"/>
              <a:t>back</a:t>
            </a:r>
          </a:p>
          <a:p>
            <a:r>
              <a:rPr lang="en-CA" dirty="0"/>
              <a:t>enqueue</a:t>
            </a:r>
          </a:p>
          <a:p>
            <a:r>
              <a:rPr lang="en-CA" dirty="0"/>
              <a:t>dequeue</a:t>
            </a:r>
          </a:p>
          <a:p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58283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Implementing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3" y="1417268"/>
            <a:ext cx="5291667" cy="5271399"/>
          </a:xfrm>
        </p:spPr>
        <p:txBody>
          <a:bodyPr>
            <a:normAutofit fontScale="92500"/>
          </a:bodyPr>
          <a:lstStyle/>
          <a:p>
            <a:r>
              <a:rPr lang="en-CA" dirty="0"/>
              <a:t>Queues can be implemented with arrays or linked lists. </a:t>
            </a:r>
          </a:p>
          <a:p>
            <a:r>
              <a:rPr lang="en-CA" dirty="0"/>
              <a:t>We can use linear lists or circular lists</a:t>
            </a:r>
          </a:p>
          <a:p>
            <a:r>
              <a:rPr lang="en-CA" dirty="0"/>
              <a:t>Generally, a circular queue requires three pointers:</a:t>
            </a:r>
          </a:p>
          <a:p>
            <a:pPr lvl="1"/>
            <a:r>
              <a:rPr lang="en-CA" dirty="0"/>
              <a:t>one to the actual buffer in memory</a:t>
            </a:r>
          </a:p>
          <a:p>
            <a:pPr lvl="1"/>
            <a:r>
              <a:rPr lang="en-CA" dirty="0"/>
              <a:t>one to point to the start of valid data</a:t>
            </a:r>
          </a:p>
          <a:p>
            <a:pPr lvl="1"/>
            <a:r>
              <a:rPr lang="en-CA" dirty="0"/>
              <a:t>one to point to the end of valid data</a:t>
            </a:r>
          </a:p>
          <a:p>
            <a:r>
              <a:rPr lang="en-CA" dirty="0"/>
              <a:t>Arrays are not the most efficient or practical</a:t>
            </a:r>
          </a:p>
          <a:p>
            <a:r>
              <a:rPr lang="en-CA" dirty="0"/>
              <a:t>A doubly linked list would be the best approach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1417268"/>
            <a:ext cx="662940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058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Priority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Sometimes first in/first out scheduling needs to be overruled using some priority criteria</a:t>
            </a:r>
          </a:p>
          <a:p>
            <a:r>
              <a:rPr lang="en-CA" dirty="0"/>
              <a:t>In a sequence p2 may have to be processed before p1.</a:t>
            </a:r>
          </a:p>
          <a:p>
            <a:r>
              <a:rPr lang="en-CA" dirty="0"/>
              <a:t>In priority queues elements are </a:t>
            </a:r>
            <a:r>
              <a:rPr lang="en-CA" dirty="0" err="1"/>
              <a:t>dequeued</a:t>
            </a:r>
            <a:r>
              <a:rPr lang="en-CA" dirty="0"/>
              <a:t> according to their priority and their position in the queue</a:t>
            </a:r>
          </a:p>
          <a:p>
            <a:r>
              <a:rPr lang="en-CA" dirty="0"/>
              <a:t>The challenge is finding a reasonably efficient algorithm for </a:t>
            </a:r>
            <a:r>
              <a:rPr lang="en-CA" dirty="0" err="1"/>
              <a:t>enqueuing</a:t>
            </a:r>
            <a:r>
              <a:rPr lang="en-CA" dirty="0"/>
              <a:t> and </a:t>
            </a:r>
            <a:r>
              <a:rPr lang="en-CA" dirty="0" err="1"/>
              <a:t>dequeuing</a:t>
            </a:r>
            <a:r>
              <a:rPr lang="en-CA" dirty="0"/>
              <a:t>.</a:t>
            </a:r>
          </a:p>
          <a:p>
            <a:r>
              <a:rPr lang="en-CA" dirty="0"/>
              <a:t>We can use a linked list as an entry ordered queue (items are arranged by their entry into the queue) – adding is quick but removing is slower</a:t>
            </a:r>
          </a:p>
          <a:p>
            <a:r>
              <a:rPr lang="en-CA" dirty="0"/>
              <a:t> or we can add elements to the queue based on their priority – removing is quick but adding is slow</a:t>
            </a:r>
          </a:p>
          <a:p>
            <a:r>
              <a:rPr lang="en-CA" dirty="0"/>
              <a:t>Priority must result in a key value that can be sorted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62096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Priority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80492"/>
            <a:ext cx="6654800" cy="4554232"/>
          </a:xfrm>
        </p:spPr>
        <p:txBody>
          <a:bodyPr/>
          <a:lstStyle/>
          <a:p>
            <a:r>
              <a:rPr lang="en-CA" dirty="0"/>
              <a:t>is_empty - check whether the queue has no elements.</a:t>
            </a:r>
          </a:p>
          <a:p>
            <a:r>
              <a:rPr lang="en-CA" dirty="0"/>
              <a:t>insert_with_priority - add an element to the queue with an associated priority.</a:t>
            </a:r>
          </a:p>
          <a:p>
            <a:r>
              <a:rPr lang="en-CA" dirty="0"/>
              <a:t>pull_highest_priority_element - remove the element from the queue that has the </a:t>
            </a:r>
            <a:r>
              <a:rPr lang="en-CA" i="1" dirty="0"/>
              <a:t>highest priority</a:t>
            </a:r>
            <a:r>
              <a:rPr lang="en-CA" dirty="0"/>
              <a:t>, and return it.</a:t>
            </a:r>
          </a:p>
          <a:p>
            <a:r>
              <a:rPr lang="en-CA" dirty="0"/>
              <a:t>Peek – view the element with the highest priority but do not remove it</a:t>
            </a:r>
          </a:p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54800" y="1855242"/>
            <a:ext cx="5377785" cy="400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116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Priority Queues and Queuing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4976524"/>
          </a:xfrm>
        </p:spPr>
        <p:txBody>
          <a:bodyPr/>
          <a:lstStyle/>
          <a:p>
            <a:r>
              <a:rPr lang="en-CA" dirty="0"/>
              <a:t>Queues are so commonly that a well-developed and mathematical theory of queues exists.</a:t>
            </a:r>
          </a:p>
          <a:p>
            <a:r>
              <a:rPr lang="en-CA" dirty="0"/>
              <a:t>Various scenarios and models are created and analysed.</a:t>
            </a:r>
          </a:p>
          <a:p>
            <a:r>
              <a:rPr lang="en-CA" dirty="0"/>
              <a:t>J.O. </a:t>
            </a:r>
            <a:r>
              <a:rPr lang="en-CA" dirty="0" err="1"/>
              <a:t>Hendriksen</a:t>
            </a:r>
            <a:r>
              <a:rPr lang="en-CA" dirty="0"/>
              <a:t> (1977 – 1983)</a:t>
            </a:r>
          </a:p>
          <a:p>
            <a:pPr lvl="1"/>
            <a:r>
              <a:rPr lang="en-CA" dirty="0"/>
              <a:t>A simple linked list with an additional to the list to find a range of elements in which a new element should be included</a:t>
            </a:r>
          </a:p>
          <a:p>
            <a:r>
              <a:rPr lang="en-CA" dirty="0"/>
              <a:t>Blackstone (1981)</a:t>
            </a:r>
          </a:p>
          <a:p>
            <a:pPr lvl="1"/>
            <a:r>
              <a:rPr lang="en-CA" dirty="0"/>
              <a:t>A short ordered list and an unordered list and a threshold priority</a:t>
            </a:r>
          </a:p>
          <a:p>
            <a:pPr lvl="1"/>
            <a:r>
              <a:rPr lang="en-CA" dirty="0"/>
              <a:t>Number of elements in the ordered list depend on priority</a:t>
            </a:r>
          </a:p>
          <a:p>
            <a:pPr lvl="1"/>
            <a:r>
              <a:rPr lang="en-CA" dirty="0"/>
              <a:t>Some cases the ordered list could be empty</a:t>
            </a:r>
          </a:p>
          <a:p>
            <a:pPr lvl="1"/>
            <a:r>
              <a:rPr lang="en-CA" dirty="0"/>
              <a:t>Elements in the ordered list have priority over a set threshold</a:t>
            </a:r>
          </a:p>
        </p:txBody>
      </p:sp>
    </p:spTree>
    <p:extLst>
      <p:ext uri="{BB962C8B-B14F-4D97-AF65-F5344CB8AC3E}">
        <p14:creationId xmlns:p14="http://schemas.microsoft.com/office/powerpoint/2010/main" xmlns="" val="20759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</TotalTime>
  <Words>682</Words>
  <Application>Microsoft Office PowerPoint</Application>
  <PresentationFormat>Custom</PresentationFormat>
  <Paragraphs>95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Structures and Algorithms INFO-3135</vt:lpstr>
      <vt:lpstr>Double Linked List</vt:lpstr>
      <vt:lpstr>Queues</vt:lpstr>
      <vt:lpstr>Uses for Queues</vt:lpstr>
      <vt:lpstr>Linear List Operations</vt:lpstr>
      <vt:lpstr>Implementing Queues</vt:lpstr>
      <vt:lpstr>Priority Queues</vt:lpstr>
      <vt:lpstr>Priority Queue Operations</vt:lpstr>
      <vt:lpstr>Priority Queues and Queuing theory</vt:lpstr>
      <vt:lpstr>Note about the “internals”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mfeeney</cp:lastModifiedBy>
  <cp:revision>213</cp:revision>
  <dcterms:created xsi:type="dcterms:W3CDTF">2018-09-03T16:13:27Z</dcterms:created>
  <dcterms:modified xsi:type="dcterms:W3CDTF">2025-09-22T11:29:11Z</dcterms:modified>
</cp:coreProperties>
</file>