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301" r:id="rId3"/>
    <p:sldId id="302" r:id="rId4"/>
    <p:sldId id="303" r:id="rId5"/>
    <p:sldId id="304" r:id="rId6"/>
    <p:sldId id="257" r:id="rId7"/>
    <p:sldId id="258" r:id="rId8"/>
    <p:sldId id="300" r:id="rId9"/>
    <p:sldId id="267" r:id="rId10"/>
    <p:sldId id="268" r:id="rId11"/>
    <p:sldId id="271" r:id="rId12"/>
    <p:sldId id="272" r:id="rId13"/>
    <p:sldId id="273" r:id="rId14"/>
    <p:sldId id="274" r:id="rId15"/>
    <p:sldId id="299" r:id="rId16"/>
    <p:sldId id="259" r:id="rId17"/>
    <p:sldId id="260" r:id="rId18"/>
    <p:sldId id="261" r:id="rId19"/>
    <p:sldId id="262" r:id="rId20"/>
    <p:sldId id="263" r:id="rId21"/>
    <p:sldId id="265"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76" d="100"/>
          <a:sy n="76" d="100"/>
        </p:scale>
        <p:origin x="714" y="45"/>
      </p:cViewPr>
      <p:guideLst/>
    </p:cSldViewPr>
  </p:slideViewPr>
  <p:notesTextViewPr>
    <p:cViewPr>
      <p:scale>
        <a:sx n="1" d="1"/>
        <a:sy n="1" d="1"/>
      </p:scale>
      <p:origin x="0" y="0"/>
    </p:cViewPr>
  </p:notesTextViewPr>
  <p:sorterViewPr>
    <p:cViewPr>
      <p:scale>
        <a:sx n="100" d="100"/>
        <a:sy n="100" d="100"/>
      </p:scale>
      <p:origin x="0" y="-13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2024-10-04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2024-10-04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2024-10-04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2024-10-04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2024-10-04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2024-10-04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2024-10-04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2024-10-04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2024-10-04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2024-10-04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2024-10-04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2024-10-04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F21A-B12B-DECE-6C5D-766EB9890E0A}"/>
              </a:ext>
            </a:extLst>
          </p:cNvPr>
          <p:cNvSpPr>
            <a:spLocks noGrp="1"/>
          </p:cNvSpPr>
          <p:nvPr>
            <p:ph type="ctrTitle"/>
          </p:nvPr>
        </p:nvSpPr>
        <p:spPr>
          <a:xfrm>
            <a:off x="107003" y="1654655"/>
            <a:ext cx="12305489" cy="1400215"/>
          </a:xfrm>
        </p:spPr>
        <p:txBody>
          <a:bodyPr>
            <a:normAutofit fontScale="90000"/>
          </a:bodyPr>
          <a:lstStyle/>
          <a:p>
            <a:r>
              <a:rPr lang="en-GB" b="1" dirty="0"/>
              <a:t>Data Structures and Algorithms</a:t>
            </a:r>
            <a:br>
              <a:rPr lang="en-GB" dirty="0"/>
            </a:br>
            <a:r>
              <a:rPr lang="en-GB" sz="4800" dirty="0"/>
              <a:t>INFO-3135</a:t>
            </a:r>
            <a:endParaRPr lang="en-CA" sz="4800" dirty="0"/>
          </a:p>
        </p:txBody>
      </p:sp>
      <p:sp>
        <p:nvSpPr>
          <p:cNvPr id="3" name="Subtitle 2">
            <a:extLst>
              <a:ext uri="{FF2B5EF4-FFF2-40B4-BE49-F238E27FC236}">
                <a16:creationId xmlns:a16="http://schemas.microsoft.com/office/drawing/2014/main" id="{FEF66789-A2EA-5320-AC01-CA44DD47CF0E}"/>
              </a:ext>
            </a:extLst>
          </p:cNvPr>
          <p:cNvSpPr>
            <a:spLocks noGrp="1"/>
          </p:cNvSpPr>
          <p:nvPr>
            <p:ph type="subTitle" idx="1"/>
          </p:nvPr>
        </p:nvSpPr>
        <p:spPr>
          <a:xfrm>
            <a:off x="1937711" y="4590381"/>
            <a:ext cx="9144000" cy="983104"/>
          </a:xfrm>
        </p:spPr>
        <p:txBody>
          <a:bodyPr>
            <a:noAutofit/>
          </a:bodyPr>
          <a:lstStyle/>
          <a:p>
            <a:pPr algn="r"/>
            <a:r>
              <a:rPr lang="en-GB" sz="6000" dirty="0"/>
              <a:t>Template Classes</a:t>
            </a:r>
          </a:p>
        </p:txBody>
      </p:sp>
    </p:spTree>
    <p:extLst>
      <p:ext uri="{BB962C8B-B14F-4D97-AF65-F5344CB8AC3E}">
        <p14:creationId xmlns:p14="http://schemas.microsoft.com/office/powerpoint/2010/main" val="177488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Create a Class Template</a:t>
            </a:r>
          </a:p>
        </p:txBody>
      </p:sp>
      <p:sp>
        <p:nvSpPr>
          <p:cNvPr id="3" name="Content Placeholder 2"/>
          <p:cNvSpPr>
            <a:spLocks noGrp="1"/>
          </p:cNvSpPr>
          <p:nvPr>
            <p:ph idx="1"/>
          </p:nvPr>
        </p:nvSpPr>
        <p:spPr>
          <a:xfrm>
            <a:off x="838200" y="1508943"/>
            <a:ext cx="10515600" cy="5007767"/>
          </a:xfrm>
        </p:spPr>
        <p:txBody>
          <a:bodyPr>
            <a:normAutofit fontScale="92500" lnSpcReduction="20000"/>
          </a:bodyPr>
          <a:lstStyle/>
          <a:p>
            <a:r>
              <a:rPr lang="en-CA" dirty="0"/>
              <a:t>The generic class declaration is : </a:t>
            </a:r>
          </a:p>
          <a:p>
            <a:endParaRPr lang="en-CA" dirty="0"/>
          </a:p>
          <a:p>
            <a:endParaRPr lang="en-CA" dirty="0"/>
          </a:p>
          <a:p>
            <a:endParaRPr lang="en-CA" dirty="0"/>
          </a:p>
          <a:p>
            <a:endParaRPr lang="en-CA" dirty="0"/>
          </a:p>
          <a:p>
            <a:r>
              <a:rPr lang="en-CA" dirty="0"/>
              <a:t>T is the placeholder type name, which will be specified when a class is instantiated. If necessary, you can define more than one generic data type using comma-separated list.</a:t>
            </a:r>
          </a:p>
          <a:p>
            <a:r>
              <a:rPr lang="en-CA" dirty="0"/>
              <a:t>The compiler will automatically generate the correct type of object, based upon the type you specify when the object is created. </a:t>
            </a:r>
          </a:p>
          <a:p>
            <a:r>
              <a:rPr lang="en-CA" dirty="0"/>
              <a:t>Once you have created a generic class, you create a specific instance of that class :</a:t>
            </a:r>
          </a:p>
          <a:p>
            <a:pPr marL="0" indent="0">
              <a:buNone/>
            </a:pPr>
            <a:r>
              <a:rPr lang="en-CA" dirty="0"/>
              <a:t>	</a:t>
            </a:r>
            <a:r>
              <a:rPr lang="en-CA" sz="3000" dirty="0" err="1">
                <a:solidFill>
                  <a:schemeClr val="accent5">
                    <a:lumMod val="75000"/>
                  </a:schemeClr>
                </a:solidFill>
              </a:rPr>
              <a:t>ClassName</a:t>
            </a:r>
            <a:r>
              <a:rPr lang="en-CA" sz="3000" dirty="0">
                <a:solidFill>
                  <a:schemeClr val="accent5">
                    <a:lumMod val="75000"/>
                  </a:schemeClr>
                </a:solidFill>
              </a:rPr>
              <a:t> &lt;type&gt; obj;</a:t>
            </a:r>
          </a:p>
        </p:txBody>
      </p:sp>
      <p:sp>
        <p:nvSpPr>
          <p:cNvPr id="4" name="TextBox 3"/>
          <p:cNvSpPr txBox="1"/>
          <p:nvPr/>
        </p:nvSpPr>
        <p:spPr>
          <a:xfrm>
            <a:off x="1181498" y="1965429"/>
            <a:ext cx="8757634" cy="1569660"/>
          </a:xfrm>
          <a:prstGeom prst="rect">
            <a:avLst/>
          </a:prstGeom>
          <a:noFill/>
        </p:spPr>
        <p:txBody>
          <a:bodyPr wrap="square" rtlCol="0">
            <a:spAutoFit/>
          </a:bodyPr>
          <a:lstStyle/>
          <a:p>
            <a:r>
              <a:rPr lang="en-CA" sz="3200" dirty="0">
                <a:solidFill>
                  <a:schemeClr val="accent5">
                    <a:lumMod val="75000"/>
                  </a:schemeClr>
                </a:solidFill>
              </a:rPr>
              <a:t>template &lt;typename T&gt; class class-name {</a:t>
            </a:r>
          </a:p>
          <a:p>
            <a:r>
              <a:rPr lang="en-CA" sz="3200" dirty="0">
                <a:solidFill>
                  <a:schemeClr val="accent5">
                    <a:lumMod val="75000"/>
                  </a:schemeClr>
                </a:solidFill>
              </a:rPr>
              <a:t>...</a:t>
            </a:r>
          </a:p>
          <a:p>
            <a:r>
              <a:rPr lang="en-CA" sz="3200" dirty="0">
                <a:solidFill>
                  <a:schemeClr val="accent5">
                    <a:lumMod val="75000"/>
                  </a:schemeClr>
                </a:solidFill>
              </a:rPr>
              <a:t>}</a:t>
            </a:r>
          </a:p>
        </p:txBody>
      </p:sp>
    </p:spTree>
    <p:extLst>
      <p:ext uri="{BB962C8B-B14F-4D97-AF65-F5344CB8AC3E}">
        <p14:creationId xmlns:p14="http://schemas.microsoft.com/office/powerpoint/2010/main" val="329504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Declare a Class Template</a:t>
            </a:r>
          </a:p>
        </p:txBody>
      </p:sp>
      <p:sp>
        <p:nvSpPr>
          <p:cNvPr id="3" name="Content Placeholder 2"/>
          <p:cNvSpPr>
            <a:spLocks noGrp="1"/>
          </p:cNvSpPr>
          <p:nvPr>
            <p:ph idx="1"/>
          </p:nvPr>
        </p:nvSpPr>
        <p:spPr>
          <a:xfrm>
            <a:off x="838200" y="1508942"/>
            <a:ext cx="10515600" cy="4737311"/>
          </a:xfrm>
        </p:spPr>
        <p:txBody>
          <a:bodyPr>
            <a:normAutofit lnSpcReduction="10000"/>
          </a:bodyPr>
          <a:lstStyle/>
          <a:p>
            <a:r>
              <a:rPr lang="en-CA" dirty="0"/>
              <a:t>Pay special attention to the declarations:</a:t>
            </a:r>
          </a:p>
          <a:p>
            <a:endParaRPr lang="en-CA" dirty="0"/>
          </a:p>
          <a:p>
            <a:endParaRPr lang="en-CA" dirty="0"/>
          </a:p>
          <a:p>
            <a:endParaRPr lang="en-CA" dirty="0"/>
          </a:p>
          <a:p>
            <a:r>
              <a:rPr lang="en-CA" dirty="0"/>
              <a:t>The desired data type is passed inside the angle brackets. </a:t>
            </a:r>
          </a:p>
          <a:p>
            <a:r>
              <a:rPr lang="en-CA" dirty="0"/>
              <a:t>By changing the type of data specified when stack objects are created, you can change the type of data stored in the stack. </a:t>
            </a:r>
          </a:p>
          <a:p>
            <a:r>
              <a:rPr lang="en-CA" dirty="0"/>
              <a:t>For example, by using the following declaration, you can create another stack that stores character pointers.</a:t>
            </a:r>
          </a:p>
          <a:p>
            <a:pPr marL="0" indent="0">
              <a:buNone/>
            </a:pPr>
            <a:r>
              <a:rPr lang="en-CA" dirty="0"/>
              <a:t>		</a:t>
            </a:r>
            <a:r>
              <a:rPr lang="en-CA" sz="3500" dirty="0">
                <a:solidFill>
                  <a:schemeClr val="accent5">
                    <a:lumMod val="75000"/>
                  </a:schemeClr>
                </a:solidFill>
              </a:rPr>
              <a:t>stack&lt;char *&gt; </a:t>
            </a:r>
            <a:r>
              <a:rPr lang="en-CA" sz="3500" dirty="0" err="1">
                <a:solidFill>
                  <a:schemeClr val="accent5">
                    <a:lumMod val="75000"/>
                  </a:schemeClr>
                </a:solidFill>
              </a:rPr>
              <a:t>charPtrStack</a:t>
            </a:r>
            <a:r>
              <a:rPr lang="en-CA" sz="3500" dirty="0">
                <a:solidFill>
                  <a:schemeClr val="accent5">
                    <a:lumMod val="75000"/>
                  </a:schemeClr>
                </a:solidFill>
              </a:rPr>
              <a:t>;</a:t>
            </a:r>
          </a:p>
        </p:txBody>
      </p:sp>
      <p:sp>
        <p:nvSpPr>
          <p:cNvPr id="4" name="TextBox 3"/>
          <p:cNvSpPr txBox="1"/>
          <p:nvPr/>
        </p:nvSpPr>
        <p:spPr>
          <a:xfrm>
            <a:off x="1427408" y="2125486"/>
            <a:ext cx="10062227" cy="954107"/>
          </a:xfrm>
          <a:prstGeom prst="rect">
            <a:avLst/>
          </a:prstGeom>
          <a:noFill/>
        </p:spPr>
        <p:txBody>
          <a:bodyPr wrap="square" rtlCol="0">
            <a:spAutoFit/>
          </a:bodyPr>
          <a:lstStyle/>
          <a:p>
            <a:r>
              <a:rPr lang="en-CA" sz="2800" dirty="0">
                <a:solidFill>
                  <a:schemeClr val="accent5">
                    <a:lumMod val="75000"/>
                  </a:schemeClr>
                </a:solidFill>
              </a:rPr>
              <a:t>stack&lt;integer&gt; s1, s2; 		// create two integer stacks</a:t>
            </a:r>
          </a:p>
          <a:p>
            <a:r>
              <a:rPr lang="en-CA" sz="2800" dirty="0">
                <a:solidFill>
                  <a:schemeClr val="accent5">
                    <a:lumMod val="75000"/>
                  </a:schemeClr>
                </a:solidFill>
              </a:rPr>
              <a:t>stack&lt;double&gt; ds1, ds2; 		// create two double stacks</a:t>
            </a:r>
          </a:p>
        </p:txBody>
      </p:sp>
    </p:spTree>
    <p:extLst>
      <p:ext uri="{BB962C8B-B14F-4D97-AF65-F5344CB8AC3E}">
        <p14:creationId xmlns:p14="http://schemas.microsoft.com/office/powerpoint/2010/main" val="6329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 with user-defined Type</a:t>
            </a:r>
          </a:p>
        </p:txBody>
      </p:sp>
      <p:sp>
        <p:nvSpPr>
          <p:cNvPr id="3" name="Content Placeholder 2"/>
          <p:cNvSpPr>
            <a:spLocks noGrp="1"/>
          </p:cNvSpPr>
          <p:nvPr>
            <p:ph idx="1"/>
          </p:nvPr>
        </p:nvSpPr>
        <p:spPr>
          <a:xfrm>
            <a:off x="503349" y="1496065"/>
            <a:ext cx="10515600" cy="4788826"/>
          </a:xfrm>
        </p:spPr>
        <p:txBody>
          <a:bodyPr>
            <a:normAutofit fontScale="92500" lnSpcReduction="10000"/>
          </a:bodyPr>
          <a:lstStyle/>
          <a:p>
            <a:r>
              <a:rPr lang="en-CA" dirty="0"/>
              <a:t>You can also create stacks to store data types that you create. </a:t>
            </a:r>
          </a:p>
          <a:p>
            <a:r>
              <a:rPr lang="en-CA" dirty="0"/>
              <a:t>Example, if you want to use the Customer class to store customer information</a:t>
            </a:r>
          </a:p>
          <a:p>
            <a:r>
              <a:rPr lang="en-CA" dirty="0"/>
              <a:t>To create a stack of customers:</a:t>
            </a:r>
          </a:p>
          <a:p>
            <a:pPr marL="0" indent="0">
              <a:buNone/>
            </a:pPr>
            <a:r>
              <a:rPr lang="en-CA" dirty="0">
                <a:solidFill>
                  <a:schemeClr val="accent5">
                    <a:lumMod val="75000"/>
                  </a:schemeClr>
                </a:solidFill>
              </a:rPr>
              <a:t>stack&lt;Customer&gt; </a:t>
            </a:r>
            <a:r>
              <a:rPr lang="en-CA" dirty="0" err="1">
                <a:solidFill>
                  <a:schemeClr val="accent5">
                    <a:lumMod val="75000"/>
                  </a:schemeClr>
                </a:solidFill>
              </a:rPr>
              <a:t>customerStack</a:t>
            </a:r>
            <a:r>
              <a:rPr lang="en-CA" dirty="0">
                <a:solidFill>
                  <a:schemeClr val="accent5">
                    <a:lumMod val="75000"/>
                  </a:schemeClr>
                </a:solidFill>
              </a:rPr>
              <a:t>;</a:t>
            </a:r>
          </a:p>
          <a:p>
            <a:r>
              <a:rPr lang="en-CA" dirty="0"/>
              <a:t>To instantiate:</a:t>
            </a:r>
          </a:p>
          <a:p>
            <a:pPr marL="0" indent="0">
              <a:buNone/>
            </a:pPr>
            <a:r>
              <a:rPr lang="en-CA" dirty="0" err="1">
                <a:solidFill>
                  <a:schemeClr val="accent5">
                    <a:lumMod val="75000"/>
                  </a:schemeClr>
                </a:solidFill>
              </a:rPr>
              <a:t>customerStack</a:t>
            </a:r>
            <a:r>
              <a:rPr lang="en-CA" dirty="0">
                <a:solidFill>
                  <a:schemeClr val="accent5">
                    <a:lumMod val="75000"/>
                  </a:schemeClr>
                </a:solidFill>
              </a:rPr>
              <a:t> = new stack&lt;Customer&gt;();</a:t>
            </a:r>
          </a:p>
          <a:p>
            <a:r>
              <a:rPr lang="en-CA" dirty="0"/>
              <a:t>Or a pointer to a stack of customers:</a:t>
            </a:r>
          </a:p>
          <a:p>
            <a:pPr marL="0" indent="0">
              <a:buNone/>
            </a:pPr>
            <a:r>
              <a:rPr lang="en-CA" dirty="0">
                <a:solidFill>
                  <a:schemeClr val="accent5">
                    <a:lumMod val="75000"/>
                  </a:schemeClr>
                </a:solidFill>
              </a:rPr>
              <a:t>stack&lt; Customer &gt; *</a:t>
            </a:r>
            <a:r>
              <a:rPr lang="en-CA" dirty="0" err="1">
                <a:solidFill>
                  <a:schemeClr val="accent5">
                    <a:lumMod val="75000"/>
                  </a:schemeClr>
                </a:solidFill>
              </a:rPr>
              <a:t>ptrCustStack</a:t>
            </a:r>
            <a:r>
              <a:rPr lang="en-CA" dirty="0">
                <a:solidFill>
                  <a:schemeClr val="accent5">
                    <a:lumMod val="75000"/>
                  </a:schemeClr>
                </a:solidFill>
              </a:rPr>
              <a:t>;</a:t>
            </a:r>
          </a:p>
          <a:p>
            <a:r>
              <a:rPr lang="en-CA" dirty="0"/>
              <a:t>To instantiate:</a:t>
            </a:r>
            <a:endParaRPr lang="en-CA" dirty="0">
              <a:solidFill>
                <a:schemeClr val="accent5">
                  <a:lumMod val="75000"/>
                </a:schemeClr>
              </a:solidFill>
            </a:endParaRPr>
          </a:p>
          <a:p>
            <a:pPr marL="0" indent="0">
              <a:buNone/>
            </a:pPr>
            <a:r>
              <a:rPr lang="en-CA" dirty="0" err="1">
                <a:solidFill>
                  <a:schemeClr val="accent5">
                    <a:lumMod val="75000"/>
                  </a:schemeClr>
                </a:solidFill>
              </a:rPr>
              <a:t>ptrCustStack</a:t>
            </a:r>
            <a:r>
              <a:rPr lang="en-CA" dirty="0">
                <a:solidFill>
                  <a:schemeClr val="accent5">
                    <a:lumMod val="75000"/>
                  </a:schemeClr>
                </a:solidFill>
              </a:rPr>
              <a:t> = new </a:t>
            </a:r>
            <a:r>
              <a:rPr lang="en-CA" dirty="0" err="1">
                <a:solidFill>
                  <a:schemeClr val="accent5">
                    <a:lumMod val="75000"/>
                  </a:schemeClr>
                </a:solidFill>
              </a:rPr>
              <a:t>stac</a:t>
            </a:r>
            <a:r>
              <a:rPr lang="en-CA" dirty="0">
                <a:solidFill>
                  <a:schemeClr val="accent5">
                    <a:lumMod val="75000"/>
                  </a:schemeClr>
                </a:solidFill>
              </a:rPr>
              <a:t>&lt;Customer&gt;();</a:t>
            </a:r>
          </a:p>
        </p:txBody>
      </p:sp>
      <p:sp>
        <p:nvSpPr>
          <p:cNvPr id="4" name="TextBox 3"/>
          <p:cNvSpPr txBox="1"/>
          <p:nvPr/>
        </p:nvSpPr>
        <p:spPr>
          <a:xfrm>
            <a:off x="7049934" y="2459865"/>
            <a:ext cx="4958365" cy="4154984"/>
          </a:xfrm>
          <a:prstGeom prst="rect">
            <a:avLst/>
          </a:prstGeom>
          <a:noFill/>
          <a:ln>
            <a:solidFill>
              <a:schemeClr val="accent1"/>
            </a:solidFill>
          </a:ln>
        </p:spPr>
        <p:txBody>
          <a:bodyPr wrap="square" rtlCol="0">
            <a:spAutoFit/>
          </a:bodyPr>
          <a:lstStyle/>
          <a:p>
            <a:r>
              <a:rPr lang="en-CA" sz="2400" dirty="0">
                <a:solidFill>
                  <a:schemeClr val="accent5">
                    <a:lumMod val="75000"/>
                  </a:schemeClr>
                </a:solidFill>
              </a:rPr>
              <a:t>class Customer{</a:t>
            </a:r>
          </a:p>
          <a:p>
            <a:r>
              <a:rPr lang="en-CA" sz="2400" dirty="0">
                <a:solidFill>
                  <a:schemeClr val="accent5">
                    <a:lumMod val="75000"/>
                  </a:schemeClr>
                </a:solidFill>
              </a:rPr>
              <a:t>private:</a:t>
            </a:r>
          </a:p>
          <a:p>
            <a:r>
              <a:rPr lang="en-CA" sz="2400" dirty="0">
                <a:solidFill>
                  <a:schemeClr val="accent5">
                    <a:lumMod val="75000"/>
                  </a:schemeClr>
                </a:solidFill>
              </a:rPr>
              <a:t>      string </a:t>
            </a:r>
            <a:r>
              <a:rPr lang="en-CA" sz="2400" dirty="0" err="1">
                <a:solidFill>
                  <a:schemeClr val="accent5">
                    <a:lumMod val="75000"/>
                  </a:schemeClr>
                </a:solidFill>
              </a:rPr>
              <a:t>firstname</a:t>
            </a:r>
            <a:r>
              <a:rPr lang="en-CA" sz="2400" dirty="0">
                <a:solidFill>
                  <a:schemeClr val="accent5">
                    <a:lumMod val="75000"/>
                  </a:schemeClr>
                </a:solidFill>
              </a:rPr>
              <a:t>;</a:t>
            </a:r>
          </a:p>
          <a:p>
            <a:r>
              <a:rPr lang="en-CA" sz="2400" dirty="0">
                <a:solidFill>
                  <a:schemeClr val="accent5">
                    <a:lumMod val="75000"/>
                  </a:schemeClr>
                </a:solidFill>
              </a:rPr>
              <a:t>      string </a:t>
            </a:r>
            <a:r>
              <a:rPr lang="en-CA" sz="2400" dirty="0" err="1">
                <a:solidFill>
                  <a:schemeClr val="accent5">
                    <a:lumMod val="75000"/>
                  </a:schemeClr>
                </a:solidFill>
              </a:rPr>
              <a:t>lastname</a:t>
            </a:r>
            <a:r>
              <a:rPr lang="en-CA" sz="2400" dirty="0">
                <a:solidFill>
                  <a:schemeClr val="accent5">
                    <a:lumMod val="75000"/>
                  </a:schemeClr>
                </a:solidFill>
              </a:rPr>
              <a:t>;</a:t>
            </a:r>
          </a:p>
          <a:p>
            <a:endParaRPr lang="en-CA" sz="2400" dirty="0">
              <a:solidFill>
                <a:schemeClr val="accent5">
                  <a:lumMod val="75000"/>
                </a:schemeClr>
              </a:solidFill>
            </a:endParaRPr>
          </a:p>
          <a:p>
            <a:r>
              <a:rPr lang="en-CA" sz="2400" dirty="0">
                <a:solidFill>
                  <a:schemeClr val="accent5">
                    <a:lumMod val="75000"/>
                  </a:schemeClr>
                </a:solidFill>
              </a:rPr>
              <a:t>public:</a:t>
            </a:r>
          </a:p>
          <a:p>
            <a:r>
              <a:rPr lang="en-CA" sz="2400" dirty="0">
                <a:solidFill>
                  <a:schemeClr val="accent5">
                    <a:lumMod val="75000"/>
                  </a:schemeClr>
                </a:solidFill>
              </a:rPr>
              <a:t>      string </a:t>
            </a:r>
            <a:r>
              <a:rPr lang="en-CA" sz="2400" dirty="0" err="1">
                <a:solidFill>
                  <a:schemeClr val="accent5">
                    <a:lumMod val="75000"/>
                  </a:schemeClr>
                </a:solidFill>
              </a:rPr>
              <a:t>getFirstName</a:t>
            </a:r>
            <a:r>
              <a:rPr lang="en-CA" sz="2400" dirty="0">
                <a:solidFill>
                  <a:schemeClr val="accent5">
                    <a:lumMod val="75000"/>
                  </a:schemeClr>
                </a:solidFill>
              </a:rPr>
              <a:t>();</a:t>
            </a:r>
          </a:p>
          <a:p>
            <a:r>
              <a:rPr lang="en-CA" sz="2400" dirty="0">
                <a:solidFill>
                  <a:schemeClr val="accent5">
                    <a:lumMod val="75000"/>
                  </a:schemeClr>
                </a:solidFill>
              </a:rPr>
              <a:t>      string </a:t>
            </a:r>
            <a:r>
              <a:rPr lang="en-CA" sz="2400" dirty="0" err="1">
                <a:solidFill>
                  <a:schemeClr val="accent5">
                    <a:lumMod val="75000"/>
                  </a:schemeClr>
                </a:solidFill>
              </a:rPr>
              <a:t>getLastName</a:t>
            </a:r>
            <a:r>
              <a:rPr lang="en-CA" sz="2400" dirty="0">
                <a:solidFill>
                  <a:schemeClr val="accent5">
                    <a:lumMod val="75000"/>
                  </a:schemeClr>
                </a:solidFill>
              </a:rPr>
              <a:t>();</a:t>
            </a:r>
          </a:p>
          <a:p>
            <a:r>
              <a:rPr lang="en-CA" sz="2400" dirty="0">
                <a:solidFill>
                  <a:schemeClr val="accent5">
                    <a:lumMod val="75000"/>
                  </a:schemeClr>
                </a:solidFill>
              </a:rPr>
              <a:t>      void </a:t>
            </a:r>
            <a:r>
              <a:rPr lang="en-CA" sz="2400" dirty="0" err="1">
                <a:solidFill>
                  <a:schemeClr val="accent5">
                    <a:lumMod val="75000"/>
                  </a:schemeClr>
                </a:solidFill>
              </a:rPr>
              <a:t>setFristName</a:t>
            </a:r>
            <a:r>
              <a:rPr lang="en-CA" sz="2400" dirty="0">
                <a:solidFill>
                  <a:schemeClr val="accent5">
                    <a:lumMod val="75000"/>
                  </a:schemeClr>
                </a:solidFill>
              </a:rPr>
              <a:t>( string </a:t>
            </a:r>
            <a:r>
              <a:rPr lang="en-CA" sz="2400" dirty="0" err="1">
                <a:solidFill>
                  <a:schemeClr val="accent5">
                    <a:lumMod val="75000"/>
                  </a:schemeClr>
                </a:solidFill>
              </a:rPr>
              <a:t>fname</a:t>
            </a:r>
            <a:r>
              <a:rPr lang="en-CA" sz="2400" dirty="0">
                <a:solidFill>
                  <a:schemeClr val="accent5">
                    <a:lumMod val="75000"/>
                  </a:schemeClr>
                </a:solidFill>
              </a:rPr>
              <a:t> );</a:t>
            </a:r>
          </a:p>
          <a:p>
            <a:r>
              <a:rPr lang="en-CA" sz="2400" dirty="0">
                <a:solidFill>
                  <a:schemeClr val="accent5">
                    <a:lumMod val="75000"/>
                  </a:schemeClr>
                </a:solidFill>
              </a:rPr>
              <a:t>      void </a:t>
            </a:r>
            <a:r>
              <a:rPr lang="en-CA" sz="2400" dirty="0" err="1">
                <a:solidFill>
                  <a:schemeClr val="accent5">
                    <a:lumMod val="75000"/>
                  </a:schemeClr>
                </a:solidFill>
              </a:rPr>
              <a:t>setLastName</a:t>
            </a:r>
            <a:r>
              <a:rPr lang="en-CA" sz="2400" dirty="0">
                <a:solidFill>
                  <a:schemeClr val="accent5">
                    <a:lumMod val="75000"/>
                  </a:schemeClr>
                </a:solidFill>
              </a:rPr>
              <a:t>( string </a:t>
            </a:r>
            <a:r>
              <a:rPr lang="en-CA" sz="2400" dirty="0" err="1">
                <a:solidFill>
                  <a:schemeClr val="accent5">
                    <a:lumMod val="75000"/>
                  </a:schemeClr>
                </a:solidFill>
              </a:rPr>
              <a:t>lname</a:t>
            </a:r>
            <a:r>
              <a:rPr lang="en-CA" sz="2400" dirty="0">
                <a:solidFill>
                  <a:schemeClr val="accent5">
                    <a:lumMod val="75000"/>
                  </a:schemeClr>
                </a:solidFill>
              </a:rPr>
              <a:t> );</a:t>
            </a:r>
          </a:p>
          <a:p>
            <a:r>
              <a:rPr lang="en-CA" sz="2400" dirty="0">
                <a:solidFill>
                  <a:schemeClr val="accent5">
                    <a:lumMod val="75000"/>
                  </a:schemeClr>
                </a:solidFill>
              </a:rPr>
              <a:t>}</a:t>
            </a:r>
          </a:p>
        </p:txBody>
      </p:sp>
    </p:spTree>
    <p:extLst>
      <p:ext uri="{BB962C8B-B14F-4D97-AF65-F5344CB8AC3E}">
        <p14:creationId xmlns:p14="http://schemas.microsoft.com/office/powerpoint/2010/main" val="58297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 with Multiple Types</a:t>
            </a:r>
          </a:p>
        </p:txBody>
      </p:sp>
      <p:sp>
        <p:nvSpPr>
          <p:cNvPr id="3" name="Content Placeholder 2"/>
          <p:cNvSpPr>
            <a:spLocks noGrp="1"/>
          </p:cNvSpPr>
          <p:nvPr>
            <p:ph idx="1"/>
          </p:nvPr>
        </p:nvSpPr>
        <p:spPr>
          <a:xfrm>
            <a:off x="838200" y="1508943"/>
            <a:ext cx="10515600" cy="4852100"/>
          </a:xfrm>
        </p:spPr>
        <p:txBody>
          <a:bodyPr>
            <a:normAutofit lnSpcReduction="10000"/>
          </a:bodyPr>
          <a:lstStyle/>
          <a:p>
            <a:r>
              <a:rPr lang="en-CA" dirty="0"/>
              <a:t>We can define multiple generic types for a template class:</a:t>
            </a:r>
          </a:p>
          <a:p>
            <a:endParaRPr lang="en-CA" dirty="0"/>
          </a:p>
          <a:p>
            <a:pPr marL="0" indent="0">
              <a:buNone/>
            </a:pPr>
            <a:r>
              <a:rPr lang="en-CA" dirty="0">
                <a:solidFill>
                  <a:schemeClr val="accent5">
                    <a:lumMod val="75000"/>
                  </a:schemeClr>
                </a:solidFill>
              </a:rPr>
              <a:t>template &lt;typename T1, typename T2&gt; class </a:t>
            </a:r>
            <a:r>
              <a:rPr lang="en-CA" dirty="0" err="1">
                <a:solidFill>
                  <a:schemeClr val="accent5">
                    <a:lumMod val="75000"/>
                  </a:schemeClr>
                </a:solidFill>
              </a:rPr>
              <a:t>myClass</a:t>
            </a:r>
            <a:endParaRPr lang="en-CA" dirty="0">
              <a:solidFill>
                <a:schemeClr val="accent5">
                  <a:lumMod val="75000"/>
                </a:schemeClr>
              </a:solidFill>
            </a:endParaRPr>
          </a:p>
          <a:p>
            <a:pPr marL="0" indent="0">
              <a:buNone/>
            </a:pPr>
            <a:r>
              <a:rPr lang="en-CA" dirty="0">
                <a:solidFill>
                  <a:schemeClr val="accent5">
                    <a:lumMod val="75000"/>
                  </a:schemeClr>
                </a:solidFill>
              </a:rPr>
              <a:t>{</a:t>
            </a:r>
          </a:p>
          <a:p>
            <a:pPr marL="0" indent="0">
              <a:buNone/>
            </a:pPr>
            <a:r>
              <a:rPr lang="en-CA" dirty="0">
                <a:solidFill>
                  <a:schemeClr val="accent5">
                    <a:lumMod val="75000"/>
                  </a:schemeClr>
                </a:solidFill>
              </a:rPr>
              <a:t>    T1  i;</a:t>
            </a:r>
          </a:p>
          <a:p>
            <a:pPr marL="0" indent="0">
              <a:buNone/>
            </a:pPr>
            <a:r>
              <a:rPr lang="en-CA" dirty="0">
                <a:solidFill>
                  <a:schemeClr val="accent5">
                    <a:lumMod val="75000"/>
                  </a:schemeClr>
                </a:solidFill>
              </a:rPr>
              <a:t>    T2  j;</a:t>
            </a:r>
          </a:p>
          <a:p>
            <a:pPr marL="0" indent="0">
              <a:buNone/>
            </a:pPr>
            <a:r>
              <a:rPr lang="en-CA" dirty="0">
                <a:solidFill>
                  <a:schemeClr val="accent5">
                    <a:lumMod val="75000"/>
                  </a:schemeClr>
                </a:solidFill>
              </a:rPr>
              <a:t>public:</a:t>
            </a:r>
          </a:p>
          <a:p>
            <a:pPr marL="0" indent="0">
              <a:buNone/>
            </a:pPr>
            <a:r>
              <a:rPr lang="en-CA" dirty="0">
                <a:solidFill>
                  <a:schemeClr val="accent5">
                    <a:lumMod val="75000"/>
                  </a:schemeClr>
                </a:solidFill>
              </a:rPr>
              <a:t>	</a:t>
            </a:r>
            <a:r>
              <a:rPr lang="en-CA" dirty="0" err="1">
                <a:solidFill>
                  <a:schemeClr val="accent5">
                    <a:lumMod val="75000"/>
                  </a:schemeClr>
                </a:solidFill>
              </a:rPr>
              <a:t>myClass</a:t>
            </a:r>
            <a:r>
              <a:rPr lang="en-CA" dirty="0">
                <a:solidFill>
                  <a:schemeClr val="accent5">
                    <a:lumMod val="75000"/>
                  </a:schemeClr>
                </a:solidFill>
              </a:rPr>
              <a:t>( T1  a, T2  b ) {  i = a; j = b;  }</a:t>
            </a:r>
          </a:p>
          <a:p>
            <a:pPr marL="0" indent="0">
              <a:buNone/>
            </a:pPr>
            <a:r>
              <a:rPr lang="en-CA" dirty="0">
                <a:solidFill>
                  <a:schemeClr val="accent5">
                    <a:lumMod val="75000"/>
                  </a:schemeClr>
                </a:solidFill>
              </a:rPr>
              <a:t>	void show() { cout &lt;&lt; i &lt;&lt; ' ' &lt;&lt; j &lt;&lt; '\n'; }</a:t>
            </a:r>
          </a:p>
          <a:p>
            <a:pPr marL="0" indent="0">
              <a:buNone/>
            </a:pPr>
            <a:r>
              <a:rPr lang="en-CA" dirty="0">
                <a:solidFill>
                  <a:schemeClr val="accent5">
                    <a:lumMod val="75000"/>
                  </a:schemeClr>
                </a:solidFill>
              </a:rPr>
              <a:t>}; </a:t>
            </a:r>
          </a:p>
        </p:txBody>
      </p:sp>
    </p:spTree>
    <p:extLst>
      <p:ext uri="{BB962C8B-B14F-4D97-AF65-F5344CB8AC3E}">
        <p14:creationId xmlns:p14="http://schemas.microsoft.com/office/powerpoint/2010/main" val="373343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fontScale="90000"/>
          </a:bodyPr>
          <a:lstStyle/>
          <a:p>
            <a:r>
              <a:rPr lang="en-CA" dirty="0">
                <a:solidFill>
                  <a:schemeClr val="bg1"/>
                </a:solidFill>
              </a:rPr>
              <a:t>Class Template with non-generic arguments</a:t>
            </a:r>
          </a:p>
        </p:txBody>
      </p:sp>
      <p:sp>
        <p:nvSpPr>
          <p:cNvPr id="3" name="Content Placeholder 2"/>
          <p:cNvSpPr>
            <a:spLocks noGrp="1"/>
          </p:cNvSpPr>
          <p:nvPr>
            <p:ph idx="1"/>
          </p:nvPr>
        </p:nvSpPr>
        <p:spPr>
          <a:xfrm>
            <a:off x="168499" y="1290001"/>
            <a:ext cx="10515600" cy="2758538"/>
          </a:xfrm>
        </p:spPr>
        <p:txBody>
          <a:bodyPr>
            <a:normAutofit fontScale="92500" lnSpcReduction="20000"/>
          </a:bodyPr>
          <a:lstStyle/>
          <a:p>
            <a:r>
              <a:rPr lang="en-CA" dirty="0"/>
              <a:t>For a generic class, you may also specify non-type arguments. </a:t>
            </a:r>
          </a:p>
          <a:p>
            <a:r>
              <a:rPr lang="en-CA" dirty="0"/>
              <a:t>You can specify what you would normally think of as a standard argument, such as an integer or a pointer. </a:t>
            </a:r>
          </a:p>
          <a:p>
            <a:r>
              <a:rPr lang="en-CA" dirty="0"/>
              <a:t>The syntax to accomplish this is the same as for normal function parameters: simply include the type and name of the argument.</a:t>
            </a:r>
          </a:p>
          <a:p>
            <a:r>
              <a:rPr lang="en-CA" dirty="0"/>
              <a:t>Declare an object of type </a:t>
            </a:r>
            <a:r>
              <a:rPr lang="en-CA" dirty="0" err="1"/>
              <a:t>MyClass</a:t>
            </a:r>
            <a:r>
              <a:rPr lang="en-CA" dirty="0"/>
              <a:t>:</a:t>
            </a:r>
          </a:p>
          <a:p>
            <a:pPr marL="0" indent="0">
              <a:buNone/>
            </a:pPr>
            <a:r>
              <a:rPr lang="en-CA" dirty="0"/>
              <a:t>   </a:t>
            </a:r>
            <a:r>
              <a:rPr lang="en-CA" sz="3200" dirty="0" err="1">
                <a:solidFill>
                  <a:schemeClr val="accent5">
                    <a:lumMod val="75000"/>
                  </a:schemeClr>
                </a:solidFill>
              </a:rPr>
              <a:t>MyClass</a:t>
            </a:r>
            <a:r>
              <a:rPr lang="en-CA" sz="3200" dirty="0">
                <a:solidFill>
                  <a:schemeClr val="accent5">
                    <a:lumMod val="75000"/>
                  </a:schemeClr>
                </a:solidFill>
              </a:rPr>
              <a:t> &lt;int, 10&gt; </a:t>
            </a:r>
            <a:r>
              <a:rPr lang="en-CA" sz="3200" dirty="0" err="1">
                <a:solidFill>
                  <a:schemeClr val="accent5">
                    <a:lumMod val="75000"/>
                  </a:schemeClr>
                </a:solidFill>
              </a:rPr>
              <a:t>intFoo</a:t>
            </a:r>
            <a:r>
              <a:rPr lang="en-CA" sz="3200" dirty="0">
                <a:solidFill>
                  <a:schemeClr val="accent5">
                    <a:lumMod val="75000"/>
                  </a:schemeClr>
                </a:solidFill>
              </a:rPr>
              <a:t>;</a:t>
            </a:r>
          </a:p>
        </p:txBody>
      </p:sp>
      <p:sp>
        <p:nvSpPr>
          <p:cNvPr id="5" name="TextBox 4"/>
          <p:cNvSpPr txBox="1"/>
          <p:nvPr/>
        </p:nvSpPr>
        <p:spPr>
          <a:xfrm>
            <a:off x="5305331" y="3130500"/>
            <a:ext cx="6651443" cy="3477875"/>
          </a:xfrm>
          <a:prstGeom prst="rect">
            <a:avLst/>
          </a:prstGeom>
          <a:noFill/>
          <a:ln>
            <a:solidFill>
              <a:schemeClr val="accent1"/>
            </a:solidFill>
          </a:ln>
        </p:spPr>
        <p:txBody>
          <a:bodyPr wrap="square" rtlCol="0">
            <a:spAutoFit/>
          </a:bodyPr>
          <a:lstStyle/>
          <a:p>
            <a:r>
              <a:rPr lang="en-CA" sz="2200" dirty="0">
                <a:solidFill>
                  <a:schemeClr val="accent5">
                    <a:lumMod val="75000"/>
                  </a:schemeClr>
                </a:solidFill>
              </a:rPr>
              <a:t>// Here, int size is a non-type argument.</a:t>
            </a:r>
          </a:p>
          <a:p>
            <a:r>
              <a:rPr lang="en-CA" sz="2200" dirty="0">
                <a:solidFill>
                  <a:schemeClr val="accent5">
                    <a:lumMod val="75000"/>
                  </a:schemeClr>
                </a:solidFill>
              </a:rPr>
              <a:t>template &lt;typename T, int size&gt; class </a:t>
            </a:r>
            <a:r>
              <a:rPr lang="en-CA" sz="2200" dirty="0" err="1">
                <a:solidFill>
                  <a:schemeClr val="accent5">
                    <a:lumMod val="75000"/>
                  </a:schemeClr>
                </a:solidFill>
              </a:rPr>
              <a:t>MyClass</a:t>
            </a:r>
            <a:endParaRPr lang="en-CA" sz="2200" dirty="0">
              <a:solidFill>
                <a:schemeClr val="accent5">
                  <a:lumMod val="75000"/>
                </a:schemeClr>
              </a:solidFill>
            </a:endParaRPr>
          </a:p>
          <a:p>
            <a:r>
              <a:rPr lang="en-CA" sz="2200" dirty="0">
                <a:solidFill>
                  <a:schemeClr val="accent5">
                    <a:lumMod val="75000"/>
                  </a:schemeClr>
                </a:solidFill>
              </a:rPr>
              <a:t>{</a:t>
            </a:r>
          </a:p>
          <a:p>
            <a:r>
              <a:rPr lang="en-CA" sz="2200" dirty="0">
                <a:solidFill>
                  <a:schemeClr val="accent5">
                    <a:lumMod val="75000"/>
                  </a:schemeClr>
                </a:solidFill>
              </a:rPr>
              <a:t>    T[size]; // length of array is passed in size</a:t>
            </a:r>
          </a:p>
          <a:p>
            <a:r>
              <a:rPr lang="en-CA" sz="2200" dirty="0">
                <a:solidFill>
                  <a:schemeClr val="accent5">
                    <a:lumMod val="75000"/>
                  </a:schemeClr>
                </a:solidFill>
              </a:rPr>
              <a:t>public:</a:t>
            </a:r>
          </a:p>
          <a:p>
            <a:r>
              <a:rPr lang="en-CA" sz="2200" dirty="0">
                <a:solidFill>
                  <a:schemeClr val="accent5">
                    <a:lumMod val="75000"/>
                  </a:schemeClr>
                </a:solidFill>
              </a:rPr>
              <a:t>	</a:t>
            </a:r>
            <a:r>
              <a:rPr lang="en-CA" sz="2200" dirty="0" err="1">
                <a:solidFill>
                  <a:schemeClr val="accent5">
                    <a:lumMod val="75000"/>
                  </a:schemeClr>
                </a:solidFill>
              </a:rPr>
              <a:t>MyClass</a:t>
            </a:r>
            <a:r>
              <a:rPr lang="en-CA" sz="2200" dirty="0">
                <a:solidFill>
                  <a:schemeClr val="accent5">
                    <a:lumMod val="75000"/>
                  </a:schemeClr>
                </a:solidFill>
              </a:rPr>
              <a:t>() {</a:t>
            </a:r>
          </a:p>
          <a:p>
            <a:r>
              <a:rPr lang="en-CA" sz="2200" dirty="0">
                <a:solidFill>
                  <a:schemeClr val="accent5">
                    <a:lumMod val="75000"/>
                  </a:schemeClr>
                </a:solidFill>
              </a:rPr>
              <a:t>	   register int i;</a:t>
            </a:r>
          </a:p>
          <a:p>
            <a:r>
              <a:rPr lang="en-CA" sz="2200" dirty="0">
                <a:solidFill>
                  <a:schemeClr val="accent5">
                    <a:lumMod val="75000"/>
                  </a:schemeClr>
                </a:solidFill>
              </a:rPr>
              <a:t>	   for(i=0; i&lt;size; i++) a[i] = i;</a:t>
            </a:r>
          </a:p>
          <a:p>
            <a:r>
              <a:rPr lang="en-CA" sz="2200" dirty="0">
                <a:solidFill>
                  <a:schemeClr val="accent5">
                    <a:lumMod val="75000"/>
                  </a:schemeClr>
                </a:solidFill>
              </a:rPr>
              <a:t>	}</a:t>
            </a:r>
          </a:p>
          <a:p>
            <a:r>
              <a:rPr lang="en-CA" sz="2200" dirty="0">
                <a:solidFill>
                  <a:schemeClr val="accent5">
                    <a:lumMod val="75000"/>
                  </a:schemeClr>
                </a:solidFill>
              </a:rPr>
              <a:t>};</a:t>
            </a:r>
          </a:p>
        </p:txBody>
      </p:sp>
    </p:spTree>
    <p:extLst>
      <p:ext uri="{BB962C8B-B14F-4D97-AF65-F5344CB8AC3E}">
        <p14:creationId xmlns:p14="http://schemas.microsoft.com/office/powerpoint/2010/main" val="2782611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9377-94DE-4A63-4EB3-B2F23A5ED896}"/>
              </a:ext>
            </a:extLst>
          </p:cNvPr>
          <p:cNvSpPr>
            <a:spLocks noGrp="1"/>
          </p:cNvSpPr>
          <p:nvPr>
            <p:ph type="title"/>
          </p:nvPr>
        </p:nvSpPr>
        <p:spPr/>
        <p:txBody>
          <a:bodyPr/>
          <a:lstStyle/>
          <a:p>
            <a:r>
              <a:rPr lang="en-GB" dirty="0"/>
              <a:t>Function Templates</a:t>
            </a:r>
            <a:endParaRPr lang="en-CA" dirty="0"/>
          </a:p>
        </p:txBody>
      </p:sp>
      <p:sp>
        <p:nvSpPr>
          <p:cNvPr id="3" name="Text Placeholder 2">
            <a:extLst>
              <a:ext uri="{FF2B5EF4-FFF2-40B4-BE49-F238E27FC236}">
                <a16:creationId xmlns:a16="http://schemas.microsoft.com/office/drawing/2014/main" id="{89659E43-23FA-1A7E-31D0-76298625441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7886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normAutofit fontScale="92500" lnSpcReduction="10000"/>
          </a:bodyPr>
          <a:lstStyle/>
          <a:p>
            <a:r>
              <a:rPr lang="en-CA" dirty="0"/>
              <a:t>A generic function defines a general set of operations that will be applied to various types of data</a:t>
            </a:r>
          </a:p>
          <a:p>
            <a:r>
              <a:rPr lang="en-CA" dirty="0"/>
              <a:t>The type of data that the function will operate upon is passed to it as a parameter.</a:t>
            </a:r>
          </a:p>
          <a:p>
            <a:r>
              <a:rPr lang="en-CA" dirty="0"/>
              <a:t>Through a generic function, a single general procedure can be applied to a wide range of data.</a:t>
            </a:r>
          </a:p>
          <a:p>
            <a:r>
              <a:rPr lang="en-CA" dirty="0"/>
              <a:t>Many algorithms are logically the same no matter what type of data is being operated upon. For example, the Quicksort sorting algorithm is the same whether it is applied to an array of integers or an array of floats. </a:t>
            </a:r>
          </a:p>
          <a:p>
            <a:r>
              <a:rPr lang="en-CA" dirty="0"/>
              <a:t>Just that the type of the data being sorted is different. </a:t>
            </a:r>
          </a:p>
          <a:p>
            <a:r>
              <a:rPr lang="en-CA" dirty="0"/>
              <a:t>By creating a generic function, we can define the nature of the algorithm, independent of any data.</a:t>
            </a:r>
          </a:p>
        </p:txBody>
      </p:sp>
    </p:spTree>
    <p:extLst>
      <p:ext uri="{BB962C8B-B14F-4D97-AF65-F5344CB8AC3E}">
        <p14:creationId xmlns:p14="http://schemas.microsoft.com/office/powerpoint/2010/main" val="291420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lstStyle/>
          <a:p>
            <a:r>
              <a:rPr lang="en-CA" dirty="0"/>
              <a:t>A generic function is created using the keyword template. </a:t>
            </a:r>
          </a:p>
          <a:p>
            <a:r>
              <a:rPr lang="en-CA" dirty="0"/>
              <a:t>It is used to create a template (or framework) that describes what a function will do, leaving it to the compiler to fill in the details as needed. </a:t>
            </a:r>
          </a:p>
          <a:p>
            <a:r>
              <a:rPr lang="en-CA" dirty="0"/>
              <a:t>The form of a template function definition :</a:t>
            </a:r>
          </a:p>
          <a:p>
            <a:pPr marL="0" indent="0">
              <a:buNone/>
            </a:pPr>
            <a:r>
              <a:rPr lang="en-CA" dirty="0">
                <a:solidFill>
                  <a:schemeClr val="accent1">
                    <a:lumMod val="75000"/>
                  </a:schemeClr>
                </a:solidFill>
              </a:rPr>
              <a:t>template &lt;</a:t>
            </a:r>
            <a:r>
              <a:rPr lang="en-CA" dirty="0" err="1">
                <a:solidFill>
                  <a:schemeClr val="accent1">
                    <a:lumMod val="75000"/>
                  </a:schemeClr>
                </a:solidFill>
              </a:rPr>
              <a:t>typename</a:t>
            </a:r>
            <a:r>
              <a:rPr lang="en-CA" dirty="0">
                <a:solidFill>
                  <a:schemeClr val="accent1">
                    <a:lumMod val="75000"/>
                  </a:schemeClr>
                </a:solidFill>
              </a:rPr>
              <a:t> type&gt; return-type function-name(parameter list)</a:t>
            </a:r>
          </a:p>
          <a:p>
            <a:pPr marL="0" indent="0">
              <a:buNone/>
            </a:pPr>
            <a:r>
              <a:rPr lang="en-CA" dirty="0">
                <a:solidFill>
                  <a:schemeClr val="accent1">
                    <a:lumMod val="75000"/>
                  </a:schemeClr>
                </a:solidFill>
              </a:rPr>
              <a:t>{</a:t>
            </a:r>
          </a:p>
          <a:p>
            <a:pPr marL="0" indent="0">
              <a:buNone/>
            </a:pPr>
            <a:r>
              <a:rPr lang="en-CA" dirty="0">
                <a:solidFill>
                  <a:schemeClr val="accent1">
                    <a:lumMod val="75000"/>
                  </a:schemeClr>
                </a:solidFill>
              </a:rPr>
              <a:t>// body of function</a:t>
            </a:r>
          </a:p>
          <a:p>
            <a:pPr marL="0" indent="0">
              <a:buNone/>
            </a:pPr>
            <a:r>
              <a:rPr lang="en-CA" dirty="0">
                <a:solidFill>
                  <a:schemeClr val="accent1">
                    <a:lumMod val="75000"/>
                  </a:schemeClr>
                </a:solidFill>
              </a:rPr>
              <a:t>}</a:t>
            </a:r>
          </a:p>
          <a:p>
            <a:endParaRPr lang="en-CA" dirty="0"/>
          </a:p>
        </p:txBody>
      </p:sp>
    </p:spTree>
    <p:extLst>
      <p:ext uri="{BB962C8B-B14F-4D97-AF65-F5344CB8AC3E}">
        <p14:creationId xmlns:p14="http://schemas.microsoft.com/office/powerpoint/2010/main" val="251854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508943"/>
            <a:ext cx="10515600" cy="2298782"/>
          </a:xfrm>
        </p:spPr>
        <p:txBody>
          <a:bodyPr/>
          <a:lstStyle/>
          <a:p>
            <a:r>
              <a:rPr lang="en-CA" dirty="0">
                <a:solidFill>
                  <a:schemeClr val="accent1">
                    <a:lumMod val="75000"/>
                  </a:schemeClr>
                </a:solidFill>
              </a:rPr>
              <a:t>T </a:t>
            </a:r>
            <a:r>
              <a:rPr lang="en-CA" dirty="0"/>
              <a:t>is a placeholder name for a data type used by the function. </a:t>
            </a:r>
          </a:p>
          <a:p>
            <a:r>
              <a:rPr lang="en-CA" dirty="0"/>
              <a:t>This name may be used within the function definition. However, it is only a placeholder that the compiler will automatically replace with an actual data type when it creates a specific version of the function.</a:t>
            </a:r>
          </a:p>
          <a:p>
            <a:r>
              <a:rPr lang="en-CA" dirty="0"/>
              <a:t>Example:</a:t>
            </a:r>
          </a:p>
          <a:p>
            <a:pPr marL="0" indent="0">
              <a:buNone/>
            </a:pPr>
            <a:endParaRPr lang="en-CA" dirty="0"/>
          </a:p>
        </p:txBody>
      </p:sp>
      <p:sp>
        <p:nvSpPr>
          <p:cNvPr id="4" name="TextBox 3"/>
          <p:cNvSpPr txBox="1"/>
          <p:nvPr/>
        </p:nvSpPr>
        <p:spPr>
          <a:xfrm>
            <a:off x="3480180" y="3193575"/>
            <a:ext cx="7873619" cy="2677656"/>
          </a:xfrm>
          <a:prstGeom prst="rect">
            <a:avLst/>
          </a:prstGeom>
          <a:noFill/>
          <a:ln>
            <a:solidFill>
              <a:schemeClr val="accent1"/>
            </a:solidFill>
          </a:ln>
        </p:spPr>
        <p:txBody>
          <a:bodyPr wrap="square" rtlCol="0">
            <a:spAutoFit/>
          </a:bodyPr>
          <a:lstStyle/>
          <a:p>
            <a:r>
              <a:rPr lang="en-CA" sz="2800" dirty="0">
                <a:solidFill>
                  <a:schemeClr val="accent1">
                    <a:lumMod val="75000"/>
                  </a:schemeClr>
                </a:solidFill>
              </a:rPr>
              <a:t>template &lt;</a:t>
            </a:r>
            <a:r>
              <a:rPr lang="en-CA" sz="2800" dirty="0" err="1">
                <a:solidFill>
                  <a:schemeClr val="accent1">
                    <a:lumMod val="75000"/>
                  </a:schemeClr>
                </a:solidFill>
              </a:rPr>
              <a:t>typename</a:t>
            </a:r>
            <a:r>
              <a:rPr lang="en-CA" sz="2800" dirty="0">
                <a:solidFill>
                  <a:schemeClr val="accent1">
                    <a:lumMod val="75000"/>
                  </a:schemeClr>
                </a:solidFill>
              </a:rPr>
              <a:t> T&gt; void swap(T&amp; a, T&amp; b)</a:t>
            </a:r>
          </a:p>
          <a:p>
            <a:r>
              <a:rPr lang="en-CA" sz="2800" dirty="0">
                <a:solidFill>
                  <a:schemeClr val="accent1">
                    <a:lumMod val="75000"/>
                  </a:schemeClr>
                </a:solidFill>
              </a:rPr>
              <a:t>{</a:t>
            </a:r>
          </a:p>
          <a:p>
            <a:r>
              <a:rPr lang="en-CA" sz="2800" dirty="0">
                <a:solidFill>
                  <a:schemeClr val="accent1">
                    <a:lumMod val="75000"/>
                  </a:schemeClr>
                </a:solidFill>
              </a:rPr>
              <a:t>      T temp = a;</a:t>
            </a:r>
          </a:p>
          <a:p>
            <a:r>
              <a:rPr lang="en-CA" sz="2800" dirty="0">
                <a:solidFill>
                  <a:schemeClr val="accent1">
                    <a:lumMod val="75000"/>
                  </a:schemeClr>
                </a:solidFill>
              </a:rPr>
              <a:t>      a = b;</a:t>
            </a:r>
          </a:p>
          <a:p>
            <a:r>
              <a:rPr lang="en-CA" sz="2800" dirty="0">
                <a:solidFill>
                  <a:schemeClr val="accent1">
                    <a:lumMod val="75000"/>
                  </a:schemeClr>
                </a:solidFill>
              </a:rPr>
              <a:t>      b = temp;</a:t>
            </a:r>
          </a:p>
          <a:p>
            <a:r>
              <a:rPr lang="en-CA" sz="2800" dirty="0">
                <a:solidFill>
                  <a:schemeClr val="accent1">
                    <a:lumMod val="75000"/>
                  </a:schemeClr>
                </a:solidFill>
              </a:rPr>
              <a:t>}</a:t>
            </a:r>
          </a:p>
        </p:txBody>
      </p:sp>
    </p:spTree>
    <p:extLst>
      <p:ext uri="{BB962C8B-B14F-4D97-AF65-F5344CB8AC3E}">
        <p14:creationId xmlns:p14="http://schemas.microsoft.com/office/powerpoint/2010/main" val="279699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508943"/>
            <a:ext cx="10515600" cy="2721863"/>
          </a:xfrm>
        </p:spPr>
        <p:txBody>
          <a:bodyPr/>
          <a:lstStyle/>
          <a:p>
            <a:r>
              <a:rPr lang="en-CA" dirty="0"/>
              <a:t> When the compiler creates a specific version of this function, it is said to have created a specialization. </a:t>
            </a:r>
          </a:p>
          <a:p>
            <a:r>
              <a:rPr lang="en-CA" dirty="0"/>
              <a:t>This is also called a generated function. The act of generating a function is referred to as instantiating it.</a:t>
            </a:r>
          </a:p>
          <a:p>
            <a:r>
              <a:rPr lang="en-CA" dirty="0"/>
              <a:t>You can define more than one generic data type in the template statement by using a comma-separated list.</a:t>
            </a:r>
          </a:p>
          <a:p>
            <a:endParaRPr lang="en-CA" dirty="0"/>
          </a:p>
        </p:txBody>
      </p:sp>
      <p:sp>
        <p:nvSpPr>
          <p:cNvPr id="4" name="TextBox 3"/>
          <p:cNvSpPr txBox="1"/>
          <p:nvPr/>
        </p:nvSpPr>
        <p:spPr>
          <a:xfrm>
            <a:off x="1093863" y="4441116"/>
            <a:ext cx="10716978" cy="2246769"/>
          </a:xfrm>
          <a:prstGeom prst="rect">
            <a:avLst/>
          </a:prstGeom>
          <a:noFill/>
        </p:spPr>
        <p:txBody>
          <a:bodyPr wrap="square" rtlCol="0">
            <a:spAutoFit/>
          </a:bodyPr>
          <a:lstStyle/>
          <a:p>
            <a:r>
              <a:rPr lang="en-CA" sz="2800" dirty="0">
                <a:solidFill>
                  <a:schemeClr val="accent1">
                    <a:lumMod val="75000"/>
                  </a:schemeClr>
                </a:solidFill>
              </a:rPr>
              <a:t>template &lt;</a:t>
            </a:r>
            <a:r>
              <a:rPr lang="en-CA" sz="2800" dirty="0" err="1">
                <a:solidFill>
                  <a:schemeClr val="accent1">
                    <a:lumMod val="75000"/>
                  </a:schemeClr>
                </a:solidFill>
              </a:rPr>
              <a:t>typename</a:t>
            </a:r>
            <a:r>
              <a:rPr lang="en-CA" sz="2800" dirty="0">
                <a:solidFill>
                  <a:schemeClr val="accent1">
                    <a:lumMod val="75000"/>
                  </a:schemeClr>
                </a:solidFill>
              </a:rPr>
              <a:t> T, </a:t>
            </a:r>
            <a:r>
              <a:rPr lang="en-CA" sz="2800" dirty="0" err="1">
                <a:solidFill>
                  <a:schemeClr val="accent1">
                    <a:lumMod val="75000"/>
                  </a:schemeClr>
                </a:solidFill>
              </a:rPr>
              <a:t>typename</a:t>
            </a:r>
            <a:r>
              <a:rPr lang="en-CA" sz="2800" dirty="0">
                <a:solidFill>
                  <a:schemeClr val="accent1">
                    <a:lumMod val="75000"/>
                  </a:schemeClr>
                </a:solidFill>
              </a:rPr>
              <a:t> U&gt;</a:t>
            </a:r>
          </a:p>
          <a:p>
            <a:r>
              <a:rPr lang="en-CA" sz="2800" dirty="0">
                <a:solidFill>
                  <a:schemeClr val="accent1">
                    <a:lumMod val="75000"/>
                  </a:schemeClr>
                </a:solidFill>
              </a:rPr>
              <a:t>void print(T&amp; x, U&amp; y)</a:t>
            </a:r>
          </a:p>
          <a:p>
            <a:r>
              <a:rPr lang="en-CA" sz="2800" dirty="0">
                <a:solidFill>
                  <a:schemeClr val="accent1">
                    <a:lumMod val="75000"/>
                  </a:schemeClr>
                </a:solidFill>
              </a:rPr>
              <a:t>{</a:t>
            </a:r>
          </a:p>
          <a:p>
            <a:r>
              <a:rPr lang="en-CA" sz="2800" dirty="0">
                <a:solidFill>
                  <a:schemeClr val="accent1">
                    <a:lumMod val="75000"/>
                  </a:schemeClr>
                </a:solidFill>
              </a:rPr>
              <a:t>	cout &lt;&lt; x &lt;&lt; ' ' &lt;&lt; y &lt;&lt; '\n';</a:t>
            </a:r>
          </a:p>
          <a:p>
            <a:r>
              <a:rPr lang="en-CA" sz="2800" dirty="0">
                <a:solidFill>
                  <a:schemeClr val="accent1">
                    <a:lumMod val="75000"/>
                  </a:schemeClr>
                </a:solidFill>
              </a:rPr>
              <a:t>}</a:t>
            </a:r>
          </a:p>
        </p:txBody>
      </p:sp>
    </p:spTree>
    <p:extLst>
      <p:ext uri="{BB962C8B-B14F-4D97-AF65-F5344CB8AC3E}">
        <p14:creationId xmlns:p14="http://schemas.microsoft.com/office/powerpoint/2010/main" val="99519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 – A Physical Example</a:t>
            </a:r>
          </a:p>
        </p:txBody>
      </p:sp>
      <p:sp>
        <p:nvSpPr>
          <p:cNvPr id="3" name="Content Placeholder 2"/>
          <p:cNvSpPr>
            <a:spLocks noGrp="1"/>
          </p:cNvSpPr>
          <p:nvPr>
            <p:ph idx="1"/>
          </p:nvPr>
        </p:nvSpPr>
        <p:spPr>
          <a:xfrm>
            <a:off x="473948" y="1293572"/>
            <a:ext cx="5908915" cy="5498213"/>
          </a:xfrm>
        </p:spPr>
        <p:txBody>
          <a:bodyPr>
            <a:normAutofit fontScale="85000" lnSpcReduction="20000"/>
          </a:bodyPr>
          <a:lstStyle/>
          <a:p>
            <a:r>
              <a:rPr lang="en-GB" dirty="0"/>
              <a:t>Here is a physical example that will illustrate the need for various approaches to data structures</a:t>
            </a:r>
          </a:p>
          <a:p>
            <a:r>
              <a:rPr lang="en-GB" dirty="0"/>
              <a:t>How to handle shipping containers being unloaded from cargo ships at a dock</a:t>
            </a:r>
          </a:p>
          <a:p>
            <a:r>
              <a:rPr lang="en-GB" dirty="0"/>
              <a:t>Each shipping container must be stored until it is loaded into its ground transportation for its final destination</a:t>
            </a:r>
          </a:p>
          <a:p>
            <a:r>
              <a:rPr lang="en-GB" dirty="0"/>
              <a:t>Tasks:</a:t>
            </a:r>
          </a:p>
          <a:p>
            <a:pPr lvl="1"/>
            <a:r>
              <a:rPr lang="en-GB" dirty="0"/>
              <a:t>Unload a container and store in some order</a:t>
            </a:r>
          </a:p>
          <a:p>
            <a:pPr lvl="1"/>
            <a:r>
              <a:rPr lang="en-GB" dirty="0"/>
              <a:t>Searching for a container</a:t>
            </a:r>
          </a:p>
          <a:p>
            <a:pPr lvl="1"/>
            <a:r>
              <a:rPr lang="en-GB" dirty="0"/>
              <a:t>Removing and reloading a container</a:t>
            </a:r>
          </a:p>
          <a:p>
            <a:r>
              <a:rPr lang="en-GB" dirty="0"/>
              <a:t>Assumptions:</a:t>
            </a:r>
          </a:p>
          <a:p>
            <a:pPr lvl="1"/>
            <a:r>
              <a:rPr lang="en-GB" dirty="0"/>
              <a:t>Each shipping container has same shape, size, capacity</a:t>
            </a:r>
          </a:p>
          <a:p>
            <a:pPr lvl="1"/>
            <a:r>
              <a:rPr lang="en-GB" dirty="0"/>
              <a:t>Each shipping container has a unique ID number, which is its key to its final destination</a:t>
            </a:r>
          </a:p>
          <a:p>
            <a:pPr lvl="1"/>
            <a:r>
              <a:rPr lang="en-GB" dirty="0"/>
              <a:t>Dock workers do not need to know what is inside each container</a:t>
            </a:r>
          </a:p>
        </p:txBody>
      </p:sp>
      <p:sp>
        <p:nvSpPr>
          <p:cNvPr id="4" name="AutoShape 2" descr="A large ocean freight ship docked at a port with shipping containers stacked high on its deck, ready to be unloaded. Cranes are positioned above the ship, preparing to move the containers onto the dock for land-transfer shipping. The dock is busy, with trucks and workers visible, waiting to receive the cargo. The scene is set during daylight, with a clear sky and calm waters surrounding the massive vessel.">
            <a:extLst>
              <a:ext uri="{FF2B5EF4-FFF2-40B4-BE49-F238E27FC236}">
                <a16:creationId xmlns:a16="http://schemas.microsoft.com/office/drawing/2014/main" id="{18CF420F-24CB-8E3E-B4A6-3FE2C4E785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5" name="Picture 4">
            <a:extLst>
              <a:ext uri="{FF2B5EF4-FFF2-40B4-BE49-F238E27FC236}">
                <a16:creationId xmlns:a16="http://schemas.microsoft.com/office/drawing/2014/main" id="{17B02EED-1AE7-AF9A-B8D0-81AF316B7349}"/>
              </a:ext>
            </a:extLst>
          </p:cNvPr>
          <p:cNvPicPr>
            <a:picLocks noChangeAspect="1"/>
          </p:cNvPicPr>
          <p:nvPr/>
        </p:nvPicPr>
        <p:blipFill>
          <a:blip r:embed="rId2"/>
          <a:stretch>
            <a:fillRect/>
          </a:stretch>
        </p:blipFill>
        <p:spPr>
          <a:xfrm>
            <a:off x="6517327" y="1234509"/>
            <a:ext cx="5674673" cy="5674673"/>
          </a:xfrm>
          <a:prstGeom prst="rect">
            <a:avLst/>
          </a:prstGeom>
        </p:spPr>
      </p:pic>
    </p:spTree>
    <p:extLst>
      <p:ext uri="{BB962C8B-B14F-4D97-AF65-F5344CB8AC3E}">
        <p14:creationId xmlns:p14="http://schemas.microsoft.com/office/powerpoint/2010/main" val="256906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928" y="131861"/>
            <a:ext cx="9710907" cy="830629"/>
          </a:xfrm>
        </p:spPr>
        <p:txBody>
          <a:bodyPr>
            <a:normAutofit/>
          </a:bodyPr>
          <a:lstStyle/>
          <a:p>
            <a:r>
              <a:rPr lang="en-CA" dirty="0">
                <a:solidFill>
                  <a:schemeClr val="bg1"/>
                </a:solidFill>
              </a:rPr>
              <a:t>Function Template Example</a:t>
            </a:r>
          </a:p>
        </p:txBody>
      </p:sp>
      <p:sp>
        <p:nvSpPr>
          <p:cNvPr id="3" name="Content Placeholder 2"/>
          <p:cNvSpPr>
            <a:spLocks noGrp="1"/>
          </p:cNvSpPr>
          <p:nvPr>
            <p:ph idx="1"/>
          </p:nvPr>
        </p:nvSpPr>
        <p:spPr>
          <a:xfrm>
            <a:off x="218364" y="1278835"/>
            <a:ext cx="5294194" cy="5168348"/>
          </a:xfrm>
        </p:spPr>
        <p:txBody>
          <a:bodyPr>
            <a:normAutofit fontScale="85000" lnSpcReduction="20000"/>
          </a:bodyPr>
          <a:lstStyle/>
          <a:p>
            <a:r>
              <a:rPr lang="en-CA" dirty="0"/>
              <a:t>When you create a template function, you are, in essence, allowing the compiler to generate as many different versions of that function as are necessary for handling the various ways that your program calls the function.</a:t>
            </a:r>
          </a:p>
          <a:p>
            <a:pPr marL="0" indent="0">
              <a:buNone/>
            </a:pPr>
            <a:r>
              <a:rPr lang="en-CA" dirty="0"/>
              <a:t> </a:t>
            </a:r>
          </a:p>
          <a:p>
            <a:endParaRPr lang="en-CA" dirty="0"/>
          </a:p>
          <a:p>
            <a:endParaRPr lang="en-CA" dirty="0"/>
          </a:p>
          <a:p>
            <a:endParaRPr lang="en-CA" dirty="0"/>
          </a:p>
          <a:p>
            <a:endParaRPr lang="en-CA" dirty="0"/>
          </a:p>
          <a:p>
            <a:endParaRPr lang="en-CA" dirty="0"/>
          </a:p>
          <a:p>
            <a:endParaRPr lang="en-CA" dirty="0"/>
          </a:p>
          <a:p>
            <a:r>
              <a:rPr lang="en-CA" dirty="0"/>
              <a:t>How to use a generic function:</a:t>
            </a:r>
          </a:p>
        </p:txBody>
      </p:sp>
      <p:sp>
        <p:nvSpPr>
          <p:cNvPr id="4" name="TextBox 3"/>
          <p:cNvSpPr txBox="1"/>
          <p:nvPr/>
        </p:nvSpPr>
        <p:spPr>
          <a:xfrm>
            <a:off x="5717967" y="926245"/>
            <a:ext cx="5841242" cy="5632311"/>
          </a:xfrm>
          <a:prstGeom prst="rect">
            <a:avLst/>
          </a:prstGeom>
          <a:solidFill>
            <a:schemeClr val="bg1"/>
          </a:solidFill>
          <a:ln w="6350">
            <a:solidFill>
              <a:schemeClr val="tx1"/>
            </a:solidFill>
          </a:ln>
        </p:spPr>
        <p:txBody>
          <a:bodyPr wrap="square" rtlCol="0">
            <a:spAutoFit/>
          </a:bodyPr>
          <a:lstStyle/>
          <a:p>
            <a:r>
              <a:rPr lang="en-CA" sz="2000" dirty="0"/>
              <a:t>int main()</a:t>
            </a:r>
          </a:p>
          <a:p>
            <a:r>
              <a:rPr lang="en-CA" sz="2000" dirty="0"/>
              <a:t>{</a:t>
            </a:r>
          </a:p>
          <a:p>
            <a:r>
              <a:rPr lang="en-CA" sz="2000" dirty="0"/>
              <a:t>        int  i=10, j=20;</a:t>
            </a:r>
          </a:p>
          <a:p>
            <a:r>
              <a:rPr lang="en-CA" sz="2000" dirty="0"/>
              <a:t>        double x=10.1, y=23.3;</a:t>
            </a:r>
          </a:p>
          <a:p>
            <a:r>
              <a:rPr lang="en-CA" sz="2000" dirty="0"/>
              <a:t>        char a='x', b='z’;</a:t>
            </a:r>
          </a:p>
          <a:p>
            <a:endParaRPr lang="en-CA" sz="2000" dirty="0"/>
          </a:p>
          <a:p>
            <a:r>
              <a:rPr lang="en-CA" sz="2000" dirty="0"/>
              <a:t>        cout &lt;&lt; "Original i,  j: " &lt;&lt; i &lt;&lt; ' ' &lt;&lt; j &lt;&lt; '\n';</a:t>
            </a:r>
          </a:p>
          <a:p>
            <a:r>
              <a:rPr lang="en-CA" sz="2000" dirty="0"/>
              <a:t>        cout &lt;&lt; "Original x, y: " &lt;&lt; x &lt;&lt; ' ' &lt;&lt; y &lt;&lt; '\n';</a:t>
            </a:r>
          </a:p>
          <a:p>
            <a:r>
              <a:rPr lang="en-CA" sz="2000" dirty="0"/>
              <a:t>        cout &lt;&lt; "Original a, b: " &lt;&lt; a &lt;&lt; ' ' &lt;&lt; b &lt;&lt; '\n’;</a:t>
            </a:r>
          </a:p>
          <a:p>
            <a:endParaRPr lang="en-CA" sz="2000" dirty="0"/>
          </a:p>
          <a:p>
            <a:r>
              <a:rPr lang="en-CA" sz="2000" dirty="0"/>
              <a:t>        swap(</a:t>
            </a:r>
            <a:r>
              <a:rPr lang="en-CA" sz="2000" dirty="0" err="1"/>
              <a:t>i</a:t>
            </a:r>
            <a:r>
              <a:rPr lang="en-CA" sz="2000" dirty="0"/>
              <a:t>, j); 	</a:t>
            </a:r>
            <a:r>
              <a:rPr lang="en-CA" sz="2000" dirty="0">
                <a:solidFill>
                  <a:srgbClr val="00B050"/>
                </a:solidFill>
              </a:rPr>
              <a:t>// calls generic swap()</a:t>
            </a:r>
          </a:p>
          <a:p>
            <a:r>
              <a:rPr lang="en-CA" sz="2000" dirty="0"/>
              <a:t>        swap(x, y); 	</a:t>
            </a:r>
            <a:r>
              <a:rPr lang="en-CA" sz="2000" dirty="0">
                <a:solidFill>
                  <a:srgbClr val="00B050"/>
                </a:solidFill>
              </a:rPr>
              <a:t>// calls generic swap()</a:t>
            </a:r>
          </a:p>
          <a:p>
            <a:r>
              <a:rPr lang="en-CA" sz="2000" dirty="0"/>
              <a:t>        swap(a, b); 	</a:t>
            </a:r>
            <a:r>
              <a:rPr lang="en-CA" sz="2000" dirty="0">
                <a:solidFill>
                  <a:srgbClr val="00B050"/>
                </a:solidFill>
              </a:rPr>
              <a:t>// calls generic swap()</a:t>
            </a:r>
          </a:p>
          <a:p>
            <a:endParaRPr lang="en-CA" sz="2000" dirty="0">
              <a:solidFill>
                <a:srgbClr val="00B050"/>
              </a:solidFill>
            </a:endParaRPr>
          </a:p>
          <a:p>
            <a:r>
              <a:rPr lang="en-CA" sz="2000" dirty="0"/>
              <a:t>        cout &lt;&lt; "Swapped i,  j: " &lt;&lt; i &lt;&lt; ' ' &lt;&lt; j &lt;&lt; '\n';</a:t>
            </a:r>
          </a:p>
          <a:p>
            <a:r>
              <a:rPr lang="en-CA" sz="2000" dirty="0"/>
              <a:t>        cout &lt;&lt; "Swapped x,  y: " &lt;&lt; x &lt;&lt; ' ' &lt;&lt; y &lt;&lt; '\n';</a:t>
            </a:r>
          </a:p>
          <a:p>
            <a:r>
              <a:rPr lang="en-CA" sz="2000" dirty="0"/>
              <a:t>        cout &lt;&lt; "Swapped a,  b: " &lt;&lt; a &lt;&lt; ' ' &lt;&lt; b &lt;&lt; '\n';</a:t>
            </a:r>
          </a:p>
          <a:p>
            <a:r>
              <a:rPr lang="en-CA" sz="2000" dirty="0"/>
              <a:t>}</a:t>
            </a:r>
          </a:p>
        </p:txBody>
      </p:sp>
      <p:sp>
        <p:nvSpPr>
          <p:cNvPr id="5" name="TextBox 4">
            <a:extLst>
              <a:ext uri="{FF2B5EF4-FFF2-40B4-BE49-F238E27FC236}">
                <a16:creationId xmlns:a16="http://schemas.microsoft.com/office/drawing/2014/main" id="{8A6B8DF4-A826-D4A3-11E1-4C01B474218D}"/>
              </a:ext>
            </a:extLst>
          </p:cNvPr>
          <p:cNvSpPr txBox="1"/>
          <p:nvPr/>
        </p:nvSpPr>
        <p:spPr>
          <a:xfrm>
            <a:off x="514536" y="3256722"/>
            <a:ext cx="3103308" cy="2246769"/>
          </a:xfrm>
          <a:prstGeom prst="rect">
            <a:avLst/>
          </a:prstGeom>
          <a:solidFill>
            <a:schemeClr val="bg1"/>
          </a:solidFill>
          <a:ln>
            <a:solidFill>
              <a:schemeClr val="accent1"/>
            </a:solidFill>
          </a:ln>
        </p:spPr>
        <p:txBody>
          <a:bodyPr wrap="square" rtlCol="0">
            <a:spAutoFit/>
          </a:bodyPr>
          <a:lstStyle/>
          <a:p>
            <a:r>
              <a:rPr lang="en-CA" sz="2000" dirty="0">
                <a:solidFill>
                  <a:schemeClr val="accent1">
                    <a:lumMod val="75000"/>
                  </a:schemeClr>
                </a:solidFill>
              </a:rPr>
              <a:t>template &lt;</a:t>
            </a:r>
            <a:r>
              <a:rPr lang="en-CA" sz="2000" dirty="0" err="1">
                <a:solidFill>
                  <a:schemeClr val="accent1">
                    <a:lumMod val="75000"/>
                  </a:schemeClr>
                </a:solidFill>
              </a:rPr>
              <a:t>typename</a:t>
            </a:r>
            <a:r>
              <a:rPr lang="en-CA" sz="2000" dirty="0">
                <a:solidFill>
                  <a:schemeClr val="accent1">
                    <a:lumMod val="75000"/>
                  </a:schemeClr>
                </a:solidFill>
              </a:rPr>
              <a:t> T&gt;</a:t>
            </a:r>
          </a:p>
          <a:p>
            <a:r>
              <a:rPr lang="en-CA" sz="2000" dirty="0">
                <a:solidFill>
                  <a:schemeClr val="accent1">
                    <a:lumMod val="75000"/>
                  </a:schemeClr>
                </a:solidFill>
              </a:rPr>
              <a:t>void swap(T&amp; a, T&amp; b)</a:t>
            </a:r>
          </a:p>
          <a:p>
            <a:r>
              <a:rPr lang="en-CA" sz="2000" dirty="0">
                <a:solidFill>
                  <a:schemeClr val="accent1">
                    <a:lumMod val="75000"/>
                  </a:schemeClr>
                </a:solidFill>
              </a:rPr>
              <a:t>{</a:t>
            </a:r>
          </a:p>
          <a:p>
            <a:r>
              <a:rPr lang="en-CA" sz="2000" dirty="0">
                <a:solidFill>
                  <a:schemeClr val="accent1">
                    <a:lumMod val="75000"/>
                  </a:schemeClr>
                </a:solidFill>
              </a:rPr>
              <a:t>      T temp = a;</a:t>
            </a:r>
          </a:p>
          <a:p>
            <a:r>
              <a:rPr lang="en-CA" sz="2000" dirty="0">
                <a:solidFill>
                  <a:schemeClr val="accent1">
                    <a:lumMod val="75000"/>
                  </a:schemeClr>
                </a:solidFill>
              </a:rPr>
              <a:t>      a = b;</a:t>
            </a:r>
          </a:p>
          <a:p>
            <a:r>
              <a:rPr lang="en-CA" sz="2000" dirty="0">
                <a:solidFill>
                  <a:schemeClr val="accent1">
                    <a:lumMod val="75000"/>
                  </a:schemeClr>
                </a:solidFill>
              </a:rPr>
              <a:t>      b = temp;</a:t>
            </a:r>
          </a:p>
          <a:p>
            <a:r>
              <a:rPr lang="en-CA" sz="2000" dirty="0">
                <a:solidFill>
                  <a:schemeClr val="accent1">
                    <a:lumMod val="75000"/>
                  </a:schemeClr>
                </a:solidFill>
              </a:rPr>
              <a:t>}</a:t>
            </a:r>
          </a:p>
        </p:txBody>
      </p:sp>
      <p:cxnSp>
        <p:nvCxnSpPr>
          <p:cNvPr id="7" name="Straight Arrow Connector 6">
            <a:extLst>
              <a:ext uri="{FF2B5EF4-FFF2-40B4-BE49-F238E27FC236}">
                <a16:creationId xmlns:a16="http://schemas.microsoft.com/office/drawing/2014/main" id="{2D770FCB-C4F8-C920-A60F-A22549E48977}"/>
              </a:ext>
            </a:extLst>
          </p:cNvPr>
          <p:cNvCxnSpPr>
            <a:cxnSpLocks/>
          </p:cNvCxnSpPr>
          <p:nvPr/>
        </p:nvCxnSpPr>
        <p:spPr>
          <a:xfrm flipV="1">
            <a:off x="4366591" y="4479235"/>
            <a:ext cx="1729409" cy="1563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2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260908"/>
            <a:ext cx="10730948" cy="1687701"/>
          </a:xfrm>
        </p:spPr>
        <p:txBody>
          <a:bodyPr>
            <a:normAutofit lnSpcReduction="10000"/>
          </a:bodyPr>
          <a:lstStyle/>
          <a:p>
            <a:r>
              <a:rPr lang="en-CA" dirty="0"/>
              <a:t>You can mix standard parameters with generic type parameters in a template function.</a:t>
            </a:r>
          </a:p>
          <a:p>
            <a:r>
              <a:rPr lang="en-CA" dirty="0"/>
              <a:t>These non-generic parameters work just like they do with any other function.</a:t>
            </a:r>
          </a:p>
          <a:p>
            <a:endParaRPr lang="en-CA" dirty="0"/>
          </a:p>
        </p:txBody>
      </p:sp>
      <p:sp>
        <p:nvSpPr>
          <p:cNvPr id="4" name="TextBox 3"/>
          <p:cNvSpPr txBox="1"/>
          <p:nvPr/>
        </p:nvSpPr>
        <p:spPr>
          <a:xfrm>
            <a:off x="838200" y="2948609"/>
            <a:ext cx="6052678" cy="3785652"/>
          </a:xfrm>
          <a:prstGeom prst="rect">
            <a:avLst/>
          </a:prstGeom>
          <a:noFill/>
          <a:ln>
            <a:solidFill>
              <a:schemeClr val="accent1"/>
            </a:solidFill>
          </a:ln>
        </p:spPr>
        <p:txBody>
          <a:bodyPr wrap="square" rtlCol="0">
            <a:spAutoFit/>
          </a:bodyPr>
          <a:lstStyle/>
          <a:p>
            <a:r>
              <a:rPr lang="en-CA" sz="2400" dirty="0">
                <a:solidFill>
                  <a:schemeClr val="accent1">
                    <a:lumMod val="75000"/>
                  </a:schemeClr>
                </a:solidFill>
              </a:rPr>
              <a:t>const int TABWIDTH = 8;</a:t>
            </a:r>
          </a:p>
          <a:p>
            <a:r>
              <a:rPr lang="en-CA" sz="2400" dirty="0">
                <a:solidFill>
                  <a:srgbClr val="00B050"/>
                </a:solidFill>
              </a:rPr>
              <a:t>// Display data at specified tab position.</a:t>
            </a:r>
          </a:p>
          <a:p>
            <a:r>
              <a:rPr lang="en-CA" sz="2400" dirty="0">
                <a:solidFill>
                  <a:schemeClr val="accent1">
                    <a:lumMod val="75000"/>
                  </a:schemeClr>
                </a:solidFill>
              </a:rPr>
              <a:t>template&lt;</a:t>
            </a:r>
            <a:r>
              <a:rPr lang="en-CA" sz="2400" dirty="0" err="1">
                <a:solidFill>
                  <a:schemeClr val="accent1">
                    <a:lumMod val="75000"/>
                  </a:schemeClr>
                </a:solidFill>
              </a:rPr>
              <a:t>typename</a:t>
            </a:r>
            <a:r>
              <a:rPr lang="en-CA" sz="2400" dirty="0">
                <a:solidFill>
                  <a:schemeClr val="accent1">
                    <a:lumMod val="75000"/>
                  </a:schemeClr>
                </a:solidFill>
              </a:rPr>
              <a:t> T&gt;</a:t>
            </a:r>
          </a:p>
          <a:p>
            <a:r>
              <a:rPr lang="en-CA" sz="2400" dirty="0">
                <a:solidFill>
                  <a:schemeClr val="accent1">
                    <a:lumMod val="75000"/>
                  </a:schemeClr>
                </a:solidFill>
              </a:rPr>
              <a:t>void </a:t>
            </a:r>
            <a:r>
              <a:rPr lang="en-CA" sz="2400" dirty="0" err="1">
                <a:solidFill>
                  <a:schemeClr val="accent1">
                    <a:lumMod val="75000"/>
                  </a:schemeClr>
                </a:solidFill>
              </a:rPr>
              <a:t>tabOut</a:t>
            </a:r>
            <a:r>
              <a:rPr lang="en-CA" sz="2400" dirty="0">
                <a:solidFill>
                  <a:schemeClr val="accent1">
                    <a:lumMod val="75000"/>
                  </a:schemeClr>
                </a:solidFill>
              </a:rPr>
              <a:t>(T data, int tab)</a:t>
            </a:r>
          </a:p>
          <a:p>
            <a:r>
              <a:rPr lang="en-CA" sz="2400" dirty="0">
                <a:solidFill>
                  <a:schemeClr val="accent1">
                    <a:lumMod val="75000"/>
                  </a:schemeClr>
                </a:solidFill>
              </a:rPr>
              <a:t>{</a:t>
            </a:r>
          </a:p>
          <a:p>
            <a:r>
              <a:rPr lang="en-CA" sz="2400" dirty="0">
                <a:solidFill>
                  <a:schemeClr val="accent1">
                    <a:lumMod val="75000"/>
                  </a:schemeClr>
                </a:solidFill>
              </a:rPr>
              <a:t>        for(; tab; tab--)</a:t>
            </a:r>
          </a:p>
          <a:p>
            <a:r>
              <a:rPr lang="en-CA" sz="2400" dirty="0">
                <a:solidFill>
                  <a:schemeClr val="accent1">
                    <a:lumMod val="75000"/>
                  </a:schemeClr>
                </a:solidFill>
              </a:rPr>
              <a:t>        	for(int </a:t>
            </a:r>
            <a:r>
              <a:rPr lang="en-CA" sz="2400" dirty="0" err="1">
                <a:solidFill>
                  <a:schemeClr val="accent1">
                    <a:lumMod val="75000"/>
                  </a:schemeClr>
                </a:solidFill>
              </a:rPr>
              <a:t>i</a:t>
            </a:r>
            <a:r>
              <a:rPr lang="en-CA" sz="2400" dirty="0">
                <a:solidFill>
                  <a:schemeClr val="accent1">
                    <a:lumMod val="75000"/>
                  </a:schemeClr>
                </a:solidFill>
              </a:rPr>
              <a:t> = 0; I &lt; TABWIDTH; </a:t>
            </a:r>
            <a:r>
              <a:rPr lang="en-CA" sz="2400" dirty="0" err="1">
                <a:solidFill>
                  <a:schemeClr val="accent1">
                    <a:lumMod val="75000"/>
                  </a:schemeClr>
                </a:solidFill>
              </a:rPr>
              <a:t>i</a:t>
            </a:r>
            <a:r>
              <a:rPr lang="en-CA" sz="2400" dirty="0">
                <a:solidFill>
                  <a:schemeClr val="accent1">
                    <a:lumMod val="75000"/>
                  </a:schemeClr>
                </a:solidFill>
              </a:rPr>
              <a:t>++) </a:t>
            </a:r>
          </a:p>
          <a:p>
            <a:r>
              <a:rPr lang="en-CA" sz="2400" dirty="0">
                <a:solidFill>
                  <a:schemeClr val="accent1">
                    <a:lumMod val="75000"/>
                  </a:schemeClr>
                </a:solidFill>
              </a:rPr>
              <a:t> 		</a:t>
            </a:r>
            <a:r>
              <a:rPr lang="en-CA" sz="2400" dirty="0" err="1">
                <a:solidFill>
                  <a:schemeClr val="accent1">
                    <a:lumMod val="75000"/>
                  </a:schemeClr>
                </a:solidFill>
              </a:rPr>
              <a:t>cout</a:t>
            </a:r>
            <a:r>
              <a:rPr lang="en-CA" sz="2400" dirty="0">
                <a:solidFill>
                  <a:schemeClr val="accent1">
                    <a:lumMod val="75000"/>
                  </a:schemeClr>
                </a:solidFill>
              </a:rPr>
              <a:t> &lt;&lt; ' ';</a:t>
            </a:r>
          </a:p>
          <a:p>
            <a:r>
              <a:rPr lang="en-CA" sz="2400" dirty="0">
                <a:solidFill>
                  <a:schemeClr val="accent1">
                    <a:lumMod val="75000"/>
                  </a:schemeClr>
                </a:solidFill>
              </a:rPr>
              <a:t>        cout &lt;&lt; data &lt;&lt; "\n";</a:t>
            </a:r>
          </a:p>
          <a:p>
            <a:r>
              <a:rPr lang="en-CA" sz="2400" dirty="0">
                <a:solidFill>
                  <a:schemeClr val="accent1">
                    <a:lumMod val="75000"/>
                  </a:schemeClr>
                </a:solidFill>
              </a:rPr>
              <a:t>}</a:t>
            </a:r>
          </a:p>
        </p:txBody>
      </p:sp>
      <p:sp>
        <p:nvSpPr>
          <p:cNvPr id="5" name="TextBox 4"/>
          <p:cNvSpPr txBox="1"/>
          <p:nvPr/>
        </p:nvSpPr>
        <p:spPr>
          <a:xfrm>
            <a:off x="7185942" y="2948609"/>
            <a:ext cx="4634998" cy="3046988"/>
          </a:xfrm>
          <a:prstGeom prst="rect">
            <a:avLst/>
          </a:prstGeom>
          <a:noFill/>
          <a:ln w="9525">
            <a:solidFill>
              <a:schemeClr val="tx1"/>
            </a:solidFill>
          </a:ln>
        </p:spPr>
        <p:txBody>
          <a:bodyPr wrap="square" rtlCol="0">
            <a:spAutoFit/>
          </a:bodyPr>
          <a:lstStyle/>
          <a:p>
            <a:r>
              <a:rPr lang="en-CA" sz="2400" dirty="0">
                <a:solidFill>
                  <a:schemeClr val="accent1">
                    <a:lumMod val="75000"/>
                  </a:schemeClr>
                </a:solidFill>
              </a:rPr>
              <a:t>int main()</a:t>
            </a:r>
          </a:p>
          <a:p>
            <a:r>
              <a:rPr lang="en-CA" sz="2400" dirty="0">
                <a:solidFill>
                  <a:schemeClr val="accent1">
                    <a:lumMod val="75000"/>
                  </a:schemeClr>
                </a:solidFill>
              </a:rPr>
              <a:t>{</a:t>
            </a:r>
          </a:p>
          <a:p>
            <a:r>
              <a:rPr lang="en-CA" sz="2400" dirty="0">
                <a:solidFill>
                  <a:schemeClr val="accent1">
                    <a:lumMod val="75000"/>
                  </a:schemeClr>
                </a:solidFill>
              </a:rPr>
              <a:t>        tabOut("This is a test", 0);</a:t>
            </a:r>
          </a:p>
          <a:p>
            <a:r>
              <a:rPr lang="en-CA" sz="2400" dirty="0">
                <a:solidFill>
                  <a:schemeClr val="accent1">
                    <a:lumMod val="75000"/>
                  </a:schemeClr>
                </a:solidFill>
              </a:rPr>
              <a:t>        tabOut(100, 1);</a:t>
            </a:r>
          </a:p>
          <a:p>
            <a:r>
              <a:rPr lang="en-CA" sz="2400" dirty="0">
                <a:solidFill>
                  <a:schemeClr val="accent1">
                    <a:lumMod val="75000"/>
                  </a:schemeClr>
                </a:solidFill>
              </a:rPr>
              <a:t>        tabOut('X', 2);</a:t>
            </a:r>
          </a:p>
          <a:p>
            <a:r>
              <a:rPr lang="en-CA" sz="2400" dirty="0">
                <a:solidFill>
                  <a:schemeClr val="accent1">
                    <a:lumMod val="75000"/>
                  </a:schemeClr>
                </a:solidFill>
              </a:rPr>
              <a:t>        tabOut(10/3, 3);</a:t>
            </a:r>
          </a:p>
          <a:p>
            <a:r>
              <a:rPr lang="en-CA" sz="2400" dirty="0">
                <a:solidFill>
                  <a:schemeClr val="accent1">
                    <a:lumMod val="75000"/>
                  </a:schemeClr>
                </a:solidFill>
              </a:rPr>
              <a:t>        return 0;</a:t>
            </a:r>
          </a:p>
          <a:p>
            <a:r>
              <a:rPr lang="en-CA" sz="2400" dirty="0">
                <a:solidFill>
                  <a:schemeClr val="accent1">
                    <a:lumMod val="75000"/>
                  </a:schemeClr>
                </a:solidFill>
              </a:rPr>
              <a:t>}</a:t>
            </a:r>
          </a:p>
        </p:txBody>
      </p:sp>
    </p:spTree>
    <p:extLst>
      <p:ext uri="{BB962C8B-B14F-4D97-AF65-F5344CB8AC3E}">
        <p14:creationId xmlns:p14="http://schemas.microsoft.com/office/powerpoint/2010/main" val="3625698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lstStyle/>
          <a:p>
            <a:r>
              <a:rPr lang="en-CA" dirty="0"/>
              <a:t> Here is the output produced by the previous slide.</a:t>
            </a:r>
          </a:p>
          <a:p>
            <a:pPr marL="0" indent="0">
              <a:buNone/>
            </a:pPr>
            <a:r>
              <a:rPr lang="en-CA" dirty="0"/>
              <a:t>This is a test</a:t>
            </a:r>
          </a:p>
          <a:p>
            <a:pPr marL="0" indent="0">
              <a:buNone/>
            </a:pPr>
            <a:r>
              <a:rPr lang="en-CA" dirty="0"/>
              <a:t>	100</a:t>
            </a:r>
          </a:p>
          <a:p>
            <a:pPr marL="0" indent="0">
              <a:buNone/>
            </a:pPr>
            <a:r>
              <a:rPr lang="en-CA" dirty="0"/>
              <a:t>		X</a:t>
            </a:r>
          </a:p>
          <a:p>
            <a:pPr marL="0" indent="0">
              <a:buNone/>
            </a:pPr>
            <a:r>
              <a:rPr lang="en-CA" dirty="0"/>
              <a:t>			3</a:t>
            </a:r>
          </a:p>
          <a:p>
            <a:r>
              <a:rPr lang="en-CA" dirty="0"/>
              <a:t>Since the first argument is a generic type, tabOut( ) can be used to display any type of data. The tab parameter is a standard, call-by-value parameter.</a:t>
            </a:r>
          </a:p>
        </p:txBody>
      </p:sp>
    </p:spTree>
    <p:extLst>
      <p:ext uri="{BB962C8B-B14F-4D97-AF65-F5344CB8AC3E}">
        <p14:creationId xmlns:p14="http://schemas.microsoft.com/office/powerpoint/2010/main" val="269782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Choosing the Best Data Structure</a:t>
            </a:r>
          </a:p>
        </p:txBody>
      </p:sp>
      <p:sp>
        <p:nvSpPr>
          <p:cNvPr id="3" name="Content Placeholder 2"/>
          <p:cNvSpPr>
            <a:spLocks noGrp="1"/>
          </p:cNvSpPr>
          <p:nvPr>
            <p:ph idx="1"/>
          </p:nvPr>
        </p:nvSpPr>
        <p:spPr>
          <a:xfrm>
            <a:off x="838200" y="1380755"/>
            <a:ext cx="10515600" cy="5382183"/>
          </a:xfrm>
        </p:spPr>
        <p:txBody>
          <a:bodyPr>
            <a:normAutofit fontScale="77500" lnSpcReduction="20000"/>
          </a:bodyPr>
          <a:lstStyle/>
          <a:p>
            <a:r>
              <a:rPr lang="en-GB" dirty="0"/>
              <a:t>Very large fixed array </a:t>
            </a:r>
          </a:p>
          <a:p>
            <a:pPr lvl="1"/>
            <a:r>
              <a:rPr lang="en-GB" dirty="0"/>
              <a:t>Indexed by the ID number of the container, large enough to hold all ships and all their shipping containers</a:t>
            </a:r>
          </a:p>
          <a:p>
            <a:pPr lvl="1"/>
            <a:r>
              <a:rPr lang="en-GB" dirty="0"/>
              <a:t>Likely would result in wasted space and become very inefficient</a:t>
            </a:r>
          </a:p>
          <a:p>
            <a:r>
              <a:rPr lang="en-GB" dirty="0" err="1"/>
              <a:t>ArrayList</a:t>
            </a:r>
            <a:endParaRPr lang="en-GB" dirty="0"/>
          </a:p>
          <a:p>
            <a:pPr lvl="1"/>
            <a:r>
              <a:rPr lang="en-GB" dirty="0"/>
              <a:t>The array can collapse and expand as needed</a:t>
            </a:r>
          </a:p>
          <a:p>
            <a:pPr lvl="1"/>
            <a:r>
              <a:rPr lang="en-GB" dirty="0"/>
              <a:t>Results in too many moves to insert or remove or even search</a:t>
            </a:r>
          </a:p>
          <a:p>
            <a:r>
              <a:rPr lang="en-GB" dirty="0"/>
              <a:t>Stack</a:t>
            </a:r>
          </a:p>
          <a:p>
            <a:pPr lvl="1"/>
            <a:r>
              <a:rPr lang="en-GB" dirty="0"/>
              <a:t>Assume containers are loaded onto ships are in order</a:t>
            </a:r>
          </a:p>
          <a:p>
            <a:pPr lvl="1"/>
            <a:r>
              <a:rPr lang="en-GB" dirty="0"/>
              <a:t>Unloading will reverse the order</a:t>
            </a:r>
          </a:p>
          <a:p>
            <a:pPr lvl="1"/>
            <a:r>
              <a:rPr lang="en-GB" dirty="0"/>
              <a:t>If stored in a stack, truck drivers will start with the last one stored</a:t>
            </a:r>
          </a:p>
          <a:p>
            <a:r>
              <a:rPr lang="en-GB" dirty="0"/>
              <a:t>Queue</a:t>
            </a:r>
          </a:p>
          <a:p>
            <a:pPr lvl="1"/>
            <a:r>
              <a:rPr lang="en-GB" dirty="0"/>
              <a:t>Assume containers are loaded onto ships in reverse order</a:t>
            </a:r>
          </a:p>
          <a:p>
            <a:pPr lvl="1"/>
            <a:r>
              <a:rPr lang="en-GB" dirty="0"/>
              <a:t>Unloading restores the order, storing them in the order they were unloaded</a:t>
            </a:r>
          </a:p>
          <a:p>
            <a:pPr lvl="1"/>
            <a:r>
              <a:rPr lang="en-GB" dirty="0"/>
              <a:t>If stored in a queue, truck drivers start with the first container stored rather than the last</a:t>
            </a:r>
          </a:p>
          <a:p>
            <a:r>
              <a:rPr lang="en-GB" dirty="0"/>
              <a:t>Priority Queue</a:t>
            </a:r>
          </a:p>
          <a:p>
            <a:pPr lvl="1"/>
            <a:r>
              <a:rPr lang="en-GB" dirty="0"/>
              <a:t>Assume containers are not loaded onto ships in any order</a:t>
            </a:r>
          </a:p>
          <a:p>
            <a:pPr lvl="1"/>
            <a:r>
              <a:rPr lang="en-GB" dirty="0"/>
              <a:t>Unloading then will be in priority order of the container</a:t>
            </a:r>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247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Containers as Classes</a:t>
            </a:r>
          </a:p>
        </p:txBody>
      </p:sp>
      <p:sp>
        <p:nvSpPr>
          <p:cNvPr id="3" name="Content Placeholder 2"/>
          <p:cNvSpPr>
            <a:spLocks noGrp="1"/>
          </p:cNvSpPr>
          <p:nvPr>
            <p:ph idx="1"/>
          </p:nvPr>
        </p:nvSpPr>
        <p:spPr>
          <a:xfrm>
            <a:off x="838200" y="1380756"/>
            <a:ext cx="10515600" cy="4969594"/>
          </a:xfrm>
        </p:spPr>
        <p:txBody>
          <a:bodyPr>
            <a:normAutofit fontScale="92500" lnSpcReduction="10000"/>
          </a:bodyPr>
          <a:lstStyle/>
          <a:p>
            <a:r>
              <a:rPr lang="en-GB" sz="3300" dirty="0"/>
              <a:t>Recall the assumptions:</a:t>
            </a:r>
          </a:p>
          <a:p>
            <a:pPr lvl="1"/>
            <a:r>
              <a:rPr lang="en-GB" sz="2800" dirty="0"/>
              <a:t>Each container has same size, shape, volume, and stores same type of material</a:t>
            </a:r>
          </a:p>
          <a:p>
            <a:pPr lvl="1"/>
            <a:r>
              <a:rPr lang="en-GB" sz="2800" dirty="0"/>
              <a:t>Each shipping container has a unique ID number, which is its key to its final destination </a:t>
            </a:r>
          </a:p>
          <a:p>
            <a:pPr lvl="1"/>
            <a:r>
              <a:rPr lang="en-GB" sz="2800" dirty="0"/>
              <a:t>Unload a container and store in some order</a:t>
            </a:r>
          </a:p>
          <a:p>
            <a:pPr lvl="1"/>
            <a:r>
              <a:rPr lang="en-GB" sz="2800" dirty="0"/>
              <a:t>Consider efficient searching for a container and number of moves</a:t>
            </a:r>
          </a:p>
          <a:p>
            <a:pPr lvl="1"/>
            <a:r>
              <a:rPr lang="en-GB" sz="2800" dirty="0"/>
              <a:t>Dock workers do not need to know what is inside each container</a:t>
            </a:r>
          </a:p>
          <a:p>
            <a:pPr lvl="1"/>
            <a:endParaRPr lang="en-GB" dirty="0"/>
          </a:p>
          <a:p>
            <a:pPr lvl="1"/>
            <a:endParaRPr lang="en-GB" dirty="0"/>
          </a:p>
          <a:p>
            <a:r>
              <a:rPr lang="en-GB" sz="3000" dirty="0"/>
              <a:t>These assumptions make a container generic</a:t>
            </a:r>
          </a:p>
          <a:p>
            <a:r>
              <a:rPr lang="en-GB" sz="3000" dirty="0"/>
              <a:t>Assigning an object type to a container can be done when we need to use the container</a:t>
            </a:r>
          </a:p>
          <a:p>
            <a:pPr marL="914400" lvl="2" indent="0">
              <a:buNone/>
            </a:pPr>
            <a:endParaRPr lang="en-GB" dirty="0"/>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251574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C58F-426A-5209-D02A-0E54E2D0F3EF}"/>
              </a:ext>
            </a:extLst>
          </p:cNvPr>
          <p:cNvSpPr>
            <a:spLocks noGrp="1"/>
          </p:cNvSpPr>
          <p:nvPr>
            <p:ph type="title"/>
          </p:nvPr>
        </p:nvSpPr>
        <p:spPr/>
        <p:txBody>
          <a:bodyPr/>
          <a:lstStyle/>
          <a:p>
            <a:r>
              <a:rPr lang="en-GB" dirty="0"/>
              <a:t>Introduction to Templates</a:t>
            </a:r>
            <a:endParaRPr lang="en-CA" dirty="0"/>
          </a:p>
        </p:txBody>
      </p:sp>
      <p:sp>
        <p:nvSpPr>
          <p:cNvPr id="3" name="Text Placeholder 2">
            <a:extLst>
              <a:ext uri="{FF2B5EF4-FFF2-40B4-BE49-F238E27FC236}">
                <a16:creationId xmlns:a16="http://schemas.microsoft.com/office/drawing/2014/main" id="{721FA33C-BD18-6D28-23D3-0FD55285E51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35354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Templates</a:t>
            </a:r>
          </a:p>
        </p:txBody>
      </p:sp>
      <p:sp>
        <p:nvSpPr>
          <p:cNvPr id="3" name="Content Placeholder 2"/>
          <p:cNvSpPr>
            <a:spLocks noGrp="1"/>
          </p:cNvSpPr>
          <p:nvPr>
            <p:ph idx="1"/>
          </p:nvPr>
        </p:nvSpPr>
        <p:spPr>
          <a:xfrm>
            <a:off x="838200" y="1380756"/>
            <a:ext cx="10515600" cy="5002952"/>
          </a:xfrm>
        </p:spPr>
        <p:txBody>
          <a:bodyPr>
            <a:normAutofit fontScale="92500"/>
          </a:bodyPr>
          <a:lstStyle/>
          <a:p>
            <a:r>
              <a:rPr lang="en-CA" dirty="0"/>
              <a:t>Using the keyword “</a:t>
            </a:r>
            <a:r>
              <a:rPr lang="en-CA" dirty="0">
                <a:latin typeface="Courier New" panose="02070309020205020404" pitchFamily="49" charset="0"/>
                <a:cs typeface="Courier New" panose="02070309020205020404" pitchFamily="49" charset="0"/>
              </a:rPr>
              <a:t>template</a:t>
            </a:r>
            <a:r>
              <a:rPr lang="en-CA" dirty="0"/>
              <a:t>” it is possible to create generic classes</a:t>
            </a:r>
          </a:p>
          <a:p>
            <a:r>
              <a:rPr lang="en-CA" dirty="0"/>
              <a:t> In a class, the type of data upon which the class operates is specified as a parameter.</a:t>
            </a:r>
          </a:p>
          <a:p>
            <a:r>
              <a:rPr lang="en-CA" dirty="0"/>
              <a:t>Thus, you can use one class with several different types of data without having to explicitly recode specific versions for each data type.</a:t>
            </a:r>
          </a:p>
          <a:p>
            <a:r>
              <a:rPr lang="en-CA" dirty="0"/>
              <a:t>Take our linked list for example:</a:t>
            </a:r>
          </a:p>
          <a:p>
            <a:pPr lvl="1"/>
            <a:r>
              <a:rPr lang="en-CA" dirty="0"/>
              <a:t>Currently it only contains </a:t>
            </a:r>
            <a:r>
              <a:rPr lang="en-CA" dirty="0">
                <a:latin typeface="Courier New" panose="02070309020205020404" pitchFamily="49" charset="0"/>
                <a:cs typeface="Courier New" panose="02070309020205020404" pitchFamily="49" charset="0"/>
              </a:rPr>
              <a:t>int</a:t>
            </a:r>
            <a:r>
              <a:rPr lang="en-CA" dirty="0"/>
              <a:t> data</a:t>
            </a:r>
          </a:p>
          <a:p>
            <a:pPr lvl="1"/>
            <a:r>
              <a:rPr lang="en-CA" dirty="0"/>
              <a:t>If we want a linked list of strings we would need to create a new linked list that handles strings.</a:t>
            </a:r>
          </a:p>
          <a:p>
            <a:r>
              <a:rPr lang="en-CA" dirty="0"/>
              <a:t>This approach is inefficient and would mean we would have to create a new linked list definition for all the data types we wanted to handle including any new types.</a:t>
            </a:r>
          </a:p>
        </p:txBody>
      </p:sp>
    </p:spTree>
    <p:extLst>
      <p:ext uri="{BB962C8B-B14F-4D97-AF65-F5344CB8AC3E}">
        <p14:creationId xmlns:p14="http://schemas.microsoft.com/office/powerpoint/2010/main" val="138992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Templates</a:t>
            </a:r>
          </a:p>
        </p:txBody>
      </p:sp>
      <p:sp>
        <p:nvSpPr>
          <p:cNvPr id="3" name="Content Placeholder 2"/>
          <p:cNvSpPr>
            <a:spLocks noGrp="1"/>
          </p:cNvSpPr>
          <p:nvPr>
            <p:ph idx="1"/>
          </p:nvPr>
        </p:nvSpPr>
        <p:spPr>
          <a:xfrm>
            <a:off x="838200" y="1508943"/>
            <a:ext cx="10515600" cy="661051"/>
          </a:xfrm>
        </p:spPr>
        <p:txBody>
          <a:bodyPr>
            <a:normAutofit/>
          </a:bodyPr>
          <a:lstStyle/>
          <a:p>
            <a:r>
              <a:rPr lang="en-CA" dirty="0"/>
              <a:t>Templates can be described in two ways:</a:t>
            </a:r>
          </a:p>
        </p:txBody>
      </p:sp>
      <p:pic>
        <p:nvPicPr>
          <p:cNvPr id="4" name="Picture 3"/>
          <p:cNvPicPr>
            <a:picLocks noChangeAspect="1"/>
          </p:cNvPicPr>
          <p:nvPr/>
        </p:nvPicPr>
        <p:blipFill>
          <a:blip r:embed="rId2"/>
          <a:stretch>
            <a:fillRect/>
          </a:stretch>
        </p:blipFill>
        <p:spPr>
          <a:xfrm>
            <a:off x="3090720" y="2409541"/>
            <a:ext cx="5656235" cy="3295224"/>
          </a:xfrm>
          <a:prstGeom prst="rect">
            <a:avLst/>
          </a:prstGeom>
        </p:spPr>
      </p:pic>
    </p:spTree>
    <p:extLst>
      <p:ext uri="{BB962C8B-B14F-4D97-AF65-F5344CB8AC3E}">
        <p14:creationId xmlns:p14="http://schemas.microsoft.com/office/powerpoint/2010/main" val="171657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9377-94DE-4A63-4EB3-B2F23A5ED896}"/>
              </a:ext>
            </a:extLst>
          </p:cNvPr>
          <p:cNvSpPr>
            <a:spLocks noGrp="1"/>
          </p:cNvSpPr>
          <p:nvPr>
            <p:ph type="title"/>
          </p:nvPr>
        </p:nvSpPr>
        <p:spPr/>
        <p:txBody>
          <a:bodyPr/>
          <a:lstStyle/>
          <a:p>
            <a:r>
              <a:rPr lang="en-GB" dirty="0"/>
              <a:t>Class Templates</a:t>
            </a:r>
            <a:endParaRPr lang="en-CA" dirty="0"/>
          </a:p>
        </p:txBody>
      </p:sp>
      <p:sp>
        <p:nvSpPr>
          <p:cNvPr id="3" name="Text Placeholder 2">
            <a:extLst>
              <a:ext uri="{FF2B5EF4-FFF2-40B4-BE49-F238E27FC236}">
                <a16:creationId xmlns:a16="http://schemas.microsoft.com/office/drawing/2014/main" id="{89659E43-23FA-1A7E-31D0-76298625441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2232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a:t>
            </a:r>
          </a:p>
        </p:txBody>
      </p:sp>
      <p:sp>
        <p:nvSpPr>
          <p:cNvPr id="3" name="Content Placeholder 2"/>
          <p:cNvSpPr>
            <a:spLocks noGrp="1"/>
          </p:cNvSpPr>
          <p:nvPr>
            <p:ph idx="1"/>
          </p:nvPr>
        </p:nvSpPr>
        <p:spPr/>
        <p:txBody>
          <a:bodyPr>
            <a:normAutofit/>
          </a:bodyPr>
          <a:lstStyle/>
          <a:p>
            <a:r>
              <a:rPr lang="en-CA" dirty="0"/>
              <a:t>Create a generic class that defines all the algorithms used by that class</a:t>
            </a:r>
          </a:p>
          <a:p>
            <a:r>
              <a:rPr lang="en-CA" dirty="0"/>
              <a:t>The actual type of the data being manipulated will be specified as a parameter when objects of that class are created.</a:t>
            </a:r>
          </a:p>
          <a:p>
            <a:r>
              <a:rPr lang="en-CA" dirty="0"/>
              <a:t>Generic classes are useful when a class uses logic that can be generalized. </a:t>
            </a:r>
          </a:p>
          <a:p>
            <a:r>
              <a:rPr lang="en-CA" dirty="0"/>
              <a:t>For example, the same algorithm can maintain:</a:t>
            </a:r>
          </a:p>
          <a:p>
            <a:pPr lvl="1"/>
            <a:r>
              <a:rPr lang="en-CA" dirty="0"/>
              <a:t>A queue of integers or a queue of characters</a:t>
            </a:r>
          </a:p>
          <a:p>
            <a:pPr lvl="1"/>
            <a:r>
              <a:rPr lang="en-CA" dirty="0"/>
              <a:t>A linked list of mailing addresses or a linked list of auto parts information</a:t>
            </a:r>
          </a:p>
        </p:txBody>
      </p:sp>
    </p:spTree>
    <p:extLst>
      <p:ext uri="{BB962C8B-B14F-4D97-AF65-F5344CB8AC3E}">
        <p14:creationId xmlns:p14="http://schemas.microsoft.com/office/powerpoint/2010/main" val="214574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1390</TotalTime>
  <Words>2003</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Data Structures and Algorithms INFO-3135</vt:lpstr>
      <vt:lpstr>Data Structures – A Physical Example</vt:lpstr>
      <vt:lpstr>Choosing the Best Data Structure</vt:lpstr>
      <vt:lpstr>Containers as Classes</vt:lpstr>
      <vt:lpstr>Introduction to Templates</vt:lpstr>
      <vt:lpstr>Templates</vt:lpstr>
      <vt:lpstr>Templates</vt:lpstr>
      <vt:lpstr>Class Templates</vt:lpstr>
      <vt:lpstr>Class Template</vt:lpstr>
      <vt:lpstr>Create a Class Template</vt:lpstr>
      <vt:lpstr>Declare a Class Template</vt:lpstr>
      <vt:lpstr>Class Template with user-defined Type</vt:lpstr>
      <vt:lpstr>Class Template with Multiple Types</vt:lpstr>
      <vt:lpstr>Class Template with non-generic arguments</vt:lpstr>
      <vt:lpstr>Function Templates</vt:lpstr>
      <vt:lpstr>Function Template</vt:lpstr>
      <vt:lpstr>Function Template</vt:lpstr>
      <vt:lpstr>Function Template</vt:lpstr>
      <vt:lpstr>Function Template</vt:lpstr>
      <vt:lpstr>Function Template Example</vt:lpstr>
      <vt:lpstr>Function Template</vt:lpstr>
      <vt:lpstr>Function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Manning, Janice</cp:lastModifiedBy>
  <cp:revision>143</cp:revision>
  <dcterms:created xsi:type="dcterms:W3CDTF">2018-09-03T16:13:27Z</dcterms:created>
  <dcterms:modified xsi:type="dcterms:W3CDTF">2024-10-04T14:16:43Z</dcterms:modified>
</cp:coreProperties>
</file>