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8"/>
  </p:notesMasterIdLst>
  <p:sldIdLst>
    <p:sldId id="297" r:id="rId2"/>
    <p:sldId id="689" r:id="rId3"/>
    <p:sldId id="683" r:id="rId4"/>
    <p:sldId id="348" r:id="rId5"/>
    <p:sldId id="344" r:id="rId6"/>
    <p:sldId id="460" r:id="rId7"/>
    <p:sldId id="691" r:id="rId8"/>
    <p:sldId id="257" r:id="rId9"/>
    <p:sldId id="685" r:id="rId10"/>
    <p:sldId id="686" r:id="rId11"/>
    <p:sldId id="474" r:id="rId12"/>
    <p:sldId id="298" r:id="rId13"/>
    <p:sldId id="692" r:id="rId14"/>
    <p:sldId id="301" r:id="rId15"/>
    <p:sldId id="684" r:id="rId16"/>
    <p:sldId id="687" r:id="rId17"/>
    <p:sldId id="274" r:id="rId18"/>
    <p:sldId id="275" r:id="rId19"/>
    <p:sldId id="281" r:id="rId20"/>
    <p:sldId id="271" r:id="rId21"/>
    <p:sldId id="270" r:id="rId22"/>
    <p:sldId id="272" r:id="rId23"/>
    <p:sldId id="693" r:id="rId24"/>
    <p:sldId id="277" r:id="rId25"/>
    <p:sldId id="278" r:id="rId26"/>
    <p:sldId id="694" r:id="rId27"/>
  </p:sldIdLst>
  <p:sldSz cx="12192000" cy="6858000"/>
  <p:notesSz cx="6791325" cy="99250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72" d="100"/>
          <a:sy n="72" d="100"/>
        </p:scale>
        <p:origin x="828" y="33"/>
      </p:cViewPr>
      <p:guideLst/>
    </p:cSldViewPr>
  </p:slideViewPr>
  <p:notesTextViewPr>
    <p:cViewPr>
      <p:scale>
        <a:sx n="1" d="1"/>
        <a:sy n="1" d="1"/>
      </p:scale>
      <p:origin x="0" y="0"/>
    </p:cViewPr>
  </p:notesTextViewPr>
  <p:sorterViewPr>
    <p:cViewPr varScale="1">
      <p:scale>
        <a:sx n="1" d="1"/>
        <a:sy n="1" d="1"/>
      </p:scale>
      <p:origin x="0" y="-951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2908" cy="497976"/>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46846" y="0"/>
            <a:ext cx="2942908" cy="497976"/>
          </a:xfrm>
          <a:prstGeom prst="rect">
            <a:avLst/>
          </a:prstGeom>
        </p:spPr>
        <p:txBody>
          <a:bodyPr vert="horz" lIns="91440" tIns="45720" rIns="91440" bIns="45720" rtlCol="0"/>
          <a:lstStyle>
            <a:lvl1pPr algn="r">
              <a:defRPr sz="1200"/>
            </a:lvl1pPr>
          </a:lstStyle>
          <a:p>
            <a:fld id="{73779F85-F7C2-4161-8C73-3DB60AFFF017}" type="datetimeFigureOut">
              <a:rPr lang="en-CA" smtClean="0"/>
              <a:t>2025-09-22</a:t>
            </a:fld>
            <a:endParaRPr lang="en-CA"/>
          </a:p>
        </p:txBody>
      </p:sp>
      <p:sp>
        <p:nvSpPr>
          <p:cNvPr id="4" name="Slide Image Placeholder 3"/>
          <p:cNvSpPr>
            <a:spLocks noGrp="1" noRot="1" noChangeAspect="1"/>
          </p:cNvSpPr>
          <p:nvPr>
            <p:ph type="sldImg" idx="2"/>
          </p:nvPr>
        </p:nvSpPr>
        <p:spPr>
          <a:xfrm>
            <a:off x="417513" y="1239838"/>
            <a:ext cx="5956300" cy="3351212"/>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79133" y="4776431"/>
            <a:ext cx="5433060" cy="39079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427076"/>
            <a:ext cx="2942908" cy="497975"/>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46846" y="9427076"/>
            <a:ext cx="2942908" cy="497975"/>
          </a:xfrm>
          <a:prstGeom prst="rect">
            <a:avLst/>
          </a:prstGeom>
        </p:spPr>
        <p:txBody>
          <a:bodyPr vert="horz" lIns="91440" tIns="45720" rIns="91440" bIns="45720" rtlCol="0" anchor="b"/>
          <a:lstStyle>
            <a:lvl1pPr algn="r">
              <a:defRPr sz="1200"/>
            </a:lvl1pPr>
          </a:lstStyle>
          <a:p>
            <a:fld id="{51724E1D-E025-42A4-929F-247DC24FD716}" type="slidenum">
              <a:rPr lang="en-CA" smtClean="0"/>
              <a:t>‹#›</a:t>
            </a:fld>
            <a:endParaRPr lang="en-CA"/>
          </a:p>
        </p:txBody>
      </p:sp>
    </p:spTree>
    <p:extLst>
      <p:ext uri="{BB962C8B-B14F-4D97-AF65-F5344CB8AC3E}">
        <p14:creationId xmlns:p14="http://schemas.microsoft.com/office/powerpoint/2010/main" val="3048809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CD9E7-0D20-0536-DEA7-C259BBE664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3E8407-487D-11A7-5E3F-96A4690484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3AAC92-9CB3-C067-F1B7-815F72E3CDB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AC0F540-5BCC-4851-F302-8BEB8180BAD9}"/>
              </a:ext>
            </a:extLst>
          </p:cNvPr>
          <p:cNvSpPr>
            <a:spLocks noGrp="1"/>
          </p:cNvSpPr>
          <p:nvPr>
            <p:ph type="sldNum" sz="quarter" idx="10"/>
          </p:nvPr>
        </p:nvSpPr>
        <p:spPr/>
        <p:txBody>
          <a:bodyPr/>
          <a:lstStyle/>
          <a:p>
            <a:pPr marL="0" marR="0" lvl="0" indent="0" algn="r" defTabSz="356616" rtl="0" eaLnBrk="1" fontAlgn="auto" latinLnBrk="0" hangingPunct="1">
              <a:lnSpc>
                <a:spcPct val="100000"/>
              </a:lnSpc>
              <a:spcBef>
                <a:spcPts val="0"/>
              </a:spcBef>
              <a:spcAft>
                <a:spcPts val="0"/>
              </a:spcAft>
              <a:buClrTx/>
              <a:buSzTx/>
              <a:buFontTx/>
              <a:buNone/>
              <a:tabLst/>
              <a:defRPr/>
            </a:pPr>
            <a:fld id="{FE5A1E26-C865-47BF-9567-FDC378C4A7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356616"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9003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356616" rtl="0" eaLnBrk="1" fontAlgn="auto" latinLnBrk="0" hangingPunct="1">
              <a:lnSpc>
                <a:spcPct val="100000"/>
              </a:lnSpc>
              <a:spcBef>
                <a:spcPts val="0"/>
              </a:spcBef>
              <a:spcAft>
                <a:spcPts val="0"/>
              </a:spcAft>
              <a:buClrTx/>
              <a:buSzTx/>
              <a:buFontTx/>
              <a:buNone/>
              <a:tabLst/>
              <a:defRPr/>
            </a:pPr>
            <a:fld id="{FE5A1E26-C865-47BF-9567-FDC378C4A7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356616"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3264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1E4A8252-26A2-422C-8021-53F2FA7F3083}" type="datetimeFigureOut">
              <a:rPr lang="en-CA" smtClean="0"/>
              <a:t>2025-09-22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2077059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E4A8252-26A2-422C-8021-53F2FA7F3083}" type="datetimeFigureOut">
              <a:rPr lang="en-CA" smtClean="0"/>
              <a:t>2025-09-22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4179238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E4A8252-26A2-422C-8021-53F2FA7F3083}" type="datetimeFigureOut">
              <a:rPr lang="en-CA" smtClean="0"/>
              <a:t>2025-09-22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369705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E4A8252-26A2-422C-8021-53F2FA7F3083}" type="datetimeFigureOut">
              <a:rPr lang="en-CA" smtClean="0"/>
              <a:t>2025-09-22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296301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4A8252-26A2-422C-8021-53F2FA7F3083}" type="datetimeFigureOut">
              <a:rPr lang="en-CA" smtClean="0"/>
              <a:t>2025-09-22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1255086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1E4A8252-26A2-422C-8021-53F2FA7F3083}" type="datetimeFigureOut">
              <a:rPr lang="en-CA" smtClean="0"/>
              <a:t>2025-09-22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3034710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1E4A8252-26A2-422C-8021-53F2FA7F3083}" type="datetimeFigureOut">
              <a:rPr lang="en-CA" smtClean="0"/>
              <a:t>2025-09-22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3894773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1E4A8252-26A2-422C-8021-53F2FA7F3083}" type="datetimeFigureOut">
              <a:rPr lang="en-CA" smtClean="0"/>
              <a:t>2025-09-22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1678366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4A8252-26A2-422C-8021-53F2FA7F3083}" type="datetimeFigureOut">
              <a:rPr lang="en-CA" smtClean="0"/>
              <a:t>2025-09-22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4280413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4A8252-26A2-422C-8021-53F2FA7F3083}" type="datetimeFigureOut">
              <a:rPr lang="en-CA" smtClean="0"/>
              <a:t>2025-09-22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3439465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4A8252-26A2-422C-8021-53F2FA7F3083}" type="datetimeFigureOut">
              <a:rPr lang="en-CA" smtClean="0"/>
              <a:t>2025-09-22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1493598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39815" y="182245"/>
            <a:ext cx="9313985" cy="830629"/>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508943"/>
            <a:ext cx="10515600" cy="455423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4A8252-26A2-422C-8021-53F2FA7F3083}" type="datetimeFigureOut">
              <a:rPr lang="en-CA" smtClean="0"/>
              <a:t>2025-09-22</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D8DDE3-37DC-4FC1-86DE-98D0EA336BFE}" type="slidenum">
              <a:rPr lang="en-CA" smtClean="0"/>
              <a:t>‹#›</a:t>
            </a:fld>
            <a:endParaRPr lang="en-CA"/>
          </a:p>
        </p:txBody>
      </p:sp>
    </p:spTree>
    <p:extLst>
      <p:ext uri="{BB962C8B-B14F-4D97-AF65-F5344CB8AC3E}">
        <p14:creationId xmlns:p14="http://schemas.microsoft.com/office/powerpoint/2010/main" val="1771977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7F21A-B12B-DECE-6C5D-766EB9890E0A}"/>
              </a:ext>
            </a:extLst>
          </p:cNvPr>
          <p:cNvSpPr>
            <a:spLocks noGrp="1"/>
          </p:cNvSpPr>
          <p:nvPr>
            <p:ph type="ctrTitle"/>
          </p:nvPr>
        </p:nvSpPr>
        <p:spPr>
          <a:xfrm>
            <a:off x="107003" y="1654655"/>
            <a:ext cx="12305489" cy="1400215"/>
          </a:xfrm>
        </p:spPr>
        <p:txBody>
          <a:bodyPr>
            <a:normAutofit fontScale="90000"/>
          </a:bodyPr>
          <a:lstStyle/>
          <a:p>
            <a:r>
              <a:rPr lang="en-GB" b="1" dirty="0"/>
              <a:t>Data Structures and Algorithms</a:t>
            </a:r>
            <a:br>
              <a:rPr lang="en-GB" dirty="0"/>
            </a:br>
            <a:r>
              <a:rPr lang="en-GB" sz="4800" dirty="0"/>
              <a:t>INFO-3135</a:t>
            </a:r>
            <a:endParaRPr lang="en-CA" sz="4800" dirty="0"/>
          </a:p>
        </p:txBody>
      </p:sp>
      <p:sp>
        <p:nvSpPr>
          <p:cNvPr id="3" name="Subtitle 2">
            <a:extLst>
              <a:ext uri="{FF2B5EF4-FFF2-40B4-BE49-F238E27FC236}">
                <a16:creationId xmlns:a16="http://schemas.microsoft.com/office/drawing/2014/main" id="{FEF66789-A2EA-5320-AC01-CA44DD47CF0E}"/>
              </a:ext>
            </a:extLst>
          </p:cNvPr>
          <p:cNvSpPr>
            <a:spLocks noGrp="1"/>
          </p:cNvSpPr>
          <p:nvPr>
            <p:ph type="subTitle" idx="1"/>
          </p:nvPr>
        </p:nvSpPr>
        <p:spPr>
          <a:xfrm>
            <a:off x="1958813" y="5265630"/>
            <a:ext cx="9144000" cy="612964"/>
          </a:xfrm>
        </p:spPr>
        <p:txBody>
          <a:bodyPr>
            <a:noAutofit/>
          </a:bodyPr>
          <a:lstStyle/>
          <a:p>
            <a:pPr algn="r"/>
            <a:r>
              <a:rPr lang="en-GB" sz="4800" dirty="0"/>
              <a:t>Iterative Sort Algorithms</a:t>
            </a:r>
          </a:p>
        </p:txBody>
      </p:sp>
    </p:spTree>
    <p:extLst>
      <p:ext uri="{BB962C8B-B14F-4D97-AF65-F5344CB8AC3E}">
        <p14:creationId xmlns:p14="http://schemas.microsoft.com/office/powerpoint/2010/main" val="1774883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E2C3A-EE77-411E-9B1D-A71E916A9F6C}"/>
              </a:ext>
            </a:extLst>
          </p:cNvPr>
          <p:cNvSpPr>
            <a:spLocks noGrp="1"/>
          </p:cNvSpPr>
          <p:nvPr>
            <p:ph type="title"/>
          </p:nvPr>
        </p:nvSpPr>
        <p:spPr>
          <a:xfrm>
            <a:off x="1909483" y="274638"/>
            <a:ext cx="9124278" cy="782002"/>
          </a:xfrm>
        </p:spPr>
        <p:txBody>
          <a:bodyPr/>
          <a:lstStyle/>
          <a:p>
            <a:r>
              <a:rPr lang="en-CA" dirty="0">
                <a:solidFill>
                  <a:schemeClr val="bg1"/>
                </a:solidFill>
              </a:rPr>
              <a:t>Efficiency . . . </a:t>
            </a:r>
          </a:p>
        </p:txBody>
      </p:sp>
      <p:sp>
        <p:nvSpPr>
          <p:cNvPr id="3" name="Content Placeholder 2">
            <a:extLst>
              <a:ext uri="{FF2B5EF4-FFF2-40B4-BE49-F238E27FC236}">
                <a16:creationId xmlns:a16="http://schemas.microsoft.com/office/drawing/2014/main" id="{EF08034D-3D0D-49A6-B620-E42C71530712}"/>
              </a:ext>
            </a:extLst>
          </p:cNvPr>
          <p:cNvSpPr>
            <a:spLocks noGrp="1"/>
          </p:cNvSpPr>
          <p:nvPr>
            <p:ph idx="1"/>
          </p:nvPr>
        </p:nvSpPr>
        <p:spPr>
          <a:xfrm>
            <a:off x="1232198" y="1468268"/>
            <a:ext cx="9875520" cy="5195777"/>
          </a:xfrm>
        </p:spPr>
        <p:txBody>
          <a:bodyPr>
            <a:normAutofit fontScale="92500" lnSpcReduction="20000"/>
          </a:bodyPr>
          <a:lstStyle/>
          <a:p>
            <a:r>
              <a:rPr lang="en-CA" dirty="0"/>
              <a:t>For every algorithm we want to analyze, we need to analyze:</a:t>
            </a:r>
          </a:p>
          <a:p>
            <a:pPr lvl="1"/>
            <a:r>
              <a:rPr lang="en-CA" dirty="0"/>
              <a:t>The problem size</a:t>
            </a:r>
          </a:p>
          <a:p>
            <a:pPr lvl="1"/>
            <a:r>
              <a:rPr lang="en-CA" dirty="0"/>
              <a:t>The processing step</a:t>
            </a:r>
          </a:p>
          <a:p>
            <a:r>
              <a:rPr lang="en-CA" dirty="0"/>
              <a:t>When we sort a list of numbers into increasing order consider:</a:t>
            </a:r>
          </a:p>
          <a:p>
            <a:pPr lvl="1"/>
            <a:r>
              <a:rPr lang="en-CA" dirty="0"/>
              <a:t>The number of values to be sorted</a:t>
            </a:r>
          </a:p>
          <a:p>
            <a:pPr lvl="1"/>
            <a:r>
              <a:rPr lang="en-CA" dirty="0"/>
              <a:t>The number of comparisons</a:t>
            </a:r>
          </a:p>
          <a:p>
            <a:r>
              <a:rPr lang="en-CA" dirty="0"/>
              <a:t>The more comparisons, the more CPU time is used</a:t>
            </a:r>
          </a:p>
          <a:p>
            <a:endParaRPr lang="en-CA" dirty="0"/>
          </a:p>
          <a:p>
            <a:r>
              <a:rPr lang="en-CA" dirty="0"/>
              <a:t>Efficiency is measured using a growth function called “Big-0 Notation” which shows the size of the problem and the value we hope to optimize</a:t>
            </a:r>
          </a:p>
          <a:p>
            <a:r>
              <a:rPr lang="en-CA" dirty="0"/>
              <a:t>Generally, consider:</a:t>
            </a:r>
          </a:p>
          <a:p>
            <a:pPr lvl="1"/>
            <a:r>
              <a:rPr lang="en-CA" dirty="0"/>
              <a:t>as size gets very large what happens to processing?</a:t>
            </a:r>
          </a:p>
          <a:p>
            <a:r>
              <a:rPr lang="en-CA" dirty="0"/>
              <a:t>Any algorithm that repeats n^2 number of times takes longer</a:t>
            </a:r>
          </a:p>
          <a:p>
            <a:pPr lvl="1"/>
            <a:endParaRPr lang="en-CA" dirty="0"/>
          </a:p>
        </p:txBody>
      </p:sp>
      <p:sp>
        <p:nvSpPr>
          <p:cNvPr id="5" name="Slide Number Placeholder 4">
            <a:extLst>
              <a:ext uri="{FF2B5EF4-FFF2-40B4-BE49-F238E27FC236}">
                <a16:creationId xmlns:a16="http://schemas.microsoft.com/office/drawing/2014/main" id="{81268185-48DC-43C7-85A7-442F5080FCFA}"/>
              </a:ext>
            </a:extLst>
          </p:cNvPr>
          <p:cNvSpPr>
            <a:spLocks noGrp="1"/>
          </p:cNvSpPr>
          <p:nvPr>
            <p:ph type="sldNum" sz="quarter" idx="12"/>
          </p:nvPr>
        </p:nvSpPr>
        <p:spPr/>
        <p:txBody>
          <a:bodyPr/>
          <a:lstStyle/>
          <a:p>
            <a:pPr marL="0" marR="0" lvl="0" indent="0" algn="r" defTabSz="427939" rtl="0" eaLnBrk="1" fontAlgn="auto" latinLnBrk="0" hangingPunct="1">
              <a:lnSpc>
                <a:spcPct val="100000"/>
              </a:lnSpc>
              <a:spcBef>
                <a:spcPts val="0"/>
              </a:spcBef>
              <a:spcAft>
                <a:spcPts val="0"/>
              </a:spcAft>
              <a:buClrTx/>
              <a:buSzTx/>
              <a:buFontTx/>
              <a:buNone/>
              <a:tabLst/>
              <a:defRPr/>
            </a:pPr>
            <a:fld id="{F0C3E1BC-2F92-4C0E-A1BD-70E1591E94A0}" type="slidenum">
              <a:rPr kumimoji="0" lang="en-GB" sz="1685" b="1" i="0" u="none" strike="noStrike" kern="1200" cap="none" spc="0" normalizeH="0" baseline="0" noProof="0">
                <a:ln>
                  <a:noFill/>
                </a:ln>
                <a:solidFill>
                  <a:srgbClr val="FFFFFF"/>
                </a:solidFill>
                <a:effectLst/>
                <a:uLnTx/>
                <a:uFillTx/>
                <a:latin typeface="Arial"/>
                <a:ea typeface="+mn-ea"/>
                <a:cs typeface="+mn-cs"/>
              </a:rPr>
              <a:pPr marL="0" marR="0" lvl="0" indent="0" algn="r" defTabSz="427939" rtl="0" eaLnBrk="1" fontAlgn="auto" latinLnBrk="0" hangingPunct="1">
                <a:lnSpc>
                  <a:spcPct val="100000"/>
                </a:lnSpc>
                <a:spcBef>
                  <a:spcPts val="0"/>
                </a:spcBef>
                <a:spcAft>
                  <a:spcPts val="0"/>
                </a:spcAft>
                <a:buClrTx/>
                <a:buSzTx/>
                <a:buFontTx/>
                <a:buNone/>
                <a:tabLst/>
                <a:defRPr/>
              </a:pPr>
              <a:t>10</a:t>
            </a:fld>
            <a:endParaRPr kumimoji="0" lang="en-GB" sz="1685" b="1"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398485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F1545-B1E9-4009-A010-2FCB670A6710}"/>
              </a:ext>
            </a:extLst>
          </p:cNvPr>
          <p:cNvSpPr>
            <a:spLocks noGrp="1"/>
          </p:cNvSpPr>
          <p:nvPr>
            <p:ph type="title"/>
          </p:nvPr>
        </p:nvSpPr>
        <p:spPr>
          <a:xfrm>
            <a:off x="1904867" y="172438"/>
            <a:ext cx="8229600" cy="1039844"/>
          </a:xfrm>
        </p:spPr>
        <p:txBody>
          <a:bodyPr>
            <a:normAutofit/>
          </a:bodyPr>
          <a:lstStyle/>
          <a:p>
            <a:r>
              <a:rPr lang="en-CA" dirty="0">
                <a:solidFill>
                  <a:schemeClr val="bg1"/>
                </a:solidFill>
              </a:rPr>
              <a:t>Big-O Notation</a:t>
            </a:r>
            <a:endParaRPr lang="en-CA" sz="2800" b="0" dirty="0">
              <a:solidFill>
                <a:schemeClr val="bg1"/>
              </a:solidFill>
              <a:effectLst/>
              <a:latin typeface="+mn-lt"/>
            </a:endParaRPr>
          </a:p>
        </p:txBody>
      </p:sp>
      <p:sp>
        <p:nvSpPr>
          <p:cNvPr id="5" name="Slide Number Placeholder 4">
            <a:extLst>
              <a:ext uri="{FF2B5EF4-FFF2-40B4-BE49-F238E27FC236}">
                <a16:creationId xmlns:a16="http://schemas.microsoft.com/office/drawing/2014/main" id="{9170E29F-9E5F-4E70-BDB0-6EF26BD94C5A}"/>
              </a:ext>
            </a:extLst>
          </p:cNvPr>
          <p:cNvSpPr>
            <a:spLocks noGrp="1"/>
          </p:cNvSpPr>
          <p:nvPr>
            <p:ph type="sldNum" sz="quarter" idx="12"/>
          </p:nvPr>
        </p:nvSpPr>
        <p:spPr/>
        <p:txBody>
          <a:bodyPr/>
          <a:lstStyle/>
          <a:p>
            <a:pPr marL="0" marR="0" lvl="0" indent="0" algn="r" defTabSz="914364" rtl="0" eaLnBrk="1" fontAlgn="base" latinLnBrk="0" hangingPunct="1">
              <a:lnSpc>
                <a:spcPct val="100000"/>
              </a:lnSpc>
              <a:spcBef>
                <a:spcPct val="0"/>
              </a:spcBef>
              <a:spcAft>
                <a:spcPct val="0"/>
              </a:spcAft>
              <a:buClrTx/>
              <a:buSzTx/>
              <a:buFontTx/>
              <a:buNone/>
              <a:tabLst/>
              <a:defRPr/>
            </a:pPr>
            <a:fld id="{F0C3E1BC-2F92-4C0E-A1BD-70E1591E94A0}" type="slidenum">
              <a:rPr kumimoji="0" lang="en-GB" sz="1800" b="1" i="0" u="none" strike="noStrike" kern="1200" cap="none" spc="0" normalizeH="0" baseline="0" noProof="0">
                <a:ln>
                  <a:noFill/>
                </a:ln>
                <a:solidFill>
                  <a:srgbClr val="FFFFFF"/>
                </a:solidFill>
                <a:effectLst/>
                <a:uLnTx/>
                <a:uFillTx/>
                <a:latin typeface="Tahoma" pitchFamily="34" charset="0"/>
                <a:ea typeface="+mn-ea"/>
                <a:cs typeface="+mn-cs"/>
              </a:rPr>
              <a:pPr marL="0" marR="0" lvl="0" indent="0" algn="r" defTabSz="914364" rtl="0" eaLnBrk="1" fontAlgn="base" latinLnBrk="0" hangingPunct="1">
                <a:lnSpc>
                  <a:spcPct val="100000"/>
                </a:lnSpc>
                <a:spcBef>
                  <a:spcPct val="0"/>
                </a:spcBef>
                <a:spcAft>
                  <a:spcPct val="0"/>
                </a:spcAft>
                <a:buClrTx/>
                <a:buSzTx/>
                <a:buFontTx/>
                <a:buNone/>
                <a:tabLst/>
                <a:defRPr/>
              </a:pPr>
              <a:t>11</a:t>
            </a:fld>
            <a:endParaRPr kumimoji="0" lang="en-GB" sz="1800" b="1" i="0" u="none" strike="noStrike" kern="1200" cap="none" spc="0" normalizeH="0" baseline="0" noProof="0" dirty="0">
              <a:ln>
                <a:noFill/>
              </a:ln>
              <a:solidFill>
                <a:srgbClr val="FFFFFF"/>
              </a:solidFill>
              <a:effectLst/>
              <a:uLnTx/>
              <a:uFillTx/>
              <a:latin typeface="Tahoma" pitchFamily="34" charset="0"/>
              <a:ea typeface="+mn-ea"/>
              <a:cs typeface="+mn-cs"/>
            </a:endParaRPr>
          </a:p>
        </p:txBody>
      </p:sp>
      <p:sp>
        <p:nvSpPr>
          <p:cNvPr id="3" name="TextBox 2">
            <a:extLst>
              <a:ext uri="{FF2B5EF4-FFF2-40B4-BE49-F238E27FC236}">
                <a16:creationId xmlns:a16="http://schemas.microsoft.com/office/drawing/2014/main" id="{62BA1A76-79BF-48B5-95DC-62DE2B3F2502}"/>
              </a:ext>
            </a:extLst>
          </p:cNvPr>
          <p:cNvSpPr txBox="1"/>
          <p:nvPr/>
        </p:nvSpPr>
        <p:spPr>
          <a:xfrm>
            <a:off x="1981200" y="1314483"/>
            <a:ext cx="8914783" cy="5109091"/>
          </a:xfrm>
          <a:prstGeom prst="rect">
            <a:avLst/>
          </a:prstGeom>
          <a:noFill/>
        </p:spPr>
        <p:txBody>
          <a:bodyPr wrap="square" rtlCol="0">
            <a:spAutoFit/>
          </a:bodyPr>
          <a:lstStyle/>
          <a:p>
            <a:pPr marL="0" marR="0" lvl="0" indent="0" algn="l" defTabSz="914364" rtl="0" eaLnBrk="1" fontAlgn="base" latinLnBrk="0" hangingPunct="1">
              <a:lnSpc>
                <a:spcPct val="100000"/>
              </a:lnSpc>
              <a:spcBef>
                <a:spcPct val="0"/>
              </a:spcBef>
              <a:spcAft>
                <a:spcPct val="0"/>
              </a:spcAft>
              <a:buClrTx/>
              <a:buSzTx/>
              <a:buFontTx/>
              <a:buNone/>
              <a:tabLst/>
              <a:defRPr/>
            </a:pPr>
            <a:r>
              <a:rPr kumimoji="0" lang="en-CA" sz="2200" b="1" i="0" u="none" strike="noStrike" kern="1200" cap="none" spc="0" normalizeH="0" baseline="0" noProof="0" dirty="0">
                <a:ln>
                  <a:noFill/>
                </a:ln>
                <a:solidFill>
                  <a:srgbClr val="000000"/>
                </a:solidFill>
                <a:effectLst/>
                <a:uLnTx/>
                <a:uFillTx/>
                <a:latin typeface="Tahoma" pitchFamily="34" charset="0"/>
                <a:ea typeface="+mn-ea"/>
                <a:cs typeface="+mn-cs"/>
              </a:rPr>
              <a:t>Good news</a:t>
            </a:r>
          </a:p>
          <a:p>
            <a:pPr marL="285738" marR="0" lvl="0" indent="-285738" algn="l" defTabSz="914364"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CA" sz="2200" b="0" i="0" u="none" strike="noStrike" kern="1200" cap="none" spc="0" normalizeH="0" baseline="0" noProof="0" dirty="0">
                <a:ln>
                  <a:noFill/>
                </a:ln>
                <a:solidFill>
                  <a:srgbClr val="000000"/>
                </a:solidFill>
                <a:effectLst/>
                <a:uLnTx/>
                <a:uFillTx/>
                <a:latin typeface="Tahoma" pitchFamily="34" charset="0"/>
                <a:ea typeface="+mn-ea"/>
                <a:cs typeface="+mn-cs"/>
              </a:rPr>
              <a:t>O(1) means an operation is done once</a:t>
            </a:r>
          </a:p>
          <a:p>
            <a:pPr marL="285738" marR="0" lvl="0" indent="-285738" algn="l" defTabSz="914364"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CA" sz="2200" b="0" i="0" u="none" strike="noStrike" kern="1200" cap="none" spc="0" normalizeH="0" baseline="0" noProof="0" dirty="0">
                <a:ln>
                  <a:noFill/>
                </a:ln>
                <a:solidFill>
                  <a:srgbClr val="000000"/>
                </a:solidFill>
                <a:effectLst/>
                <a:uLnTx/>
                <a:uFillTx/>
                <a:latin typeface="Tahoma" pitchFamily="34" charset="0"/>
                <a:ea typeface="+mn-ea"/>
                <a:cs typeface="+mn-cs"/>
              </a:rPr>
              <a:t>O(log n) means an operation is done less than n times</a:t>
            </a:r>
          </a:p>
          <a:p>
            <a:pPr marL="742920" marR="0" lvl="1" indent="-285738" algn="l" defTabSz="914364" rtl="0" eaLnBrk="1" fontAlgn="base" latinLnBrk="0" hangingPunct="1">
              <a:lnSpc>
                <a:spcPct val="100000"/>
              </a:lnSpc>
              <a:spcBef>
                <a:spcPct val="0"/>
              </a:spcBef>
              <a:spcAft>
                <a:spcPct val="0"/>
              </a:spcAft>
              <a:buClrTx/>
              <a:buSzTx/>
              <a:buFont typeface="Courier New" panose="02070309020205020404" pitchFamily="49" charset="0"/>
              <a:buChar char="o"/>
              <a:tabLst/>
              <a:defRPr/>
            </a:pPr>
            <a:r>
              <a:rPr kumimoji="0" lang="en-CA" sz="2200" b="0" i="0" u="none" strike="noStrike" kern="1200" cap="none" spc="0" normalizeH="0" baseline="0" noProof="0" dirty="0">
                <a:ln>
                  <a:noFill/>
                </a:ln>
                <a:solidFill>
                  <a:srgbClr val="000000"/>
                </a:solidFill>
                <a:effectLst/>
                <a:uLnTx/>
                <a:uFillTx/>
                <a:latin typeface="Tahoma" pitchFamily="34" charset="0"/>
                <a:ea typeface="+mn-ea"/>
                <a:cs typeface="+mn-cs"/>
              </a:rPr>
              <a:t>A data set is continually divided, reducing n, known as a divide and conquer approach</a:t>
            </a:r>
          </a:p>
          <a:p>
            <a:pPr marL="285738" marR="0" lvl="0" indent="-285738" algn="l" defTabSz="914364"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CA" sz="2200" b="0" i="0" u="none" strike="noStrike" kern="1200" cap="none" spc="0" normalizeH="0" baseline="0" noProof="0" dirty="0">
                <a:ln>
                  <a:noFill/>
                </a:ln>
                <a:solidFill>
                  <a:srgbClr val="000000"/>
                </a:solidFill>
                <a:effectLst/>
                <a:uLnTx/>
                <a:uFillTx/>
                <a:latin typeface="Tahoma" pitchFamily="34" charset="0"/>
                <a:ea typeface="+mn-ea"/>
                <a:cs typeface="+mn-cs"/>
              </a:rPr>
              <a:t>O(n) means an operation is done n times </a:t>
            </a:r>
          </a:p>
          <a:p>
            <a:pPr marL="285738" marR="0" lvl="0" indent="-285738" algn="l" defTabSz="914364"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CA" sz="2200" b="0" i="0" u="none" strike="noStrike" kern="1200" cap="none" spc="0" normalizeH="0" baseline="0" noProof="0" dirty="0">
                <a:ln>
                  <a:noFill/>
                </a:ln>
                <a:solidFill>
                  <a:srgbClr val="000000"/>
                </a:solidFill>
                <a:effectLst/>
                <a:uLnTx/>
                <a:uFillTx/>
                <a:latin typeface="Tahoma" pitchFamily="34" charset="0"/>
                <a:ea typeface="+mn-ea"/>
                <a:cs typeface="+mn-cs"/>
              </a:rPr>
              <a:t>O(n log n) means an operation is done less than n times</a:t>
            </a:r>
          </a:p>
          <a:p>
            <a:pPr marL="742920" marR="0" lvl="1" indent="-285738" algn="l" defTabSz="914364" rtl="0" eaLnBrk="1" fontAlgn="base" latinLnBrk="0" hangingPunct="1">
              <a:lnSpc>
                <a:spcPct val="100000"/>
              </a:lnSpc>
              <a:spcBef>
                <a:spcPct val="0"/>
              </a:spcBef>
              <a:spcAft>
                <a:spcPct val="0"/>
              </a:spcAft>
              <a:buClrTx/>
              <a:buSzTx/>
              <a:buFont typeface="Courier New" panose="02070309020205020404" pitchFamily="49" charset="0"/>
              <a:buChar char="o"/>
              <a:tabLst/>
              <a:defRPr/>
            </a:pPr>
            <a:r>
              <a:rPr kumimoji="0" lang="en-CA" sz="2200" b="0" i="0" u="none" strike="noStrike" kern="1200" cap="none" spc="0" normalizeH="0" baseline="0" noProof="0" dirty="0">
                <a:ln>
                  <a:noFill/>
                </a:ln>
                <a:solidFill>
                  <a:srgbClr val="000000"/>
                </a:solidFill>
                <a:effectLst/>
                <a:uLnTx/>
                <a:uFillTx/>
                <a:latin typeface="Tahoma" pitchFamily="34" charset="0"/>
                <a:ea typeface="+mn-ea"/>
                <a:cs typeface="+mn-cs"/>
              </a:rPr>
              <a:t>A data set is repeatedly divided in half, and each half is processed again</a:t>
            </a:r>
          </a:p>
          <a:p>
            <a:pPr marL="0" marR="0" lvl="0" indent="0" algn="l" defTabSz="914364" rtl="0" eaLnBrk="1" fontAlgn="base" latinLnBrk="0" hangingPunct="1">
              <a:lnSpc>
                <a:spcPct val="100000"/>
              </a:lnSpc>
              <a:spcBef>
                <a:spcPct val="0"/>
              </a:spcBef>
              <a:spcAft>
                <a:spcPct val="0"/>
              </a:spcAft>
              <a:buClrTx/>
              <a:buSzTx/>
              <a:buFontTx/>
              <a:buNone/>
              <a:tabLst/>
              <a:defRPr/>
            </a:pPr>
            <a:endParaRPr kumimoji="0" lang="en-CA" sz="2200" b="0" i="0" u="none" strike="noStrike" kern="1200" cap="none" spc="0" normalizeH="0" baseline="0" noProof="0" dirty="0">
              <a:ln>
                <a:noFill/>
              </a:ln>
              <a:solidFill>
                <a:srgbClr val="000000"/>
              </a:solidFill>
              <a:effectLst/>
              <a:uLnTx/>
              <a:uFillTx/>
              <a:latin typeface="Tahoma" pitchFamily="34" charset="0"/>
              <a:ea typeface="+mn-ea"/>
              <a:cs typeface="+mn-cs"/>
            </a:endParaRPr>
          </a:p>
          <a:p>
            <a:pPr marL="0" marR="0" lvl="0" indent="0" algn="l" defTabSz="914364" rtl="0" eaLnBrk="1" fontAlgn="base" latinLnBrk="0" hangingPunct="1">
              <a:lnSpc>
                <a:spcPct val="100000"/>
              </a:lnSpc>
              <a:spcBef>
                <a:spcPct val="0"/>
              </a:spcBef>
              <a:spcAft>
                <a:spcPct val="0"/>
              </a:spcAft>
              <a:buClrTx/>
              <a:buSzTx/>
              <a:buFontTx/>
              <a:buNone/>
              <a:tabLst/>
              <a:defRPr/>
            </a:pPr>
            <a:r>
              <a:rPr kumimoji="0" lang="en-CA" sz="2200" b="1" i="0" u="none" strike="noStrike" kern="1200" cap="none" spc="0" normalizeH="0" baseline="0" noProof="0" dirty="0">
                <a:ln>
                  <a:noFill/>
                </a:ln>
                <a:solidFill>
                  <a:srgbClr val="000000"/>
                </a:solidFill>
                <a:effectLst/>
                <a:uLnTx/>
                <a:uFillTx/>
                <a:latin typeface="Tahoma" pitchFamily="34" charset="0"/>
                <a:ea typeface="+mn-ea"/>
                <a:cs typeface="+mn-cs"/>
              </a:rPr>
              <a:t>Bad news</a:t>
            </a:r>
          </a:p>
          <a:p>
            <a:pPr marL="285738" marR="0" lvl="0" indent="-285738" algn="l" defTabSz="914364"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CA" sz="2200" b="0" i="0" u="none" strike="noStrike" kern="1200" cap="none" spc="0" normalizeH="0" baseline="0" noProof="0" dirty="0">
                <a:ln>
                  <a:noFill/>
                </a:ln>
                <a:solidFill>
                  <a:srgbClr val="000000"/>
                </a:solidFill>
                <a:effectLst/>
                <a:uLnTx/>
                <a:uFillTx/>
                <a:latin typeface="Tahoma" pitchFamily="34" charset="0"/>
                <a:ea typeface="+mn-ea"/>
                <a:cs typeface="+mn-cs"/>
              </a:rPr>
              <a:t>O(</a:t>
            </a:r>
            <a:r>
              <a:rPr kumimoji="0" lang="en-CA" sz="2200" b="0" i="0" u="none" strike="noStrike" kern="1200" cap="none" spc="0" normalizeH="0" baseline="0" noProof="0" dirty="0" err="1">
                <a:ln>
                  <a:noFill/>
                </a:ln>
                <a:solidFill>
                  <a:srgbClr val="000000"/>
                </a:solidFill>
                <a:effectLst/>
                <a:uLnTx/>
                <a:uFillTx/>
                <a:latin typeface="Tahoma" pitchFamily="34" charset="0"/>
                <a:ea typeface="+mn-ea"/>
                <a:cs typeface="+mn-cs"/>
              </a:rPr>
              <a:t>n^k</a:t>
            </a:r>
            <a:r>
              <a:rPr kumimoji="0" lang="en-CA" sz="2200" b="0" i="0" u="none" strike="noStrike" kern="1200" cap="none" spc="0" normalizeH="0" baseline="0" noProof="0" dirty="0">
                <a:ln>
                  <a:noFill/>
                </a:ln>
                <a:solidFill>
                  <a:srgbClr val="000000"/>
                </a:solidFill>
                <a:effectLst/>
                <a:uLnTx/>
                <a:uFillTx/>
                <a:latin typeface="Tahoma" pitchFamily="34" charset="0"/>
                <a:ea typeface="+mn-ea"/>
                <a:cs typeface="+mn-cs"/>
              </a:rPr>
              <a:t>) means an operation is done n exponentially by k times</a:t>
            </a:r>
          </a:p>
          <a:p>
            <a:pPr marL="285738" marR="0" lvl="0" indent="-285738" algn="l" defTabSz="914364"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CA" sz="2200" b="0" i="0" u="none" strike="noStrike" kern="1200" cap="none" spc="0" normalizeH="0" baseline="0" noProof="0" dirty="0">
                <a:ln>
                  <a:noFill/>
                </a:ln>
                <a:solidFill>
                  <a:srgbClr val="000000"/>
                </a:solidFill>
                <a:effectLst/>
                <a:uLnTx/>
                <a:uFillTx/>
                <a:latin typeface="Tahoma" pitchFamily="34" charset="0"/>
                <a:ea typeface="+mn-ea"/>
                <a:cs typeface="+mn-cs"/>
              </a:rPr>
              <a:t>O(</a:t>
            </a:r>
            <a:r>
              <a:rPr kumimoji="0" lang="en-CA" sz="2200" b="0" i="0" u="none" strike="noStrike" kern="1200" cap="none" spc="0" normalizeH="0" baseline="0" noProof="0" dirty="0" err="1">
                <a:ln>
                  <a:noFill/>
                </a:ln>
                <a:solidFill>
                  <a:srgbClr val="000000"/>
                </a:solidFill>
                <a:effectLst/>
                <a:uLnTx/>
                <a:uFillTx/>
                <a:latin typeface="Tahoma" pitchFamily="34" charset="0"/>
                <a:ea typeface="+mn-ea"/>
                <a:cs typeface="+mn-cs"/>
              </a:rPr>
              <a:t>k^n</a:t>
            </a:r>
            <a:r>
              <a:rPr kumimoji="0" lang="en-CA" sz="2200" b="0" i="0" u="none" strike="noStrike" kern="1200" cap="none" spc="0" normalizeH="0" baseline="0" noProof="0" dirty="0">
                <a:ln>
                  <a:noFill/>
                </a:ln>
                <a:solidFill>
                  <a:srgbClr val="000000"/>
                </a:solidFill>
                <a:effectLst/>
                <a:uLnTx/>
                <a:uFillTx/>
                <a:latin typeface="Tahoma" pitchFamily="34" charset="0"/>
                <a:ea typeface="+mn-ea"/>
                <a:cs typeface="+mn-cs"/>
              </a:rPr>
              <a:t>) means an operation is done k exponentially by n times</a:t>
            </a:r>
          </a:p>
          <a:p>
            <a:pPr marL="285738" marR="0" lvl="0" indent="-285738" algn="l" defTabSz="914364"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CA" sz="2200" b="0" i="0" u="none" strike="noStrike" kern="1200" cap="none" spc="0" normalizeH="0" baseline="0" noProof="0" dirty="0">
                <a:ln>
                  <a:noFill/>
                </a:ln>
                <a:solidFill>
                  <a:srgbClr val="000000"/>
                </a:solidFill>
                <a:effectLst/>
                <a:uLnTx/>
                <a:uFillTx/>
                <a:latin typeface="Tahoma" pitchFamily="34" charset="0"/>
                <a:ea typeface="+mn-ea"/>
                <a:cs typeface="+mn-cs"/>
              </a:rPr>
              <a:t>O(n!) means an operation is done by n factorial times</a:t>
            </a:r>
          </a:p>
          <a:p>
            <a:pPr marL="0" marR="0" lvl="0" indent="0" algn="l" defTabSz="914364" rtl="0" eaLnBrk="1" fontAlgn="base" latinLnBrk="0" hangingPunct="1">
              <a:lnSpc>
                <a:spcPct val="100000"/>
              </a:lnSpc>
              <a:spcBef>
                <a:spcPct val="0"/>
              </a:spcBef>
              <a:spcAft>
                <a:spcPct val="0"/>
              </a:spcAft>
              <a:buClrTx/>
              <a:buSzTx/>
              <a:buFontTx/>
              <a:buNone/>
              <a:tabLst/>
              <a:defRPr/>
            </a:pPr>
            <a:endParaRPr kumimoji="0" lang="en-CA" sz="1800" b="0" i="0" u="none" strike="noStrike" kern="1200" cap="none" spc="0" normalizeH="0" baseline="0" noProof="0" dirty="0">
              <a:ln>
                <a:noFill/>
              </a:ln>
              <a:solidFill>
                <a:srgbClr val="000000"/>
              </a:solidFill>
              <a:effectLst/>
              <a:uLnTx/>
              <a:uFillTx/>
              <a:latin typeface="Tahoma" pitchFamily="34" charset="0"/>
              <a:ea typeface="+mn-ea"/>
              <a:cs typeface="+mn-cs"/>
            </a:endParaRPr>
          </a:p>
        </p:txBody>
      </p:sp>
    </p:spTree>
    <p:extLst>
      <p:ext uri="{BB962C8B-B14F-4D97-AF65-F5344CB8AC3E}">
        <p14:creationId xmlns:p14="http://schemas.microsoft.com/office/powerpoint/2010/main" val="1926381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Sorting</a:t>
            </a:r>
          </a:p>
        </p:txBody>
      </p:sp>
      <p:sp>
        <p:nvSpPr>
          <p:cNvPr id="3" name="Content Placeholder 2"/>
          <p:cNvSpPr>
            <a:spLocks noGrp="1"/>
          </p:cNvSpPr>
          <p:nvPr>
            <p:ph idx="1"/>
          </p:nvPr>
        </p:nvSpPr>
        <p:spPr/>
        <p:txBody>
          <a:bodyPr>
            <a:normAutofit/>
          </a:bodyPr>
          <a:lstStyle/>
          <a:p>
            <a:r>
              <a:rPr lang="en-CA" dirty="0"/>
              <a:t>At times the efficiency of handling data can be improved by organizing the data using a set of criteria of order.</a:t>
            </a:r>
          </a:p>
          <a:p>
            <a:pPr lvl="1"/>
            <a:r>
              <a:rPr lang="en-CA" dirty="0"/>
              <a:t>Imagine trying to find a name in a phone listing if the listing was not ordered alphabetically</a:t>
            </a:r>
          </a:p>
          <a:p>
            <a:r>
              <a:rPr lang="en-CA" dirty="0"/>
              <a:t>A computer can still use unordered data, but it is very inefficient</a:t>
            </a:r>
          </a:p>
          <a:p>
            <a:r>
              <a:rPr lang="en-CA" dirty="0"/>
              <a:t>A large unordered dataset can take an order of magnitude longer (that is, up to 10 times longer) than an ordered dataset to process.</a:t>
            </a:r>
          </a:p>
          <a:p>
            <a:pPr lvl="1"/>
            <a:r>
              <a:rPr lang="en-CA" dirty="0"/>
              <a:t>How many web pages do you think are on the internet?  </a:t>
            </a:r>
          </a:p>
          <a:p>
            <a:pPr lvl="1"/>
            <a:r>
              <a:rPr lang="en-CA" dirty="0"/>
              <a:t>Billions!</a:t>
            </a:r>
          </a:p>
          <a:p>
            <a:pPr lvl="1"/>
            <a:r>
              <a:rPr lang="en-CA" dirty="0"/>
              <a:t>How long would it take to search them if we didn’t have some form of ordering?</a:t>
            </a:r>
          </a:p>
          <a:p>
            <a:pPr marL="457200" lvl="1" indent="0">
              <a:buNone/>
            </a:pPr>
            <a:endParaRPr lang="en-CA" dirty="0"/>
          </a:p>
          <a:p>
            <a:endParaRPr lang="en-CA" dirty="0"/>
          </a:p>
          <a:p>
            <a:endParaRPr lang="en-CA" dirty="0"/>
          </a:p>
        </p:txBody>
      </p:sp>
    </p:spTree>
    <p:extLst>
      <p:ext uri="{BB962C8B-B14F-4D97-AF65-F5344CB8AC3E}">
        <p14:creationId xmlns:p14="http://schemas.microsoft.com/office/powerpoint/2010/main" val="4021369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52B298-A581-72E7-FE89-51B2005DA0B6}"/>
              </a:ext>
            </a:extLst>
          </p:cNvPr>
          <p:cNvSpPr>
            <a:spLocks noGrp="1"/>
          </p:cNvSpPr>
          <p:nvPr>
            <p:ph idx="1"/>
          </p:nvPr>
        </p:nvSpPr>
        <p:spPr>
          <a:xfrm>
            <a:off x="838200" y="1445639"/>
            <a:ext cx="10515600" cy="5166812"/>
          </a:xfrm>
        </p:spPr>
        <p:txBody>
          <a:bodyPr>
            <a:normAutofit/>
          </a:bodyPr>
          <a:lstStyle/>
          <a:p>
            <a:r>
              <a:rPr lang="en-GB" dirty="0"/>
              <a:t>Situation:</a:t>
            </a:r>
          </a:p>
          <a:p>
            <a:pPr lvl="1"/>
            <a:r>
              <a:rPr lang="en-GB" dirty="0"/>
              <a:t>You must organize 10,000 student papers alphabetically by last name</a:t>
            </a:r>
          </a:p>
          <a:p>
            <a:r>
              <a:rPr lang="en-CA" dirty="0"/>
              <a:t>Using an Inefficient Algorithm like Bubble Sort (O(n</a:t>
            </a:r>
            <a:r>
              <a:rPr lang="en-CA" baseline="30000" dirty="0"/>
              <a:t>2</a:t>
            </a:r>
            <a:r>
              <a:rPr lang="en-CA" dirty="0"/>
              <a:t>))</a:t>
            </a:r>
          </a:p>
          <a:p>
            <a:pPr lvl="1"/>
            <a:r>
              <a:rPr lang="en-CA" dirty="0"/>
              <a:t>Take two papers at a time, compare them, swap if out of order</a:t>
            </a:r>
          </a:p>
          <a:p>
            <a:pPr lvl="1"/>
            <a:r>
              <a:rPr lang="en-CA" dirty="0"/>
              <a:t>Repeat until everything is sorted</a:t>
            </a:r>
          </a:p>
          <a:p>
            <a:r>
              <a:rPr lang="en-CA" dirty="0"/>
              <a:t>Using an Efficient Algorithm like Merge Sort (O(n log n))</a:t>
            </a:r>
          </a:p>
          <a:p>
            <a:pPr lvl="1"/>
            <a:r>
              <a:rPr lang="en-CA" dirty="0"/>
              <a:t>Divide the stack into smaller groups</a:t>
            </a:r>
          </a:p>
          <a:p>
            <a:pPr lvl="1"/>
            <a:r>
              <a:rPr lang="en-CA" dirty="0"/>
              <a:t>Sort each small group</a:t>
            </a:r>
          </a:p>
          <a:p>
            <a:pPr lvl="1"/>
            <a:r>
              <a:rPr lang="en-CA" dirty="0"/>
              <a:t>Then merge the groups back together in order</a:t>
            </a:r>
          </a:p>
          <a:p>
            <a:r>
              <a:rPr lang="en-CA" dirty="0"/>
              <a:t>Both methods eventually sort the papers correctly</a:t>
            </a:r>
          </a:p>
          <a:p>
            <a:pPr lvl="1"/>
            <a:r>
              <a:rPr lang="en-CA" dirty="0"/>
              <a:t>The inefficient algorithm wastes time and energy</a:t>
            </a:r>
          </a:p>
          <a:p>
            <a:pPr lvl="1"/>
            <a:r>
              <a:rPr lang="en-CA" dirty="0"/>
              <a:t>The efficient one saves effort and scales well as the number of files grows</a:t>
            </a:r>
            <a:endParaRPr lang="en-GB" dirty="0"/>
          </a:p>
        </p:txBody>
      </p:sp>
      <p:sp>
        <p:nvSpPr>
          <p:cNvPr id="4" name="Title 1">
            <a:extLst>
              <a:ext uri="{FF2B5EF4-FFF2-40B4-BE49-F238E27FC236}">
                <a16:creationId xmlns:a16="http://schemas.microsoft.com/office/drawing/2014/main" id="{C1305403-BB03-315B-70EB-C493C331CF9C}"/>
              </a:ext>
            </a:extLst>
          </p:cNvPr>
          <p:cNvSpPr>
            <a:spLocks noGrp="1"/>
          </p:cNvSpPr>
          <p:nvPr>
            <p:ph type="title"/>
          </p:nvPr>
        </p:nvSpPr>
        <p:spPr>
          <a:xfrm>
            <a:off x="2039815" y="182245"/>
            <a:ext cx="9710907" cy="830629"/>
          </a:xfrm>
        </p:spPr>
        <p:txBody>
          <a:bodyPr>
            <a:normAutofit/>
          </a:bodyPr>
          <a:lstStyle/>
          <a:p>
            <a:r>
              <a:rPr lang="en-CA" dirty="0">
                <a:solidFill>
                  <a:schemeClr val="bg1"/>
                </a:solidFill>
              </a:rPr>
              <a:t>A Real-life Sorting Example</a:t>
            </a:r>
          </a:p>
        </p:txBody>
      </p:sp>
    </p:spTree>
    <p:extLst>
      <p:ext uri="{BB962C8B-B14F-4D97-AF65-F5344CB8AC3E}">
        <p14:creationId xmlns:p14="http://schemas.microsoft.com/office/powerpoint/2010/main" val="400470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Sorting</a:t>
            </a:r>
          </a:p>
        </p:txBody>
      </p:sp>
      <p:sp>
        <p:nvSpPr>
          <p:cNvPr id="3" name="Content Placeholder 2"/>
          <p:cNvSpPr>
            <a:spLocks noGrp="1"/>
          </p:cNvSpPr>
          <p:nvPr>
            <p:ph idx="1"/>
          </p:nvPr>
        </p:nvSpPr>
        <p:spPr>
          <a:xfrm>
            <a:off x="688275" y="1455155"/>
            <a:ext cx="11062447" cy="5019604"/>
          </a:xfrm>
        </p:spPr>
        <p:txBody>
          <a:bodyPr>
            <a:normAutofit/>
          </a:bodyPr>
          <a:lstStyle/>
          <a:p>
            <a:r>
              <a:rPr lang="en-CA" dirty="0"/>
              <a:t>Sorting is the process of arranging a group of items into a defined order</a:t>
            </a:r>
          </a:p>
          <a:p>
            <a:r>
              <a:rPr lang="en-CA" dirty="0"/>
              <a:t>Many sort algorithms have been developed</a:t>
            </a:r>
          </a:p>
          <a:p>
            <a:r>
              <a:rPr lang="en-CA" dirty="0"/>
              <a:t>There are two categories of sort algorithms based on efficiency (i.e. measures of comparisons):</a:t>
            </a:r>
          </a:p>
          <a:p>
            <a:pPr lvl="1"/>
            <a:r>
              <a:rPr lang="en-CA" sz="2800" dirty="0"/>
              <a:t>Sequential sorts (use of a pair of nested loops, n</a:t>
            </a:r>
            <a:r>
              <a:rPr lang="en-CA" sz="2800" baseline="30000" dirty="0"/>
              <a:t>2</a:t>
            </a:r>
            <a:r>
              <a:rPr lang="en-CA" sz="2800" dirty="0"/>
              <a:t> comparisons)</a:t>
            </a:r>
          </a:p>
          <a:p>
            <a:pPr lvl="2"/>
            <a:r>
              <a:rPr lang="en-CA" sz="2600" dirty="0"/>
              <a:t>Selection sort</a:t>
            </a:r>
          </a:p>
          <a:p>
            <a:pPr lvl="2"/>
            <a:r>
              <a:rPr lang="en-CA" sz="2600" dirty="0"/>
              <a:t>Insertion sort</a:t>
            </a:r>
          </a:p>
          <a:p>
            <a:pPr lvl="2"/>
            <a:r>
              <a:rPr lang="en-CA" sz="2600" dirty="0"/>
              <a:t>Bubble sort</a:t>
            </a:r>
          </a:p>
          <a:p>
            <a:pPr lvl="1"/>
            <a:r>
              <a:rPr lang="en-CA" sz="2800" dirty="0"/>
              <a:t>Logarithmic sorts (use of recursion, nlog</a:t>
            </a:r>
            <a:r>
              <a:rPr lang="en-CA" sz="2800" baseline="-25000" dirty="0"/>
              <a:t>2</a:t>
            </a:r>
            <a:r>
              <a:rPr lang="en-CA" sz="2800" dirty="0"/>
              <a:t>n comparisons)</a:t>
            </a:r>
          </a:p>
          <a:p>
            <a:pPr lvl="2"/>
            <a:r>
              <a:rPr lang="en-CA" sz="2600" dirty="0"/>
              <a:t>Quick sort</a:t>
            </a:r>
          </a:p>
          <a:p>
            <a:pPr lvl="2"/>
            <a:r>
              <a:rPr lang="en-CA" sz="2600" dirty="0"/>
              <a:t>Merge s</a:t>
            </a:r>
            <a:r>
              <a:rPr lang="en-CA" sz="2800" dirty="0"/>
              <a:t>ort</a:t>
            </a:r>
          </a:p>
          <a:p>
            <a:pPr marL="0" indent="0">
              <a:buNone/>
            </a:pPr>
            <a:endParaRPr lang="en-CA" dirty="0"/>
          </a:p>
          <a:p>
            <a:endParaRPr lang="en-CA" dirty="0"/>
          </a:p>
        </p:txBody>
      </p:sp>
    </p:spTree>
    <p:extLst>
      <p:ext uri="{BB962C8B-B14F-4D97-AF65-F5344CB8AC3E}">
        <p14:creationId xmlns:p14="http://schemas.microsoft.com/office/powerpoint/2010/main" val="3105481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F90A5-1D08-423F-88AC-BBE2F868FE65}"/>
              </a:ext>
            </a:extLst>
          </p:cNvPr>
          <p:cNvSpPr>
            <a:spLocks noGrp="1"/>
          </p:cNvSpPr>
          <p:nvPr>
            <p:ph type="title"/>
          </p:nvPr>
        </p:nvSpPr>
        <p:spPr>
          <a:xfrm>
            <a:off x="1875864" y="2179806"/>
            <a:ext cx="9157895" cy="1143000"/>
          </a:xfrm>
        </p:spPr>
        <p:txBody>
          <a:bodyPr/>
          <a:lstStyle/>
          <a:p>
            <a:r>
              <a:rPr lang="en-CA" b="1" dirty="0"/>
              <a:t>Sort Algorithms</a:t>
            </a:r>
          </a:p>
        </p:txBody>
      </p:sp>
      <p:sp>
        <p:nvSpPr>
          <p:cNvPr id="5" name="Slide Number Placeholder 4">
            <a:extLst>
              <a:ext uri="{FF2B5EF4-FFF2-40B4-BE49-F238E27FC236}">
                <a16:creationId xmlns:a16="http://schemas.microsoft.com/office/drawing/2014/main" id="{46B48465-BA8B-4F86-889A-C3060C29CE1F}"/>
              </a:ext>
            </a:extLst>
          </p:cNvPr>
          <p:cNvSpPr>
            <a:spLocks noGrp="1"/>
          </p:cNvSpPr>
          <p:nvPr>
            <p:ph type="sldNum" sz="quarter" idx="12"/>
          </p:nvPr>
        </p:nvSpPr>
        <p:spPr/>
        <p:txBody>
          <a:bodyPr/>
          <a:lstStyle/>
          <a:p>
            <a:pPr marL="0" marR="0" lvl="0" indent="0" algn="r" defTabSz="427939" rtl="0" eaLnBrk="1" fontAlgn="auto" latinLnBrk="0" hangingPunct="1">
              <a:lnSpc>
                <a:spcPct val="100000"/>
              </a:lnSpc>
              <a:spcBef>
                <a:spcPts val="0"/>
              </a:spcBef>
              <a:spcAft>
                <a:spcPts val="0"/>
              </a:spcAft>
              <a:buClrTx/>
              <a:buSzTx/>
              <a:buFontTx/>
              <a:buNone/>
              <a:tabLst/>
              <a:defRPr/>
            </a:pPr>
            <a:fld id="{F0C3E1BC-2F92-4C0E-A1BD-70E1591E94A0}" type="slidenum">
              <a:rPr kumimoji="0" lang="en-GB" sz="1685" b="1" i="0" u="none" strike="noStrike" kern="1200" cap="none" spc="0" normalizeH="0" baseline="0" noProof="0">
                <a:ln>
                  <a:noFill/>
                </a:ln>
                <a:solidFill>
                  <a:srgbClr val="FFFFFF"/>
                </a:solidFill>
                <a:effectLst/>
                <a:uLnTx/>
                <a:uFillTx/>
                <a:latin typeface="Arial"/>
                <a:ea typeface="+mn-ea"/>
                <a:cs typeface="+mn-cs"/>
              </a:rPr>
              <a:pPr marL="0" marR="0" lvl="0" indent="0" algn="r" defTabSz="427939" rtl="0" eaLnBrk="1" fontAlgn="auto" latinLnBrk="0" hangingPunct="1">
                <a:lnSpc>
                  <a:spcPct val="100000"/>
                </a:lnSpc>
                <a:spcBef>
                  <a:spcPts val="0"/>
                </a:spcBef>
                <a:spcAft>
                  <a:spcPts val="0"/>
                </a:spcAft>
                <a:buClrTx/>
                <a:buSzTx/>
                <a:buFontTx/>
                <a:buNone/>
                <a:tabLst/>
                <a:defRPr/>
              </a:pPr>
              <a:t>15</a:t>
            </a:fld>
            <a:endParaRPr kumimoji="0" lang="en-GB" sz="1685" b="1"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128744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Sorting a List</a:t>
            </a:r>
          </a:p>
        </p:txBody>
      </p:sp>
      <p:sp>
        <p:nvSpPr>
          <p:cNvPr id="3" name="Content Placeholder 2"/>
          <p:cNvSpPr>
            <a:spLocks noGrp="1"/>
          </p:cNvSpPr>
          <p:nvPr>
            <p:ph idx="1"/>
          </p:nvPr>
        </p:nvSpPr>
        <p:spPr>
          <a:xfrm>
            <a:off x="939053" y="1578103"/>
            <a:ext cx="10515600" cy="4863037"/>
          </a:xfrm>
        </p:spPr>
        <p:txBody>
          <a:bodyPr>
            <a:normAutofit/>
          </a:bodyPr>
          <a:lstStyle/>
          <a:p>
            <a:r>
              <a:rPr lang="en-CA" dirty="0"/>
              <a:t>When we sort a list of numbers into increasing order, consider:</a:t>
            </a:r>
          </a:p>
          <a:p>
            <a:pPr lvl="1"/>
            <a:r>
              <a:rPr lang="en-CA" sz="2600" dirty="0"/>
              <a:t>The number of values to be sorted</a:t>
            </a:r>
          </a:p>
          <a:p>
            <a:pPr lvl="1"/>
            <a:r>
              <a:rPr lang="en-CA" sz="2600" dirty="0"/>
              <a:t>The number of comparisons</a:t>
            </a:r>
          </a:p>
          <a:p>
            <a:endParaRPr lang="en-CA" dirty="0"/>
          </a:p>
          <a:p>
            <a:r>
              <a:rPr lang="en-CA" dirty="0"/>
              <a:t>We also consider the “</a:t>
            </a:r>
            <a:r>
              <a:rPr lang="en-CA" dirty="0" err="1"/>
              <a:t>sortedness</a:t>
            </a:r>
            <a:r>
              <a:rPr lang="en-CA" dirty="0"/>
              <a:t>” of the list</a:t>
            </a:r>
          </a:p>
          <a:p>
            <a:r>
              <a:rPr lang="en-CA" dirty="0"/>
              <a:t>Assume we want to sort in ascending order values from 1 – 5:</a:t>
            </a:r>
          </a:p>
          <a:p>
            <a:pPr lvl="1"/>
            <a:r>
              <a:rPr lang="en-CA" sz="2600" dirty="0"/>
              <a:t>Best case = 1,2,3,4,5</a:t>
            </a:r>
          </a:p>
          <a:p>
            <a:pPr lvl="1"/>
            <a:r>
              <a:rPr lang="en-CA" sz="2600" dirty="0"/>
              <a:t>Worst case = 5,4,3,2,1</a:t>
            </a:r>
          </a:p>
          <a:p>
            <a:pPr lvl="1"/>
            <a:r>
              <a:rPr lang="en-CA" sz="2600" dirty="0"/>
              <a:t>Average case </a:t>
            </a:r>
            <a:r>
              <a:rPr lang="en-CA" sz="2800" dirty="0"/>
              <a:t>= 3,1,5,4,2</a:t>
            </a:r>
          </a:p>
        </p:txBody>
      </p:sp>
    </p:spTree>
    <p:extLst>
      <p:ext uri="{BB962C8B-B14F-4D97-AF65-F5344CB8AC3E}">
        <p14:creationId xmlns:p14="http://schemas.microsoft.com/office/powerpoint/2010/main" val="482337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Bubble Sort</a:t>
            </a:r>
          </a:p>
        </p:txBody>
      </p:sp>
      <p:sp>
        <p:nvSpPr>
          <p:cNvPr id="3" name="Content Placeholder 2"/>
          <p:cNvSpPr>
            <a:spLocks noGrp="1"/>
          </p:cNvSpPr>
          <p:nvPr>
            <p:ph idx="1"/>
          </p:nvPr>
        </p:nvSpPr>
        <p:spPr>
          <a:xfrm>
            <a:off x="573206" y="1508943"/>
            <a:ext cx="10780594" cy="5164812"/>
          </a:xfrm>
        </p:spPr>
        <p:txBody>
          <a:bodyPr>
            <a:normAutofit/>
          </a:bodyPr>
          <a:lstStyle/>
          <a:p>
            <a:r>
              <a:rPr lang="en-CA" dirty="0"/>
              <a:t>Imagine our list standing on its end. The element [0] is on the bottom.</a:t>
            </a:r>
          </a:p>
          <a:p>
            <a:r>
              <a:rPr lang="en-CA" dirty="0"/>
              <a:t>If we are sorting smallest to largest, we want the largest value at the top of the array.</a:t>
            </a:r>
          </a:p>
          <a:p>
            <a:r>
              <a:rPr lang="en-CA" dirty="0"/>
              <a:t>As we sort, the largest value bubbles to the top</a:t>
            </a:r>
          </a:p>
          <a:p>
            <a:r>
              <a:rPr lang="en-CA" dirty="0"/>
              <a:t>This sort uses two loops to complete its operation</a:t>
            </a:r>
          </a:p>
          <a:p>
            <a:r>
              <a:rPr lang="en-CA" dirty="0"/>
              <a:t>This sort is less efficient than the insertion sort in that it performs the swap with every element it needs to be exchanged with</a:t>
            </a:r>
          </a:p>
        </p:txBody>
      </p:sp>
    </p:spTree>
    <p:extLst>
      <p:ext uri="{BB962C8B-B14F-4D97-AF65-F5344CB8AC3E}">
        <p14:creationId xmlns:p14="http://schemas.microsoft.com/office/powerpoint/2010/main" val="3007088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Bubble Sort</a:t>
            </a:r>
          </a:p>
        </p:txBody>
      </p:sp>
      <p:sp>
        <p:nvSpPr>
          <p:cNvPr id="3" name="Content Placeholder 2"/>
          <p:cNvSpPr>
            <a:spLocks noGrp="1"/>
          </p:cNvSpPr>
          <p:nvPr>
            <p:ph idx="1"/>
          </p:nvPr>
        </p:nvSpPr>
        <p:spPr>
          <a:xfrm>
            <a:off x="818866" y="1508942"/>
            <a:ext cx="10534934" cy="5096573"/>
          </a:xfrm>
        </p:spPr>
        <p:txBody>
          <a:bodyPr/>
          <a:lstStyle/>
          <a:p>
            <a:r>
              <a:rPr lang="en-CA" dirty="0"/>
              <a:t>This algorithm works by repeatedly swapping the adjacent elements if they are in wrong order.</a:t>
            </a:r>
          </a:p>
          <a:p>
            <a:r>
              <a:rPr lang="en-CA" dirty="0"/>
              <a:t>Each successive pass reduces the inspected part of the array or list by one element as the largest will have been placed at the top in its sorted position.</a:t>
            </a:r>
          </a:p>
          <a:p>
            <a:r>
              <a:rPr lang="en-CA" dirty="0"/>
              <a:t>Therefore, to sort the list we start by comparing element 1 with element 2.</a:t>
            </a:r>
          </a:p>
          <a:p>
            <a:pPr lvl="1"/>
            <a:r>
              <a:rPr lang="en-CA" dirty="0"/>
              <a:t>If they are out of order, we swap the two elements</a:t>
            </a:r>
          </a:p>
          <a:p>
            <a:pPr lvl="1"/>
            <a:r>
              <a:rPr lang="en-CA" dirty="0"/>
              <a:t>We then move one element up in the list and repeat until we get to the top of the list</a:t>
            </a:r>
          </a:p>
          <a:p>
            <a:pPr lvl="1"/>
            <a:r>
              <a:rPr lang="en-CA" dirty="0"/>
              <a:t>We then move our top down one and repeat the entire process</a:t>
            </a:r>
          </a:p>
          <a:p>
            <a:pPr lvl="1"/>
            <a:r>
              <a:rPr lang="en-CA" dirty="0"/>
              <a:t>We continue until the top reference is at the bottom of the list</a:t>
            </a:r>
          </a:p>
        </p:txBody>
      </p:sp>
    </p:spTree>
    <p:extLst>
      <p:ext uri="{BB962C8B-B14F-4D97-AF65-F5344CB8AC3E}">
        <p14:creationId xmlns:p14="http://schemas.microsoft.com/office/powerpoint/2010/main" val="3058143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CA" sz="4800" dirty="0"/>
              <a:t>Let’s code a Bubble Sort</a:t>
            </a:r>
          </a:p>
        </p:txBody>
      </p:sp>
    </p:spTree>
    <p:extLst>
      <p:ext uri="{BB962C8B-B14F-4D97-AF65-F5344CB8AC3E}">
        <p14:creationId xmlns:p14="http://schemas.microsoft.com/office/powerpoint/2010/main" val="681347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B65F1-A830-2AF1-8705-86D5EA5C80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D57A2F-803D-5EC5-6CFD-79F944726BCB}"/>
              </a:ext>
            </a:extLst>
          </p:cNvPr>
          <p:cNvSpPr>
            <a:spLocks noGrp="1"/>
          </p:cNvSpPr>
          <p:nvPr>
            <p:ph type="title"/>
          </p:nvPr>
        </p:nvSpPr>
        <p:spPr>
          <a:xfrm>
            <a:off x="2006600" y="-92847"/>
            <a:ext cx="9212245" cy="1556974"/>
          </a:xfrm>
        </p:spPr>
        <p:txBody>
          <a:bodyPr/>
          <a:lstStyle/>
          <a:p>
            <a:r>
              <a:rPr lang="en-CA" dirty="0">
                <a:solidFill>
                  <a:schemeClr val="bg1"/>
                </a:solidFill>
              </a:rPr>
              <a:t>Algorithms: Descriptions of Behaviour</a:t>
            </a:r>
            <a:endParaRPr lang="en-CA" sz="3600" dirty="0">
              <a:solidFill>
                <a:schemeClr val="bg1"/>
              </a:solidFill>
            </a:endParaRPr>
          </a:p>
        </p:txBody>
      </p:sp>
      <p:sp>
        <p:nvSpPr>
          <p:cNvPr id="3" name="Content Placeholder 2">
            <a:extLst>
              <a:ext uri="{FF2B5EF4-FFF2-40B4-BE49-F238E27FC236}">
                <a16:creationId xmlns:a16="http://schemas.microsoft.com/office/drawing/2014/main" id="{A9FC2724-CA5A-45C8-CF97-2345BF567C2B}"/>
              </a:ext>
            </a:extLst>
          </p:cNvPr>
          <p:cNvSpPr>
            <a:spLocks noGrp="1"/>
          </p:cNvSpPr>
          <p:nvPr>
            <p:ph idx="1"/>
          </p:nvPr>
        </p:nvSpPr>
        <p:spPr>
          <a:xfrm>
            <a:off x="1441937" y="1890939"/>
            <a:ext cx="10030265" cy="3138262"/>
          </a:xfrm>
        </p:spPr>
        <p:txBody>
          <a:bodyPr>
            <a:normAutofit/>
          </a:bodyPr>
          <a:lstStyle/>
          <a:p>
            <a:r>
              <a:rPr lang="en-CA" sz="3200" dirty="0"/>
              <a:t>Software Components must perform actions to be useful </a:t>
            </a:r>
          </a:p>
          <a:p>
            <a:r>
              <a:rPr lang="en-CA" sz="3200" dirty="0"/>
              <a:t>Such behaviour is usually implemented by member functions or operations</a:t>
            </a:r>
          </a:p>
          <a:p>
            <a:r>
              <a:rPr lang="en-CA" sz="3200" dirty="0"/>
              <a:t>The heart of the action is a sequence of instructions executed under certain circumstances known as an </a:t>
            </a:r>
            <a:r>
              <a:rPr lang="en-CA" sz="3200" b="1" i="1" dirty="0">
                <a:solidFill>
                  <a:srgbClr val="002060"/>
                </a:solidFill>
              </a:rPr>
              <a:t>algorithm</a:t>
            </a:r>
          </a:p>
        </p:txBody>
      </p:sp>
      <p:sp>
        <p:nvSpPr>
          <p:cNvPr id="4" name="Slide Number Placeholder 3">
            <a:extLst>
              <a:ext uri="{FF2B5EF4-FFF2-40B4-BE49-F238E27FC236}">
                <a16:creationId xmlns:a16="http://schemas.microsoft.com/office/drawing/2014/main" id="{86866E5C-C232-5322-81AB-AFE07CC32B99}"/>
              </a:ext>
            </a:extLst>
          </p:cNvPr>
          <p:cNvSpPr>
            <a:spLocks noGrp="1"/>
          </p:cNvSpPr>
          <p:nvPr>
            <p:ph type="sldNum" sz="quarter" idx="12"/>
          </p:nvPr>
        </p:nvSpPr>
        <p:spPr/>
        <p:txBody>
          <a:bodyPr/>
          <a:lstStyle/>
          <a:p>
            <a:pPr marL="0" marR="0" lvl="0" indent="0" algn="r" defTabSz="914364" rtl="0" eaLnBrk="0" fontAlgn="base" latinLnBrk="0" hangingPunct="0">
              <a:lnSpc>
                <a:spcPct val="100000"/>
              </a:lnSpc>
              <a:spcBef>
                <a:spcPct val="50000"/>
              </a:spcBef>
              <a:spcAft>
                <a:spcPct val="0"/>
              </a:spcAft>
              <a:buClrTx/>
              <a:buSzTx/>
              <a:buFontTx/>
              <a:buNone/>
              <a:tabLst/>
              <a:defRPr/>
            </a:pPr>
            <a:fld id="{49FD9EBB-5A55-47C0-9AF0-F9BE62E53673}" type="slidenum">
              <a:rPr kumimoji="0" lang="en-US" sz="1400" b="0" i="0" u="none" strike="noStrike" kern="1200" cap="none" spc="0" normalizeH="0" baseline="0" noProof="0">
                <a:ln>
                  <a:noFill/>
                </a:ln>
                <a:solidFill>
                  <a:srgbClr val="5E574E"/>
                </a:solidFill>
                <a:effectLst/>
                <a:uLnTx/>
                <a:uFillTx/>
                <a:latin typeface="Arial" charset="0"/>
                <a:ea typeface="+mn-ea"/>
                <a:cs typeface="+mn-cs"/>
              </a:rPr>
              <a:pPr marL="0" marR="0" lvl="0" indent="0" algn="r" defTabSz="914364" rtl="0" eaLnBrk="0" fontAlgn="base" latinLnBrk="0" hangingPunct="0">
                <a:lnSpc>
                  <a:spcPct val="100000"/>
                </a:lnSpc>
                <a:spcBef>
                  <a:spcPct val="50000"/>
                </a:spcBef>
                <a:spcAft>
                  <a:spcPct val="0"/>
                </a:spcAft>
                <a:buClrTx/>
                <a:buSzTx/>
                <a:buFontTx/>
                <a:buNone/>
                <a:tabLst/>
                <a:defRPr/>
              </a:pPr>
              <a:t>2</a:t>
            </a:fld>
            <a:endParaRPr kumimoji="0" lang="en-US" sz="1400" b="0" i="0" u="none" strike="noStrike" kern="1200" cap="none" spc="0" normalizeH="0" baseline="0" noProof="0">
              <a:ln>
                <a:noFill/>
              </a:ln>
              <a:solidFill>
                <a:srgbClr val="5E574E"/>
              </a:solidFill>
              <a:effectLst/>
              <a:uLnTx/>
              <a:uFillTx/>
              <a:latin typeface="Arial" charset="0"/>
              <a:ea typeface="+mn-ea"/>
              <a:cs typeface="+mn-cs"/>
            </a:endParaRPr>
          </a:p>
        </p:txBody>
      </p:sp>
    </p:spTree>
    <p:extLst>
      <p:ext uri="{BB962C8B-B14F-4D97-AF65-F5344CB8AC3E}">
        <p14:creationId xmlns:p14="http://schemas.microsoft.com/office/powerpoint/2010/main" val="36509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Insertion Sort</a:t>
            </a:r>
          </a:p>
        </p:txBody>
      </p:sp>
      <p:sp>
        <p:nvSpPr>
          <p:cNvPr id="3" name="Content Placeholder 2"/>
          <p:cNvSpPr>
            <a:spLocks noGrp="1"/>
          </p:cNvSpPr>
          <p:nvPr>
            <p:ph idx="1"/>
          </p:nvPr>
        </p:nvSpPr>
        <p:spPr/>
        <p:txBody>
          <a:bodyPr/>
          <a:lstStyle/>
          <a:p>
            <a:r>
              <a:rPr lang="en-CA" dirty="0"/>
              <a:t>This sort starts by considering the first two elements of the array</a:t>
            </a:r>
          </a:p>
          <a:p>
            <a:r>
              <a:rPr lang="en-CA" dirty="0"/>
              <a:t>If they are out of order, a swap takes place</a:t>
            </a:r>
          </a:p>
          <a:p>
            <a:r>
              <a:rPr lang="en-CA" dirty="0"/>
              <a:t>Then the third element is considered and inserted into its proper place</a:t>
            </a:r>
          </a:p>
          <a:p>
            <a:pPr lvl="1"/>
            <a:r>
              <a:rPr lang="en-CA" dirty="0"/>
              <a:t>If the third element is less than the first and second </a:t>
            </a:r>
          </a:p>
          <a:p>
            <a:pPr lvl="1"/>
            <a:r>
              <a:rPr lang="en-CA" dirty="0"/>
              <a:t>The first two elements are shifted by one position</a:t>
            </a:r>
          </a:p>
          <a:p>
            <a:pPr lvl="2"/>
            <a:r>
              <a:rPr lang="en-CA" dirty="0"/>
              <a:t>Second element to </a:t>
            </a:r>
            <a:r>
              <a:rPr lang="en-CA" dirty="0" err="1"/>
              <a:t>pos</a:t>
            </a:r>
            <a:r>
              <a:rPr lang="en-CA" dirty="0"/>
              <a:t> 2 and first element to </a:t>
            </a:r>
            <a:r>
              <a:rPr lang="en-CA" dirty="0" err="1"/>
              <a:t>pos</a:t>
            </a:r>
            <a:r>
              <a:rPr lang="en-CA" dirty="0"/>
              <a:t> 1</a:t>
            </a:r>
          </a:p>
          <a:p>
            <a:pPr lvl="1"/>
            <a:r>
              <a:rPr lang="en-CA" dirty="0"/>
              <a:t>The third element is inserted at </a:t>
            </a:r>
            <a:r>
              <a:rPr lang="en-CA" dirty="0" err="1"/>
              <a:t>pos</a:t>
            </a:r>
            <a:r>
              <a:rPr lang="en-CA" dirty="0"/>
              <a:t> 0</a:t>
            </a:r>
          </a:p>
          <a:p>
            <a:pPr lvl="1"/>
            <a:endParaRPr lang="en-CA" dirty="0"/>
          </a:p>
          <a:p>
            <a:endParaRPr lang="en-CA" dirty="0"/>
          </a:p>
        </p:txBody>
      </p:sp>
    </p:spTree>
    <p:extLst>
      <p:ext uri="{BB962C8B-B14F-4D97-AF65-F5344CB8AC3E}">
        <p14:creationId xmlns:p14="http://schemas.microsoft.com/office/powerpoint/2010/main" val="3119686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Insertion Sort</a:t>
            </a:r>
          </a:p>
        </p:txBody>
      </p:sp>
      <p:sp>
        <p:nvSpPr>
          <p:cNvPr id="3" name="Content Placeholder 2"/>
          <p:cNvSpPr>
            <a:spLocks noGrp="1"/>
          </p:cNvSpPr>
          <p:nvPr>
            <p:ph idx="1"/>
          </p:nvPr>
        </p:nvSpPr>
        <p:spPr>
          <a:xfrm>
            <a:off x="259307" y="1487606"/>
            <a:ext cx="4804011" cy="5049672"/>
          </a:xfrm>
        </p:spPr>
        <p:txBody>
          <a:bodyPr>
            <a:normAutofit lnSpcReduction="10000"/>
          </a:bodyPr>
          <a:lstStyle/>
          <a:p>
            <a:r>
              <a:rPr lang="en-CA" dirty="0"/>
              <a:t>As it progresses through the data it leaves a sorted list behind.</a:t>
            </a:r>
          </a:p>
          <a:p>
            <a:r>
              <a:rPr lang="en-CA" dirty="0"/>
              <a:t>Sorting is limited to only a fraction of the array in each iteration.</a:t>
            </a:r>
          </a:p>
          <a:p>
            <a:r>
              <a:rPr lang="en-CA" dirty="0"/>
              <a:t>Only in the last pass is the whole array considered.</a:t>
            </a:r>
          </a:p>
          <a:p>
            <a:r>
              <a:rPr lang="en-CA" dirty="0"/>
              <a:t>Advantage: only sorts the array if it is necessary. If the array is already sorted no substantial moves are performed</a:t>
            </a:r>
          </a:p>
          <a:p>
            <a:endParaRPr lang="en-CA" dirty="0"/>
          </a:p>
        </p:txBody>
      </p:sp>
      <p:pic>
        <p:nvPicPr>
          <p:cNvPr id="4" name="Picture 3"/>
          <p:cNvPicPr>
            <a:picLocks noChangeAspect="1"/>
          </p:cNvPicPr>
          <p:nvPr/>
        </p:nvPicPr>
        <p:blipFill>
          <a:blip r:embed="rId2"/>
          <a:stretch>
            <a:fillRect/>
          </a:stretch>
        </p:blipFill>
        <p:spPr>
          <a:xfrm>
            <a:off x="5207332" y="1278695"/>
            <a:ext cx="5519808" cy="5588560"/>
          </a:xfrm>
          <a:prstGeom prst="rect">
            <a:avLst/>
          </a:prstGeom>
        </p:spPr>
      </p:pic>
    </p:spTree>
    <p:extLst>
      <p:ext uri="{BB962C8B-B14F-4D97-AF65-F5344CB8AC3E}">
        <p14:creationId xmlns:p14="http://schemas.microsoft.com/office/powerpoint/2010/main" val="1467428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Insertion Sort Algorithm</a:t>
            </a:r>
          </a:p>
        </p:txBody>
      </p:sp>
      <p:sp>
        <p:nvSpPr>
          <p:cNvPr id="3" name="Content Placeholder 2"/>
          <p:cNvSpPr>
            <a:spLocks noGrp="1"/>
          </p:cNvSpPr>
          <p:nvPr>
            <p:ph idx="1"/>
          </p:nvPr>
        </p:nvSpPr>
        <p:spPr>
          <a:xfrm>
            <a:off x="641445" y="1508942"/>
            <a:ext cx="10712355" cy="5028335"/>
          </a:xfrm>
        </p:spPr>
        <p:txBody>
          <a:bodyPr>
            <a:normAutofit fontScale="85000" lnSpcReduction="20000"/>
          </a:bodyPr>
          <a:lstStyle/>
          <a:p>
            <a:pPr marL="514350" indent="-514350">
              <a:buFont typeface="+mj-lt"/>
              <a:buAutoNum type="arabicPeriod"/>
            </a:pPr>
            <a:r>
              <a:rPr lang="en-CA" dirty="0"/>
              <a:t>Start with the result as the first element of the input.</a:t>
            </a:r>
          </a:p>
          <a:p>
            <a:pPr marL="514350" indent="-514350">
              <a:buFont typeface="+mj-lt"/>
              <a:buAutoNum type="arabicPeriod"/>
            </a:pPr>
            <a:endParaRPr lang="en-CA" dirty="0"/>
          </a:p>
          <a:p>
            <a:pPr marL="514350" indent="-514350">
              <a:buFont typeface="+mj-lt"/>
              <a:buAutoNum type="arabicPeriod"/>
            </a:pPr>
            <a:r>
              <a:rPr lang="en-CA" dirty="0"/>
              <a:t>Loop over the input until it is empty, "removing" the first remaining (leftmost) element.</a:t>
            </a:r>
          </a:p>
          <a:p>
            <a:pPr marL="514350" indent="-514350">
              <a:buFont typeface="+mj-lt"/>
              <a:buAutoNum type="arabicPeriod"/>
            </a:pPr>
            <a:r>
              <a:rPr lang="en-CA" dirty="0"/>
              <a:t>Compare the removed element against the current result, starting from the highest (rightmost) element, and working left towards the lowest element.</a:t>
            </a:r>
          </a:p>
          <a:p>
            <a:pPr marL="514350" indent="-514350">
              <a:buFont typeface="+mj-lt"/>
              <a:buAutoNum type="arabicPeriod"/>
            </a:pPr>
            <a:endParaRPr lang="en-CA" dirty="0"/>
          </a:p>
          <a:p>
            <a:pPr marL="514350" indent="-514350">
              <a:buFont typeface="+mj-lt"/>
              <a:buAutoNum type="arabicPeriod"/>
            </a:pPr>
            <a:r>
              <a:rPr lang="en-CA" dirty="0"/>
              <a:t>If the removed input element is lower than the current result element, copy that value into the following element to make room for the new element below, and repeat with the next lowest result element.</a:t>
            </a:r>
          </a:p>
          <a:p>
            <a:pPr marL="514350" indent="-514350">
              <a:buFont typeface="+mj-lt"/>
              <a:buAutoNum type="arabicPeriod"/>
            </a:pPr>
            <a:endParaRPr lang="en-CA" dirty="0"/>
          </a:p>
          <a:p>
            <a:pPr marL="514350" indent="-514350">
              <a:buFont typeface="+mj-lt"/>
              <a:buAutoNum type="arabicPeriod"/>
            </a:pPr>
            <a:r>
              <a:rPr lang="en-CA" dirty="0"/>
              <a:t>Otherwise, the new element is in the correct location; save it in the cell left by copying the last examined result up, and start again from (2) with the next input element.</a:t>
            </a:r>
          </a:p>
        </p:txBody>
      </p:sp>
    </p:spTree>
    <p:extLst>
      <p:ext uri="{BB962C8B-B14F-4D97-AF65-F5344CB8AC3E}">
        <p14:creationId xmlns:p14="http://schemas.microsoft.com/office/powerpoint/2010/main" val="523483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3D1F2-D7DA-5DCD-FF8A-8571211A988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28EF59-24B5-5C60-62C7-4D00531A8CE3}"/>
              </a:ext>
            </a:extLst>
          </p:cNvPr>
          <p:cNvSpPr>
            <a:spLocks noGrp="1"/>
          </p:cNvSpPr>
          <p:nvPr>
            <p:ph idx="1"/>
          </p:nvPr>
        </p:nvSpPr>
        <p:spPr/>
        <p:txBody>
          <a:bodyPr>
            <a:normAutofit/>
          </a:bodyPr>
          <a:lstStyle/>
          <a:p>
            <a:pPr marL="0" indent="0">
              <a:buNone/>
            </a:pPr>
            <a:r>
              <a:rPr lang="en-CA" sz="4800" dirty="0"/>
              <a:t>Let’s code an Insertion Sort</a:t>
            </a:r>
          </a:p>
        </p:txBody>
      </p:sp>
    </p:spTree>
    <p:extLst>
      <p:ext uri="{BB962C8B-B14F-4D97-AF65-F5344CB8AC3E}">
        <p14:creationId xmlns:p14="http://schemas.microsoft.com/office/powerpoint/2010/main" val="3708906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Selection Sort</a:t>
            </a:r>
          </a:p>
        </p:txBody>
      </p:sp>
      <p:sp>
        <p:nvSpPr>
          <p:cNvPr id="3" name="Content Placeholder 2"/>
          <p:cNvSpPr>
            <a:spLocks noGrp="1"/>
          </p:cNvSpPr>
          <p:nvPr>
            <p:ph idx="1"/>
          </p:nvPr>
        </p:nvSpPr>
        <p:spPr>
          <a:xfrm>
            <a:off x="537882" y="1508942"/>
            <a:ext cx="11212840" cy="5196658"/>
          </a:xfrm>
        </p:spPr>
        <p:txBody>
          <a:bodyPr>
            <a:normAutofit/>
          </a:bodyPr>
          <a:lstStyle/>
          <a:p>
            <a:r>
              <a:rPr lang="en-CA" dirty="0"/>
              <a:t>Selection sort attempts to localize the exchange of elements by finding a misplaced element first and putting it in its final place.</a:t>
            </a:r>
          </a:p>
          <a:p>
            <a:r>
              <a:rPr lang="en-CA" dirty="0"/>
              <a:t>The element with the lowest value is selected and exchanged with the element in the first position.</a:t>
            </a:r>
          </a:p>
          <a:p>
            <a:r>
              <a:rPr lang="en-CA" dirty="0"/>
              <a:t>The next smallest element is then found and put in position 2 by swapping.</a:t>
            </a:r>
          </a:p>
          <a:p>
            <a:r>
              <a:rPr lang="en-CA" dirty="0"/>
              <a:t>Repeat…</a:t>
            </a:r>
          </a:p>
          <a:p>
            <a:r>
              <a:rPr lang="en-CA" dirty="0"/>
              <a:t>We move our starting point up one element for each iteration.</a:t>
            </a:r>
          </a:p>
          <a:p>
            <a:r>
              <a:rPr lang="en-CA" dirty="0"/>
              <a:t>We keep track of our lowest found value and our position of comparison in the list. </a:t>
            </a:r>
          </a:p>
        </p:txBody>
      </p:sp>
    </p:spTree>
    <p:extLst>
      <p:ext uri="{BB962C8B-B14F-4D97-AF65-F5344CB8AC3E}">
        <p14:creationId xmlns:p14="http://schemas.microsoft.com/office/powerpoint/2010/main" val="2620964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Selection sort</a:t>
            </a:r>
          </a:p>
        </p:txBody>
      </p:sp>
      <p:sp>
        <p:nvSpPr>
          <p:cNvPr id="3" name="Content Placeholder 2"/>
          <p:cNvSpPr>
            <a:spLocks noGrp="1"/>
          </p:cNvSpPr>
          <p:nvPr>
            <p:ph idx="1"/>
          </p:nvPr>
        </p:nvSpPr>
        <p:spPr>
          <a:xfrm>
            <a:off x="183107" y="1419367"/>
            <a:ext cx="4989394" cy="2224585"/>
          </a:xfrm>
        </p:spPr>
        <p:txBody>
          <a:bodyPr/>
          <a:lstStyle/>
          <a:p>
            <a:r>
              <a:rPr lang="en-CA" dirty="0"/>
              <a:t>At each iteration find the smallest entry (the "key") in the unsorted portion of the array.</a:t>
            </a:r>
          </a:p>
          <a:p>
            <a:r>
              <a:rPr lang="en-CA" dirty="0"/>
              <a:t>Swap the "key" with the current entry.</a:t>
            </a:r>
          </a:p>
          <a:p>
            <a:endParaRPr lang="en-CA" dirty="0"/>
          </a:p>
        </p:txBody>
      </p:sp>
      <p:sp>
        <p:nvSpPr>
          <p:cNvPr id="5" name="Content Placeholder 2"/>
          <p:cNvSpPr txBox="1">
            <a:spLocks/>
          </p:cNvSpPr>
          <p:nvPr/>
        </p:nvSpPr>
        <p:spPr>
          <a:xfrm>
            <a:off x="5459106" y="1419367"/>
            <a:ext cx="6441742" cy="52270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Pseudo Code</a:t>
            </a:r>
          </a:p>
          <a:p>
            <a:r>
              <a:rPr lang="en-CA" dirty="0"/>
              <a:t>repeat (</a:t>
            </a:r>
            <a:r>
              <a:rPr lang="en-CA" dirty="0" err="1"/>
              <a:t>numOfElements</a:t>
            </a:r>
            <a:r>
              <a:rPr lang="en-CA" dirty="0"/>
              <a:t> - 1) times</a:t>
            </a:r>
          </a:p>
          <a:p>
            <a:endParaRPr lang="en-CA" dirty="0"/>
          </a:p>
          <a:p>
            <a:r>
              <a:rPr lang="en-CA" dirty="0"/>
              <a:t>  set the first unsorted element as the minimum</a:t>
            </a:r>
          </a:p>
          <a:p>
            <a:endParaRPr lang="en-CA" dirty="0"/>
          </a:p>
          <a:p>
            <a:r>
              <a:rPr lang="en-CA" dirty="0"/>
              <a:t>  for each of the unsorted elements</a:t>
            </a:r>
          </a:p>
          <a:p>
            <a:endParaRPr lang="en-CA" dirty="0"/>
          </a:p>
          <a:p>
            <a:r>
              <a:rPr lang="en-CA" dirty="0"/>
              <a:t>    if element &lt; </a:t>
            </a:r>
            <a:r>
              <a:rPr lang="en-CA" dirty="0" err="1"/>
              <a:t>currentMinimum</a:t>
            </a:r>
            <a:endParaRPr lang="en-CA" dirty="0"/>
          </a:p>
          <a:p>
            <a:endParaRPr lang="en-CA" dirty="0"/>
          </a:p>
          <a:p>
            <a:r>
              <a:rPr lang="en-CA" dirty="0"/>
              <a:t>      set element as new minimum</a:t>
            </a:r>
          </a:p>
          <a:p>
            <a:endParaRPr lang="en-CA" dirty="0"/>
          </a:p>
          <a:p>
            <a:r>
              <a:rPr lang="en-CA" dirty="0"/>
              <a:t>  swap minimum with first unsorted position</a:t>
            </a:r>
          </a:p>
        </p:txBody>
      </p:sp>
      <p:pic>
        <p:nvPicPr>
          <p:cNvPr id="8" name="Picture 7"/>
          <p:cNvPicPr>
            <a:picLocks noChangeAspect="1"/>
          </p:cNvPicPr>
          <p:nvPr/>
        </p:nvPicPr>
        <p:blipFill>
          <a:blip r:embed="rId2">
            <a:clrChange>
              <a:clrFrom>
                <a:srgbClr val="FFFFFF"/>
              </a:clrFrom>
              <a:clrTo>
                <a:srgbClr val="FFFFFF">
                  <a:alpha val="0"/>
                </a:srgbClr>
              </a:clrTo>
            </a:clrChange>
          </a:blip>
          <a:stretch>
            <a:fillRect/>
          </a:stretch>
        </p:blipFill>
        <p:spPr>
          <a:xfrm>
            <a:off x="0" y="4032913"/>
            <a:ext cx="6425715" cy="2404946"/>
          </a:xfrm>
          <a:prstGeom prst="rect">
            <a:avLst/>
          </a:prstGeom>
        </p:spPr>
      </p:pic>
    </p:spTree>
    <p:extLst>
      <p:ext uri="{BB962C8B-B14F-4D97-AF65-F5344CB8AC3E}">
        <p14:creationId xmlns:p14="http://schemas.microsoft.com/office/powerpoint/2010/main" val="2075973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469FB-A2AE-3753-7B44-D499C2902A5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786E1F-925A-99E3-361F-E931D4EEE151}"/>
              </a:ext>
            </a:extLst>
          </p:cNvPr>
          <p:cNvSpPr>
            <a:spLocks noGrp="1"/>
          </p:cNvSpPr>
          <p:nvPr>
            <p:ph idx="1"/>
          </p:nvPr>
        </p:nvSpPr>
        <p:spPr/>
        <p:txBody>
          <a:bodyPr>
            <a:normAutofit/>
          </a:bodyPr>
          <a:lstStyle/>
          <a:p>
            <a:pPr marL="0" indent="0">
              <a:buNone/>
            </a:pPr>
            <a:r>
              <a:rPr lang="en-CA" sz="4800" dirty="0"/>
              <a:t>Let’s code a Selection Sort</a:t>
            </a:r>
          </a:p>
        </p:txBody>
      </p:sp>
    </p:spTree>
    <p:extLst>
      <p:ext uri="{BB962C8B-B14F-4D97-AF65-F5344CB8AC3E}">
        <p14:creationId xmlns:p14="http://schemas.microsoft.com/office/powerpoint/2010/main" val="817139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F90A5-1D08-423F-88AC-BBE2F868FE65}"/>
              </a:ext>
            </a:extLst>
          </p:cNvPr>
          <p:cNvSpPr>
            <a:spLocks noGrp="1"/>
          </p:cNvSpPr>
          <p:nvPr>
            <p:ph type="title"/>
          </p:nvPr>
        </p:nvSpPr>
        <p:spPr>
          <a:xfrm>
            <a:off x="1875864" y="2179806"/>
            <a:ext cx="9157895" cy="1143000"/>
          </a:xfrm>
        </p:spPr>
        <p:txBody>
          <a:bodyPr/>
          <a:lstStyle/>
          <a:p>
            <a:r>
              <a:rPr lang="en-CA" b="1" dirty="0"/>
              <a:t>Writing Efficient Algorithms</a:t>
            </a:r>
          </a:p>
        </p:txBody>
      </p:sp>
      <p:sp>
        <p:nvSpPr>
          <p:cNvPr id="5" name="Slide Number Placeholder 4">
            <a:extLst>
              <a:ext uri="{FF2B5EF4-FFF2-40B4-BE49-F238E27FC236}">
                <a16:creationId xmlns:a16="http://schemas.microsoft.com/office/drawing/2014/main" id="{46B48465-BA8B-4F86-889A-C3060C29CE1F}"/>
              </a:ext>
            </a:extLst>
          </p:cNvPr>
          <p:cNvSpPr>
            <a:spLocks noGrp="1"/>
          </p:cNvSpPr>
          <p:nvPr>
            <p:ph type="sldNum" sz="quarter" idx="12"/>
          </p:nvPr>
        </p:nvSpPr>
        <p:spPr/>
        <p:txBody>
          <a:bodyPr/>
          <a:lstStyle/>
          <a:p>
            <a:pPr marL="0" marR="0" lvl="0" indent="0" algn="r" defTabSz="427939" rtl="0" eaLnBrk="1" fontAlgn="auto" latinLnBrk="0" hangingPunct="1">
              <a:lnSpc>
                <a:spcPct val="100000"/>
              </a:lnSpc>
              <a:spcBef>
                <a:spcPts val="0"/>
              </a:spcBef>
              <a:spcAft>
                <a:spcPts val="0"/>
              </a:spcAft>
              <a:buClrTx/>
              <a:buSzTx/>
              <a:buFontTx/>
              <a:buNone/>
              <a:tabLst/>
              <a:defRPr/>
            </a:pPr>
            <a:fld id="{F0C3E1BC-2F92-4C0E-A1BD-70E1591E94A0}" type="slidenum">
              <a:rPr kumimoji="0" lang="en-GB" sz="1685" b="1" i="0" u="none" strike="noStrike" kern="1200" cap="none" spc="0" normalizeH="0" baseline="0" noProof="0">
                <a:ln>
                  <a:noFill/>
                </a:ln>
                <a:solidFill>
                  <a:srgbClr val="FFFFFF"/>
                </a:solidFill>
                <a:effectLst/>
                <a:uLnTx/>
                <a:uFillTx/>
                <a:latin typeface="Arial"/>
                <a:ea typeface="+mn-ea"/>
                <a:cs typeface="+mn-cs"/>
              </a:rPr>
              <a:pPr marL="0" marR="0" lvl="0" indent="0" algn="r" defTabSz="427939" rtl="0" eaLnBrk="1" fontAlgn="auto" latinLnBrk="0" hangingPunct="1">
                <a:lnSpc>
                  <a:spcPct val="100000"/>
                </a:lnSpc>
                <a:spcBef>
                  <a:spcPts val="0"/>
                </a:spcBef>
                <a:spcAft>
                  <a:spcPts val="0"/>
                </a:spcAft>
                <a:buClrTx/>
                <a:buSzTx/>
                <a:buFontTx/>
                <a:buNone/>
                <a:tabLst/>
                <a:defRPr/>
              </a:pPr>
              <a:t>3</a:t>
            </a:fld>
            <a:endParaRPr kumimoji="0" lang="en-GB" sz="1685" b="1"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3125170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600" y="-92847"/>
            <a:ext cx="9212245" cy="1556974"/>
          </a:xfrm>
        </p:spPr>
        <p:txBody>
          <a:bodyPr/>
          <a:lstStyle/>
          <a:p>
            <a:r>
              <a:rPr lang="en-CA" dirty="0">
                <a:solidFill>
                  <a:schemeClr val="bg1"/>
                </a:solidFill>
              </a:rPr>
              <a:t>When writing code . . .</a:t>
            </a:r>
            <a:br>
              <a:rPr lang="en-CA" dirty="0">
                <a:solidFill>
                  <a:schemeClr val="bg1"/>
                </a:solidFill>
              </a:rPr>
            </a:br>
            <a:r>
              <a:rPr lang="en-CA" dirty="0">
                <a:solidFill>
                  <a:schemeClr val="bg1"/>
                </a:solidFill>
              </a:rPr>
              <a:t>Who cares?  What do they want?</a:t>
            </a:r>
            <a:endParaRPr lang="en-CA" sz="3600" dirty="0">
              <a:solidFill>
                <a:schemeClr val="bg1"/>
              </a:solidFill>
            </a:endParaRPr>
          </a:p>
        </p:txBody>
      </p:sp>
      <p:sp>
        <p:nvSpPr>
          <p:cNvPr id="3" name="Content Placeholder 2"/>
          <p:cNvSpPr>
            <a:spLocks noGrp="1"/>
          </p:cNvSpPr>
          <p:nvPr>
            <p:ph idx="1"/>
          </p:nvPr>
        </p:nvSpPr>
        <p:spPr>
          <a:xfrm>
            <a:off x="2006600" y="1890938"/>
            <a:ext cx="8178800" cy="4038601"/>
          </a:xfrm>
        </p:spPr>
        <p:txBody>
          <a:bodyPr/>
          <a:lstStyle/>
          <a:p>
            <a:r>
              <a:rPr lang="en-CA" sz="3600" b="1" dirty="0"/>
              <a:t>End Users</a:t>
            </a:r>
          </a:p>
          <a:p>
            <a:pPr lvl="1"/>
            <a:r>
              <a:rPr lang="en-CA" dirty="0"/>
              <a:t>Want to maximize </a:t>
            </a:r>
            <a:r>
              <a:rPr lang="en-CA" dirty="0">
                <a:solidFill>
                  <a:srgbClr val="00008B"/>
                </a:solidFill>
              </a:rPr>
              <a:t>correctness</a:t>
            </a:r>
            <a:r>
              <a:rPr lang="en-CA" dirty="0"/>
              <a:t>, </a:t>
            </a:r>
            <a:r>
              <a:rPr lang="en-CA" dirty="0">
                <a:solidFill>
                  <a:srgbClr val="00008B"/>
                </a:solidFill>
              </a:rPr>
              <a:t>usability</a:t>
            </a:r>
            <a:r>
              <a:rPr lang="en-CA" dirty="0"/>
              <a:t>, </a:t>
            </a:r>
            <a:r>
              <a:rPr lang="en-CA" dirty="0">
                <a:solidFill>
                  <a:srgbClr val="00008B"/>
                </a:solidFill>
              </a:rPr>
              <a:t>robustness</a:t>
            </a:r>
            <a:r>
              <a:rPr lang="en-CA" dirty="0"/>
              <a:t>, </a:t>
            </a:r>
            <a:r>
              <a:rPr lang="en-CA" dirty="0">
                <a:solidFill>
                  <a:srgbClr val="00008B"/>
                </a:solidFill>
              </a:rPr>
              <a:t>reliability</a:t>
            </a:r>
            <a:r>
              <a:rPr lang="en-CA" dirty="0"/>
              <a:t>, </a:t>
            </a:r>
            <a:r>
              <a:rPr lang="en-CA" dirty="0">
                <a:solidFill>
                  <a:srgbClr val="00008B"/>
                </a:solidFill>
              </a:rPr>
              <a:t>efficiency</a:t>
            </a:r>
          </a:p>
          <a:p>
            <a:r>
              <a:rPr lang="en-CA" sz="3600" b="1" dirty="0"/>
              <a:t>Developers and Maintainers</a:t>
            </a:r>
          </a:p>
          <a:p>
            <a:pPr lvl="1"/>
            <a:r>
              <a:rPr lang="en-CA" dirty="0"/>
              <a:t>Want internal system quality to be high, for example, </a:t>
            </a:r>
            <a:r>
              <a:rPr lang="en-CA" dirty="0">
                <a:solidFill>
                  <a:srgbClr val="00008B"/>
                </a:solidFill>
              </a:rPr>
              <a:t>maintainability</a:t>
            </a:r>
            <a:r>
              <a:rPr lang="en-CA" dirty="0"/>
              <a:t>, </a:t>
            </a:r>
            <a:r>
              <a:rPr lang="en-CA" dirty="0">
                <a:solidFill>
                  <a:srgbClr val="00008B"/>
                </a:solidFill>
              </a:rPr>
              <a:t>reusability</a:t>
            </a:r>
            <a:r>
              <a:rPr lang="en-CA" dirty="0"/>
              <a:t>, and </a:t>
            </a:r>
            <a:r>
              <a:rPr lang="en-CA" dirty="0">
                <a:solidFill>
                  <a:srgbClr val="00008B"/>
                </a:solidFill>
              </a:rPr>
              <a:t>portability</a:t>
            </a:r>
          </a:p>
        </p:txBody>
      </p:sp>
      <p:sp>
        <p:nvSpPr>
          <p:cNvPr id="4" name="Slide Number Placeholder 3"/>
          <p:cNvSpPr>
            <a:spLocks noGrp="1"/>
          </p:cNvSpPr>
          <p:nvPr>
            <p:ph type="sldNum" sz="quarter" idx="12"/>
          </p:nvPr>
        </p:nvSpPr>
        <p:spPr/>
        <p:txBody>
          <a:bodyPr/>
          <a:lstStyle/>
          <a:p>
            <a:pPr marL="0" marR="0" lvl="0" indent="0" algn="r" defTabSz="914364" rtl="0" eaLnBrk="0" fontAlgn="base" latinLnBrk="0" hangingPunct="0">
              <a:lnSpc>
                <a:spcPct val="100000"/>
              </a:lnSpc>
              <a:spcBef>
                <a:spcPct val="50000"/>
              </a:spcBef>
              <a:spcAft>
                <a:spcPct val="0"/>
              </a:spcAft>
              <a:buClrTx/>
              <a:buSzTx/>
              <a:buFontTx/>
              <a:buNone/>
              <a:tabLst/>
              <a:defRPr/>
            </a:pPr>
            <a:fld id="{49FD9EBB-5A55-47C0-9AF0-F9BE62E53673}" type="slidenum">
              <a:rPr kumimoji="0" lang="en-US" sz="1400" b="0" i="0" u="none" strike="noStrike" kern="1200" cap="none" spc="0" normalizeH="0" baseline="0" noProof="0">
                <a:ln>
                  <a:noFill/>
                </a:ln>
                <a:solidFill>
                  <a:srgbClr val="5E574E"/>
                </a:solidFill>
                <a:effectLst/>
                <a:uLnTx/>
                <a:uFillTx/>
                <a:latin typeface="Arial" charset="0"/>
                <a:ea typeface="+mn-ea"/>
                <a:cs typeface="+mn-cs"/>
              </a:rPr>
              <a:pPr marL="0" marR="0" lvl="0" indent="0" algn="r" defTabSz="914364" rtl="0" eaLnBrk="0" fontAlgn="base" latinLnBrk="0" hangingPunct="0">
                <a:lnSpc>
                  <a:spcPct val="100000"/>
                </a:lnSpc>
                <a:spcBef>
                  <a:spcPct val="50000"/>
                </a:spcBef>
                <a:spcAft>
                  <a:spcPct val="0"/>
                </a:spcAft>
                <a:buClrTx/>
                <a:buSzTx/>
                <a:buFontTx/>
                <a:buNone/>
                <a:tabLst/>
                <a:defRPr/>
              </a:pPr>
              <a:t>4</a:t>
            </a:fld>
            <a:endParaRPr kumimoji="0" lang="en-US" sz="1400" b="0" i="0" u="none" strike="noStrike" kern="1200" cap="none" spc="0" normalizeH="0" baseline="0" noProof="0">
              <a:ln>
                <a:noFill/>
              </a:ln>
              <a:solidFill>
                <a:srgbClr val="5E574E"/>
              </a:solidFill>
              <a:effectLst/>
              <a:uLnTx/>
              <a:uFillTx/>
              <a:latin typeface="Arial" charset="0"/>
              <a:ea typeface="+mn-ea"/>
              <a:cs typeface="+mn-cs"/>
            </a:endParaRPr>
          </a:p>
        </p:txBody>
      </p:sp>
    </p:spTree>
    <p:extLst>
      <p:ext uri="{BB962C8B-B14F-4D97-AF65-F5344CB8AC3E}">
        <p14:creationId xmlns:p14="http://schemas.microsoft.com/office/powerpoint/2010/main" val="334741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94242"/>
            <a:ext cx="8229600" cy="1279072"/>
          </a:xfrm>
        </p:spPr>
        <p:txBody>
          <a:bodyPr>
            <a:normAutofit fontScale="90000"/>
          </a:bodyPr>
          <a:lstStyle/>
          <a:p>
            <a:r>
              <a:rPr lang="en-CA" dirty="0">
                <a:solidFill>
                  <a:schemeClr val="bg1"/>
                </a:solidFill>
              </a:rPr>
              <a:t>End Users</a:t>
            </a:r>
            <a:br>
              <a:rPr lang="en-CA" dirty="0">
                <a:solidFill>
                  <a:schemeClr val="bg1"/>
                </a:solidFill>
              </a:rPr>
            </a:br>
            <a:r>
              <a:rPr lang="en-CA" dirty="0">
                <a:solidFill>
                  <a:schemeClr val="bg1"/>
                </a:solidFill>
              </a:rPr>
              <a:t>Developers and Maintainers</a:t>
            </a:r>
          </a:p>
        </p:txBody>
      </p:sp>
      <p:sp>
        <p:nvSpPr>
          <p:cNvPr id="3" name="Content Placeholder 2"/>
          <p:cNvSpPr>
            <a:spLocks noGrp="1"/>
          </p:cNvSpPr>
          <p:nvPr>
            <p:ph idx="1"/>
          </p:nvPr>
        </p:nvSpPr>
        <p:spPr>
          <a:xfrm>
            <a:off x="2011136" y="1739708"/>
            <a:ext cx="3151414" cy="4128407"/>
          </a:xfrm>
        </p:spPr>
        <p:txBody>
          <a:bodyPr/>
          <a:lstStyle/>
          <a:p>
            <a:r>
              <a:rPr lang="en-CA" sz="2600" b="1" dirty="0"/>
              <a:t>Correctness</a:t>
            </a:r>
          </a:p>
          <a:p>
            <a:r>
              <a:rPr lang="en-CA" sz="2600" b="1" dirty="0"/>
              <a:t>Reliability</a:t>
            </a:r>
          </a:p>
          <a:p>
            <a:r>
              <a:rPr lang="en-CA" sz="2600" b="1" dirty="0"/>
              <a:t>Robustness</a:t>
            </a:r>
          </a:p>
          <a:p>
            <a:r>
              <a:rPr lang="en-CA" sz="2600" b="1" dirty="0"/>
              <a:t>Usability</a:t>
            </a:r>
          </a:p>
          <a:p>
            <a:r>
              <a:rPr lang="en-CA" sz="2600" b="1" dirty="0"/>
              <a:t>Efficiency</a:t>
            </a:r>
          </a:p>
          <a:p>
            <a:r>
              <a:rPr lang="en-CA" sz="2600" b="1" dirty="0"/>
              <a:t>Maintainability</a:t>
            </a:r>
          </a:p>
          <a:p>
            <a:r>
              <a:rPr lang="en-CA" sz="2600" b="1" dirty="0"/>
              <a:t>Reusability</a:t>
            </a:r>
          </a:p>
          <a:p>
            <a:r>
              <a:rPr lang="en-CA" sz="2600" b="1" dirty="0"/>
              <a:t>Portability</a:t>
            </a:r>
          </a:p>
        </p:txBody>
      </p:sp>
      <p:sp>
        <p:nvSpPr>
          <p:cNvPr id="4" name="Slide Number Placeholder 3"/>
          <p:cNvSpPr>
            <a:spLocks noGrp="1"/>
          </p:cNvSpPr>
          <p:nvPr>
            <p:ph type="sldNum" sz="quarter" idx="12"/>
          </p:nvPr>
        </p:nvSpPr>
        <p:spPr/>
        <p:txBody>
          <a:bodyPr/>
          <a:lstStyle/>
          <a:p>
            <a:pPr marL="0" marR="0" lvl="0" indent="0" algn="r" defTabSz="914364" rtl="0" eaLnBrk="0" fontAlgn="base" latinLnBrk="0" hangingPunct="0">
              <a:lnSpc>
                <a:spcPct val="100000"/>
              </a:lnSpc>
              <a:spcBef>
                <a:spcPct val="50000"/>
              </a:spcBef>
              <a:spcAft>
                <a:spcPct val="0"/>
              </a:spcAft>
              <a:buClrTx/>
              <a:buSzTx/>
              <a:buFontTx/>
              <a:buNone/>
              <a:tabLst/>
              <a:defRPr/>
            </a:pPr>
            <a:fld id="{49FD9EBB-5A55-47C0-9AF0-F9BE62E53673}" type="slidenum">
              <a:rPr kumimoji="0" lang="en-US" sz="1400" b="0" i="0" u="none" strike="noStrike" kern="1200" cap="none" spc="0" normalizeH="0" baseline="0" noProof="0">
                <a:ln>
                  <a:noFill/>
                </a:ln>
                <a:solidFill>
                  <a:srgbClr val="5E574E"/>
                </a:solidFill>
                <a:effectLst/>
                <a:uLnTx/>
                <a:uFillTx/>
                <a:latin typeface="Arial" charset="0"/>
                <a:ea typeface="+mn-ea"/>
                <a:cs typeface="+mn-cs"/>
              </a:rPr>
              <a:pPr marL="0" marR="0" lvl="0" indent="0" algn="r" defTabSz="914364" rtl="0" eaLnBrk="0" fontAlgn="base" latinLnBrk="0" hangingPunct="0">
                <a:lnSpc>
                  <a:spcPct val="100000"/>
                </a:lnSpc>
                <a:spcBef>
                  <a:spcPct val="50000"/>
                </a:spcBef>
                <a:spcAft>
                  <a:spcPct val="0"/>
                </a:spcAft>
                <a:buClrTx/>
                <a:buSzTx/>
                <a:buFontTx/>
                <a:buNone/>
                <a:tabLst/>
                <a:defRPr/>
              </a:pPr>
              <a:t>5</a:t>
            </a:fld>
            <a:endParaRPr kumimoji="0" lang="en-US" sz="1400" b="0" i="0" u="none" strike="noStrike" kern="1200" cap="none" spc="0" normalizeH="0" baseline="0" noProof="0">
              <a:ln>
                <a:noFill/>
              </a:ln>
              <a:solidFill>
                <a:srgbClr val="5E574E"/>
              </a:solidFill>
              <a:effectLst/>
              <a:uLnTx/>
              <a:uFillTx/>
              <a:latin typeface="Arial" charset="0"/>
              <a:ea typeface="+mn-ea"/>
              <a:cs typeface="+mn-cs"/>
            </a:endParaRPr>
          </a:p>
        </p:txBody>
      </p:sp>
      <p:sp>
        <p:nvSpPr>
          <p:cNvPr id="5" name="Content Placeholder 2"/>
          <p:cNvSpPr txBox="1">
            <a:spLocks/>
          </p:cNvSpPr>
          <p:nvPr/>
        </p:nvSpPr>
        <p:spPr bwMode="auto">
          <a:xfrm>
            <a:off x="5162550" y="1790732"/>
            <a:ext cx="5334000" cy="4026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accent2"/>
              </a:buClr>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accent2"/>
              </a:buClr>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accent2"/>
              </a:buClr>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accent2"/>
              </a:buClr>
              <a:buChar char="–"/>
              <a:defRPr kumimoji="1" sz="2000">
                <a:solidFill>
                  <a:schemeClr val="tx1"/>
                </a:solidFill>
                <a:latin typeface="+mn-lt"/>
              </a:defRPr>
            </a:lvl9pPr>
          </a:lstStyle>
          <a:p>
            <a:pPr marR="0" lvl="0" algn="l" defTabSz="914364" rtl="0" eaLnBrk="0" fontAlgn="base" latinLnBrk="0" hangingPunct="0">
              <a:lnSpc>
                <a:spcPct val="100000"/>
              </a:lnSpc>
              <a:spcBef>
                <a:spcPct val="20000"/>
              </a:spcBef>
              <a:spcAft>
                <a:spcPct val="0"/>
              </a:spcAft>
              <a:buClr>
                <a:schemeClr val="tx1"/>
              </a:buClr>
              <a:buSzTx/>
              <a:buFont typeface="Wingdings" panose="05000000000000000000" pitchFamily="2" charset="2"/>
              <a:buChar char="Ø"/>
              <a:tabLst/>
              <a:defRPr/>
            </a:pPr>
            <a:r>
              <a:rPr kumimoji="1" lang="en-CA" sz="2600" b="0" i="0" u="none" strike="noStrike" kern="0" cap="none" spc="0" normalizeH="0" baseline="0" noProof="0" dirty="0">
                <a:ln>
                  <a:noFill/>
                </a:ln>
                <a:solidFill>
                  <a:srgbClr val="000000"/>
                </a:solidFill>
                <a:effectLst/>
                <a:uLnTx/>
                <a:uFillTx/>
                <a:latin typeface="Tahoma"/>
                <a:ea typeface="+mn-ea"/>
                <a:cs typeface="+mn-cs"/>
              </a:rPr>
              <a:t>Adherence to requirements</a:t>
            </a:r>
          </a:p>
          <a:p>
            <a:pPr marR="0" lvl="0" algn="l" defTabSz="914364" rtl="0" eaLnBrk="0" fontAlgn="base" latinLnBrk="0" hangingPunct="0">
              <a:lnSpc>
                <a:spcPct val="100000"/>
              </a:lnSpc>
              <a:spcBef>
                <a:spcPct val="20000"/>
              </a:spcBef>
              <a:spcAft>
                <a:spcPct val="0"/>
              </a:spcAft>
              <a:buClr>
                <a:schemeClr val="tx1"/>
              </a:buClr>
              <a:buSzTx/>
              <a:buFont typeface="Wingdings" panose="05000000000000000000" pitchFamily="2" charset="2"/>
              <a:buChar char="Ø"/>
              <a:tabLst/>
              <a:defRPr/>
            </a:pPr>
            <a:r>
              <a:rPr kumimoji="1" lang="en-CA" sz="2600" b="0" i="0" u="none" strike="noStrike" kern="0" cap="none" spc="0" normalizeH="0" baseline="0" noProof="0" dirty="0">
                <a:ln>
                  <a:noFill/>
                </a:ln>
                <a:solidFill>
                  <a:srgbClr val="000000"/>
                </a:solidFill>
                <a:effectLst/>
                <a:uLnTx/>
                <a:uFillTx/>
                <a:latin typeface="Tahoma"/>
                <a:ea typeface="+mn-ea"/>
                <a:cs typeface="+mn-cs"/>
              </a:rPr>
              <a:t>Infrequent failures</a:t>
            </a:r>
          </a:p>
          <a:p>
            <a:pPr marR="0" lvl="0" algn="l" defTabSz="914364" rtl="0" eaLnBrk="0" fontAlgn="base" latinLnBrk="0" hangingPunct="0">
              <a:lnSpc>
                <a:spcPct val="100000"/>
              </a:lnSpc>
              <a:spcBef>
                <a:spcPct val="20000"/>
              </a:spcBef>
              <a:spcAft>
                <a:spcPct val="0"/>
              </a:spcAft>
              <a:buClr>
                <a:schemeClr val="tx1"/>
              </a:buClr>
              <a:buSzTx/>
              <a:buFont typeface="Wingdings" panose="05000000000000000000" pitchFamily="2" charset="2"/>
              <a:buChar char="Ø"/>
              <a:tabLst/>
              <a:defRPr/>
            </a:pPr>
            <a:r>
              <a:rPr kumimoji="1" lang="en-CA" sz="2600" b="0" i="0" u="none" strike="noStrike" kern="0" cap="none" spc="0" normalizeH="0" baseline="0" noProof="0" dirty="0">
                <a:ln>
                  <a:noFill/>
                </a:ln>
                <a:solidFill>
                  <a:srgbClr val="000000"/>
                </a:solidFill>
                <a:effectLst/>
                <a:uLnTx/>
                <a:uFillTx/>
                <a:latin typeface="Tahoma"/>
                <a:ea typeface="+mn-ea"/>
                <a:cs typeface="+mn-cs"/>
              </a:rPr>
              <a:t>How errors are handled</a:t>
            </a:r>
          </a:p>
          <a:p>
            <a:pPr marR="0" lvl="0" algn="l" defTabSz="914364" rtl="0" eaLnBrk="0" fontAlgn="base" latinLnBrk="0" hangingPunct="0">
              <a:lnSpc>
                <a:spcPct val="100000"/>
              </a:lnSpc>
              <a:spcBef>
                <a:spcPct val="20000"/>
              </a:spcBef>
              <a:spcAft>
                <a:spcPct val="0"/>
              </a:spcAft>
              <a:buClr>
                <a:schemeClr val="tx1"/>
              </a:buClr>
              <a:buSzTx/>
              <a:buFont typeface="Wingdings" panose="05000000000000000000" pitchFamily="2" charset="2"/>
              <a:buChar char="Ø"/>
              <a:tabLst/>
              <a:defRPr/>
            </a:pPr>
            <a:r>
              <a:rPr kumimoji="1" lang="en-CA" sz="2600" b="0" i="0" u="none" strike="noStrike" kern="0" cap="none" spc="0" normalizeH="0" baseline="0" noProof="0" dirty="0">
                <a:ln>
                  <a:noFill/>
                </a:ln>
                <a:solidFill>
                  <a:srgbClr val="000000"/>
                </a:solidFill>
                <a:effectLst/>
                <a:uLnTx/>
                <a:uFillTx/>
                <a:latin typeface="Tahoma"/>
                <a:ea typeface="+mn-ea"/>
                <a:cs typeface="+mn-cs"/>
              </a:rPr>
              <a:t>Ease for users</a:t>
            </a:r>
          </a:p>
          <a:p>
            <a:pPr marR="0" lvl="0" algn="l" defTabSz="427939" rtl="0" eaLnBrk="0" fontAlgn="base" latinLnBrk="0" hangingPunct="0">
              <a:lnSpc>
                <a:spcPct val="100000"/>
              </a:lnSpc>
              <a:spcBef>
                <a:spcPct val="20000"/>
              </a:spcBef>
              <a:spcAft>
                <a:spcPct val="0"/>
              </a:spcAft>
              <a:buClr>
                <a:schemeClr val="tx1"/>
              </a:buClr>
              <a:buSzTx/>
              <a:buFont typeface="Wingdings" panose="05000000000000000000" pitchFamily="2" charset="2"/>
              <a:buChar char="Ø"/>
              <a:tabLst/>
              <a:defRPr/>
            </a:pPr>
            <a:r>
              <a:rPr kumimoji="1" lang="en-CA" sz="2600" b="0" i="0" u="none" strike="noStrike" kern="0" cap="none" spc="0" normalizeH="0" baseline="0" noProof="0" dirty="0">
                <a:ln>
                  <a:noFill/>
                </a:ln>
                <a:solidFill>
                  <a:srgbClr val="000000"/>
                </a:solidFill>
                <a:effectLst/>
                <a:uLnTx/>
                <a:uFillTx/>
                <a:latin typeface="Tahoma"/>
                <a:ea typeface="+mn-ea"/>
                <a:cs typeface="+mn-cs"/>
              </a:rPr>
              <a:t>Efficient use of resources</a:t>
            </a:r>
          </a:p>
          <a:p>
            <a:pPr marR="0" lvl="0" algn="l" defTabSz="914364" rtl="0" eaLnBrk="0" fontAlgn="base" latinLnBrk="0" hangingPunct="0">
              <a:lnSpc>
                <a:spcPct val="100000"/>
              </a:lnSpc>
              <a:spcBef>
                <a:spcPct val="20000"/>
              </a:spcBef>
              <a:spcAft>
                <a:spcPct val="0"/>
              </a:spcAft>
              <a:buClr>
                <a:schemeClr val="tx1"/>
              </a:buClr>
              <a:buSzTx/>
              <a:buFont typeface="Wingdings" panose="05000000000000000000" pitchFamily="2" charset="2"/>
              <a:buChar char="Ø"/>
              <a:tabLst/>
              <a:defRPr/>
            </a:pPr>
            <a:r>
              <a:rPr kumimoji="1" lang="en-CA" sz="2600" b="0" i="0" u="none" strike="noStrike" kern="0" cap="none" spc="0" normalizeH="0" baseline="0" noProof="0" dirty="0">
                <a:ln>
                  <a:noFill/>
                </a:ln>
                <a:solidFill>
                  <a:srgbClr val="000000"/>
                </a:solidFill>
                <a:effectLst/>
                <a:uLnTx/>
                <a:uFillTx/>
                <a:latin typeface="Tahoma"/>
                <a:ea typeface="+mn-ea"/>
                <a:cs typeface="+mn-cs"/>
              </a:rPr>
              <a:t>Ease for updates, edits</a:t>
            </a:r>
          </a:p>
          <a:p>
            <a:pPr marR="0" lvl="0" algn="l" defTabSz="914364" rtl="0" eaLnBrk="0" fontAlgn="base" latinLnBrk="0" hangingPunct="0">
              <a:lnSpc>
                <a:spcPct val="100000"/>
              </a:lnSpc>
              <a:spcBef>
                <a:spcPct val="20000"/>
              </a:spcBef>
              <a:spcAft>
                <a:spcPct val="0"/>
              </a:spcAft>
              <a:buClr>
                <a:schemeClr val="tx1"/>
              </a:buClr>
              <a:buSzTx/>
              <a:buFont typeface="Wingdings" panose="05000000000000000000" pitchFamily="2" charset="2"/>
              <a:buChar char="Ø"/>
              <a:tabLst/>
              <a:defRPr/>
            </a:pPr>
            <a:r>
              <a:rPr kumimoji="1" lang="en-CA" sz="2600" b="0" i="0" u="none" strike="noStrike" kern="0" cap="none" spc="0" normalizeH="0" baseline="0" noProof="0" dirty="0">
                <a:ln>
                  <a:noFill/>
                </a:ln>
                <a:solidFill>
                  <a:srgbClr val="000000"/>
                </a:solidFill>
                <a:effectLst/>
                <a:uLnTx/>
                <a:uFillTx/>
                <a:latin typeface="Tahoma"/>
                <a:ea typeface="+mn-ea"/>
                <a:cs typeface="+mn-cs"/>
              </a:rPr>
              <a:t>Reuse of software components</a:t>
            </a:r>
          </a:p>
          <a:p>
            <a:pPr marR="0" lvl="0" algn="l" defTabSz="914364" rtl="0" eaLnBrk="0" fontAlgn="base" latinLnBrk="0" hangingPunct="0">
              <a:lnSpc>
                <a:spcPct val="100000"/>
              </a:lnSpc>
              <a:spcBef>
                <a:spcPct val="20000"/>
              </a:spcBef>
              <a:spcAft>
                <a:spcPct val="0"/>
              </a:spcAft>
              <a:buClr>
                <a:schemeClr val="tx1"/>
              </a:buClr>
              <a:buSzTx/>
              <a:buFont typeface="Wingdings" panose="05000000000000000000" pitchFamily="2" charset="2"/>
              <a:buChar char="Ø"/>
              <a:tabLst/>
              <a:defRPr/>
            </a:pPr>
            <a:r>
              <a:rPr kumimoji="1" lang="en-CA" sz="2600" b="0" i="0" u="none" strike="noStrike" kern="0" cap="none" spc="0" normalizeH="0" baseline="0" noProof="0" dirty="0">
                <a:ln>
                  <a:noFill/>
                </a:ln>
                <a:solidFill>
                  <a:srgbClr val="000000"/>
                </a:solidFill>
                <a:effectLst/>
                <a:uLnTx/>
                <a:uFillTx/>
                <a:latin typeface="Tahoma"/>
                <a:ea typeface="+mn-ea"/>
                <a:cs typeface="+mn-cs"/>
              </a:rPr>
              <a:t>Use on multiple systems</a:t>
            </a:r>
          </a:p>
        </p:txBody>
      </p:sp>
      <p:sp>
        <p:nvSpPr>
          <p:cNvPr id="6" name="Rectangle 5" descr="encloses criteria for end users">
            <a:extLst>
              <a:ext uri="{FF2B5EF4-FFF2-40B4-BE49-F238E27FC236}">
                <a16:creationId xmlns:a16="http://schemas.microsoft.com/office/drawing/2014/main" id="{EC486BCD-4113-4F81-AE19-DC1601D29F62}"/>
              </a:ext>
            </a:extLst>
          </p:cNvPr>
          <p:cNvSpPr/>
          <p:nvPr/>
        </p:nvSpPr>
        <p:spPr>
          <a:xfrm>
            <a:off x="1901191" y="1790734"/>
            <a:ext cx="8393735" cy="23504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27939" rtl="0" eaLnBrk="1" fontAlgn="auto" latinLnBrk="0" hangingPunct="1">
              <a:lnSpc>
                <a:spcPct val="100000"/>
              </a:lnSpc>
              <a:spcBef>
                <a:spcPts val="0"/>
              </a:spcBef>
              <a:spcAft>
                <a:spcPts val="0"/>
              </a:spcAft>
              <a:buClrTx/>
              <a:buSzTx/>
              <a:buFontTx/>
              <a:buNone/>
              <a:tabLst/>
              <a:defRPr/>
            </a:pPr>
            <a:endParaRPr kumimoji="0" lang="en-US" sz="1404" b="0" i="0" u="none" strike="noStrike" kern="1200" cap="none" spc="0" normalizeH="0" baseline="0" noProof="0">
              <a:ln>
                <a:noFill/>
              </a:ln>
              <a:solidFill>
                <a:srgbClr val="FFFFFF"/>
              </a:solidFill>
              <a:effectLst/>
              <a:uLnTx/>
              <a:uFillTx/>
              <a:latin typeface="Arial"/>
              <a:ea typeface="+mn-ea"/>
              <a:cs typeface="+mn-cs"/>
            </a:endParaRPr>
          </a:p>
        </p:txBody>
      </p:sp>
      <p:sp>
        <p:nvSpPr>
          <p:cNvPr id="7" name="Rectangle 6" descr="encloses criteria for developers and maintainers">
            <a:extLst>
              <a:ext uri="{FF2B5EF4-FFF2-40B4-BE49-F238E27FC236}">
                <a16:creationId xmlns:a16="http://schemas.microsoft.com/office/drawing/2014/main" id="{DCBC54EE-98FF-42A2-9134-D79DBD090106}"/>
              </a:ext>
            </a:extLst>
          </p:cNvPr>
          <p:cNvSpPr/>
          <p:nvPr/>
        </p:nvSpPr>
        <p:spPr>
          <a:xfrm>
            <a:off x="1695450" y="3637281"/>
            <a:ext cx="8801100" cy="19862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27939" rtl="0" eaLnBrk="1" fontAlgn="auto" latinLnBrk="0" hangingPunct="1">
              <a:lnSpc>
                <a:spcPct val="100000"/>
              </a:lnSpc>
              <a:spcBef>
                <a:spcPts val="0"/>
              </a:spcBef>
              <a:spcAft>
                <a:spcPts val="0"/>
              </a:spcAft>
              <a:buClrTx/>
              <a:buSzTx/>
              <a:buFontTx/>
              <a:buNone/>
              <a:tabLst/>
              <a:defRPr/>
            </a:pPr>
            <a:endParaRPr kumimoji="0" lang="en-US" sz="1404" b="0" i="0" u="none" strike="noStrike" kern="1200" cap="none" spc="0" normalizeH="0" baseline="0" noProof="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110752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E2C3A-EE77-411E-9B1D-A71E916A9F6C}"/>
              </a:ext>
            </a:extLst>
          </p:cNvPr>
          <p:cNvSpPr>
            <a:spLocks noGrp="1"/>
          </p:cNvSpPr>
          <p:nvPr>
            <p:ph type="title"/>
          </p:nvPr>
        </p:nvSpPr>
        <p:spPr>
          <a:xfrm>
            <a:off x="1909483" y="274638"/>
            <a:ext cx="9124278" cy="782002"/>
          </a:xfrm>
        </p:spPr>
        <p:txBody>
          <a:bodyPr/>
          <a:lstStyle/>
          <a:p>
            <a:r>
              <a:rPr lang="en-CA" dirty="0">
                <a:solidFill>
                  <a:schemeClr val="bg1"/>
                </a:solidFill>
              </a:rPr>
              <a:t>Efficiency . . . </a:t>
            </a:r>
          </a:p>
        </p:txBody>
      </p:sp>
      <p:sp>
        <p:nvSpPr>
          <p:cNvPr id="3" name="Content Placeholder 2">
            <a:extLst>
              <a:ext uri="{FF2B5EF4-FFF2-40B4-BE49-F238E27FC236}">
                <a16:creationId xmlns:a16="http://schemas.microsoft.com/office/drawing/2014/main" id="{EF08034D-3D0D-49A6-B620-E42C71530712}"/>
              </a:ext>
            </a:extLst>
          </p:cNvPr>
          <p:cNvSpPr>
            <a:spLocks noGrp="1"/>
          </p:cNvSpPr>
          <p:nvPr>
            <p:ph idx="1"/>
          </p:nvPr>
        </p:nvSpPr>
        <p:spPr>
          <a:xfrm>
            <a:off x="1322059" y="1577078"/>
            <a:ext cx="9875520" cy="4860008"/>
          </a:xfrm>
        </p:spPr>
        <p:txBody>
          <a:bodyPr>
            <a:normAutofit/>
          </a:bodyPr>
          <a:lstStyle/>
          <a:p>
            <a:r>
              <a:rPr lang="en-CA" dirty="0"/>
              <a:t>Efficient use of resources means:</a:t>
            </a:r>
          </a:p>
          <a:p>
            <a:pPr lvl="1"/>
            <a:r>
              <a:rPr lang="en-CA" dirty="0"/>
              <a:t>Reducing CPU processing time</a:t>
            </a:r>
          </a:p>
          <a:p>
            <a:pPr lvl="1"/>
            <a:r>
              <a:rPr lang="en-CA" dirty="0"/>
              <a:t>Careful use of bytes in main memory</a:t>
            </a:r>
          </a:p>
          <a:p>
            <a:r>
              <a:rPr lang="en-CA" dirty="0"/>
              <a:t>How?</a:t>
            </a:r>
          </a:p>
          <a:p>
            <a:pPr lvl="1"/>
            <a:r>
              <a:rPr lang="en-CA" dirty="0"/>
              <a:t>Careful consideration of the steps we take when writing code can optimize these resources</a:t>
            </a:r>
          </a:p>
          <a:p>
            <a:pPr lvl="1"/>
            <a:r>
              <a:rPr lang="en-CA" dirty="0"/>
              <a:t>Write efficient algorithms!</a:t>
            </a:r>
          </a:p>
          <a:p>
            <a:r>
              <a:rPr lang="en-CA" dirty="0"/>
              <a:t>For example, two programmers could solve the same problem, but one solution might be way faster or use less memory because of coding choices </a:t>
            </a:r>
          </a:p>
          <a:p>
            <a:pPr lvl="1"/>
            <a:endParaRPr lang="en-CA" dirty="0"/>
          </a:p>
        </p:txBody>
      </p:sp>
      <p:sp>
        <p:nvSpPr>
          <p:cNvPr id="5" name="Slide Number Placeholder 4">
            <a:extLst>
              <a:ext uri="{FF2B5EF4-FFF2-40B4-BE49-F238E27FC236}">
                <a16:creationId xmlns:a16="http://schemas.microsoft.com/office/drawing/2014/main" id="{81268185-48DC-43C7-85A7-442F5080FCFA}"/>
              </a:ext>
            </a:extLst>
          </p:cNvPr>
          <p:cNvSpPr>
            <a:spLocks noGrp="1"/>
          </p:cNvSpPr>
          <p:nvPr>
            <p:ph type="sldNum" sz="quarter" idx="12"/>
          </p:nvPr>
        </p:nvSpPr>
        <p:spPr/>
        <p:txBody>
          <a:bodyPr/>
          <a:lstStyle/>
          <a:p>
            <a:pPr marL="0" marR="0" lvl="0" indent="0" algn="r" defTabSz="427939" rtl="0" eaLnBrk="1" fontAlgn="auto" latinLnBrk="0" hangingPunct="1">
              <a:lnSpc>
                <a:spcPct val="100000"/>
              </a:lnSpc>
              <a:spcBef>
                <a:spcPts val="0"/>
              </a:spcBef>
              <a:spcAft>
                <a:spcPts val="0"/>
              </a:spcAft>
              <a:buClrTx/>
              <a:buSzTx/>
              <a:buFontTx/>
              <a:buNone/>
              <a:tabLst/>
              <a:defRPr/>
            </a:pPr>
            <a:fld id="{F0C3E1BC-2F92-4C0E-A1BD-70E1591E94A0}" type="slidenum">
              <a:rPr kumimoji="0" lang="en-GB" sz="1685" b="1" i="0" u="none" strike="noStrike" kern="1200" cap="none" spc="0" normalizeH="0" baseline="0" noProof="0">
                <a:ln>
                  <a:noFill/>
                </a:ln>
                <a:solidFill>
                  <a:srgbClr val="FFFFFF"/>
                </a:solidFill>
                <a:effectLst/>
                <a:uLnTx/>
                <a:uFillTx/>
                <a:latin typeface="Arial"/>
                <a:ea typeface="+mn-ea"/>
                <a:cs typeface="+mn-cs"/>
              </a:rPr>
              <a:pPr marL="0" marR="0" lvl="0" indent="0" algn="r" defTabSz="427939" rtl="0" eaLnBrk="1" fontAlgn="auto" latinLnBrk="0" hangingPunct="1">
                <a:lnSpc>
                  <a:spcPct val="100000"/>
                </a:lnSpc>
                <a:spcBef>
                  <a:spcPts val="0"/>
                </a:spcBef>
                <a:spcAft>
                  <a:spcPts val="0"/>
                </a:spcAft>
                <a:buClrTx/>
                <a:buSzTx/>
                <a:buFontTx/>
                <a:buNone/>
                <a:tabLst/>
                <a:defRPr/>
              </a:pPr>
              <a:t>6</a:t>
            </a:fld>
            <a:endParaRPr kumimoji="0" lang="en-GB" sz="1685" b="1"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163519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3837E6-23E4-0F28-1FF4-03353F9B0F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AE9061-1340-EC85-0D6E-DED397450D88}"/>
              </a:ext>
            </a:extLst>
          </p:cNvPr>
          <p:cNvSpPr>
            <a:spLocks noGrp="1"/>
          </p:cNvSpPr>
          <p:nvPr>
            <p:ph type="title"/>
          </p:nvPr>
        </p:nvSpPr>
        <p:spPr>
          <a:xfrm>
            <a:off x="2039815" y="182245"/>
            <a:ext cx="9710907" cy="830629"/>
          </a:xfrm>
        </p:spPr>
        <p:txBody>
          <a:bodyPr>
            <a:normAutofit/>
          </a:bodyPr>
          <a:lstStyle/>
          <a:p>
            <a:r>
              <a:rPr lang="en-CA" dirty="0">
                <a:solidFill>
                  <a:schemeClr val="bg1"/>
                </a:solidFill>
              </a:rPr>
              <a:t>Examples of Efficient Coding Choices</a:t>
            </a:r>
          </a:p>
        </p:txBody>
      </p:sp>
      <p:sp>
        <p:nvSpPr>
          <p:cNvPr id="3" name="Content Placeholder 2">
            <a:extLst>
              <a:ext uri="{FF2B5EF4-FFF2-40B4-BE49-F238E27FC236}">
                <a16:creationId xmlns:a16="http://schemas.microsoft.com/office/drawing/2014/main" id="{C4AF5301-7CE9-5854-045F-0389E857F2AB}"/>
              </a:ext>
            </a:extLst>
          </p:cNvPr>
          <p:cNvSpPr>
            <a:spLocks noGrp="1"/>
          </p:cNvSpPr>
          <p:nvPr>
            <p:ph idx="1"/>
          </p:nvPr>
        </p:nvSpPr>
        <p:spPr>
          <a:xfrm>
            <a:off x="1342795" y="1413784"/>
            <a:ext cx="10236030" cy="5261971"/>
          </a:xfrm>
        </p:spPr>
        <p:txBody>
          <a:bodyPr>
            <a:normAutofit fontScale="92500" lnSpcReduction="10000"/>
          </a:bodyPr>
          <a:lstStyle/>
          <a:p>
            <a:r>
              <a:rPr lang="en-CA" dirty="0"/>
              <a:t>Reduce memory usage</a:t>
            </a:r>
          </a:p>
          <a:p>
            <a:pPr lvl="1"/>
            <a:r>
              <a:rPr lang="en-CA" dirty="0"/>
              <a:t>Instead of making copies of large arrays, use pointers or references</a:t>
            </a:r>
          </a:p>
          <a:p>
            <a:r>
              <a:rPr lang="en-CA" dirty="0"/>
              <a:t>Choose the right data structure</a:t>
            </a:r>
          </a:p>
          <a:p>
            <a:pPr lvl="1"/>
            <a:r>
              <a:rPr lang="en-GB" dirty="0"/>
              <a:t>Searching in an array = O(n) (linear search)</a:t>
            </a:r>
          </a:p>
          <a:p>
            <a:pPr lvl="1"/>
            <a:r>
              <a:rPr lang="en-GB" dirty="0"/>
              <a:t>Searching in a balanced tree or hash table = O(log n) or O(1) (much faster)</a:t>
            </a:r>
            <a:endParaRPr lang="en-CA" dirty="0"/>
          </a:p>
          <a:p>
            <a:r>
              <a:rPr lang="en-CA" dirty="0"/>
              <a:t>Optimize loops and operations</a:t>
            </a:r>
          </a:p>
          <a:p>
            <a:pPr lvl="1"/>
            <a:r>
              <a:rPr lang="en-CA" dirty="0"/>
              <a:t>Minimize unnecessary work inside loops</a:t>
            </a:r>
          </a:p>
          <a:p>
            <a:r>
              <a:rPr lang="en-CA" dirty="0"/>
              <a:t>Avoid recomputing</a:t>
            </a:r>
          </a:p>
          <a:p>
            <a:pPr lvl="1"/>
            <a:r>
              <a:rPr lang="en-GB" dirty="0"/>
              <a:t>If you calculate something multiple times, store the result</a:t>
            </a:r>
          </a:p>
          <a:p>
            <a:pPr lvl="1"/>
            <a:r>
              <a:rPr lang="en-CA" dirty="0"/>
              <a:t>Fibonacci numbers:</a:t>
            </a:r>
          </a:p>
          <a:p>
            <a:pPr lvl="2"/>
            <a:r>
              <a:rPr lang="en-CA" dirty="0"/>
              <a:t>Generated recursively is exponential time</a:t>
            </a:r>
          </a:p>
          <a:p>
            <a:pPr lvl="2"/>
            <a:r>
              <a:rPr lang="en-CA" dirty="0"/>
              <a:t>Generated and saved in an array is linear time</a:t>
            </a:r>
          </a:p>
          <a:p>
            <a:r>
              <a:rPr lang="en-CA" dirty="0"/>
              <a:t>Use built-in optimized libraries</a:t>
            </a:r>
          </a:p>
          <a:p>
            <a:pPr lvl="1"/>
            <a:r>
              <a:rPr lang="en-CA" dirty="0"/>
              <a:t>std::sort in C++ uses a highly optimized quick sort/merge sore hybrid</a:t>
            </a:r>
          </a:p>
          <a:p>
            <a:pPr marL="0" indent="0">
              <a:buNone/>
            </a:pPr>
            <a:endParaRPr lang="en-CA" dirty="0"/>
          </a:p>
        </p:txBody>
      </p:sp>
    </p:spTree>
    <p:extLst>
      <p:ext uri="{BB962C8B-B14F-4D97-AF65-F5344CB8AC3E}">
        <p14:creationId xmlns:p14="http://schemas.microsoft.com/office/powerpoint/2010/main" val="194532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Algorithm Efficiency</a:t>
            </a:r>
          </a:p>
        </p:txBody>
      </p:sp>
      <p:sp>
        <p:nvSpPr>
          <p:cNvPr id="3" name="Content Placeholder 2"/>
          <p:cNvSpPr>
            <a:spLocks noGrp="1"/>
          </p:cNvSpPr>
          <p:nvPr>
            <p:ph idx="1"/>
          </p:nvPr>
        </p:nvSpPr>
        <p:spPr>
          <a:xfrm>
            <a:off x="595919" y="1340144"/>
            <a:ext cx="7068904" cy="5207864"/>
          </a:xfrm>
        </p:spPr>
        <p:txBody>
          <a:bodyPr>
            <a:normAutofit/>
          </a:bodyPr>
          <a:lstStyle/>
          <a:p>
            <a:r>
              <a:rPr lang="en-CA" sz="2000" dirty="0"/>
              <a:t>How fast does a program execute? How can we measure that?</a:t>
            </a:r>
          </a:p>
          <a:p>
            <a:r>
              <a:rPr lang="en-CA" sz="2000" dirty="0"/>
              <a:t>Here is an everyday example – Washing dishes by hand</a:t>
            </a:r>
          </a:p>
          <a:p>
            <a:r>
              <a:rPr lang="en-CA" sz="2000" dirty="0"/>
              <a:t>Given that:</a:t>
            </a:r>
          </a:p>
          <a:p>
            <a:pPr lvl="1"/>
            <a:r>
              <a:rPr lang="en-CA" sz="1600" dirty="0"/>
              <a:t>Washing a dish takes 30 seconds</a:t>
            </a:r>
          </a:p>
          <a:p>
            <a:pPr lvl="1"/>
            <a:r>
              <a:rPr lang="en-CA" sz="1600" dirty="0"/>
              <a:t>Drying a dish takes 30 seconds</a:t>
            </a:r>
          </a:p>
          <a:p>
            <a:r>
              <a:rPr lang="en-CA" sz="2000" dirty="0"/>
              <a:t>Calculate time:</a:t>
            </a:r>
          </a:p>
          <a:p>
            <a:pPr marL="0" indent="0">
              <a:buNone/>
            </a:pPr>
            <a:r>
              <a:rPr lang="en-CA" sz="1600" dirty="0"/>
              <a:t>     For N dishes = N * (30 seconds for wash time + 30 seconds for dry time)</a:t>
            </a:r>
          </a:p>
          <a:p>
            <a:pPr marL="0" indent="0">
              <a:buNone/>
            </a:pPr>
            <a:r>
              <a:rPr lang="en-CA" sz="1600" dirty="0"/>
              <a:t>	        = N * 60 seconds</a:t>
            </a:r>
          </a:p>
          <a:p>
            <a:r>
              <a:rPr lang="en-CA" sz="2000" dirty="0"/>
              <a:t>Written as a function:</a:t>
            </a:r>
          </a:p>
          <a:p>
            <a:pPr lvl="1"/>
            <a:r>
              <a:rPr lang="en-CA" sz="1600" dirty="0"/>
              <a:t>F(x) = 30x + 30x</a:t>
            </a:r>
          </a:p>
          <a:p>
            <a:r>
              <a:rPr lang="en-CA" sz="2000" dirty="0"/>
              <a:t>If there are 30 dishes to wash and dry, it will take 1800 seconds or (1800/60) = 30 minutes </a:t>
            </a:r>
          </a:p>
          <a:p>
            <a:r>
              <a:rPr lang="en-CA" sz="2400" dirty="0"/>
              <a:t>What factors might affect the function?</a:t>
            </a:r>
          </a:p>
          <a:p>
            <a:pPr lvl="1"/>
            <a:r>
              <a:rPr lang="en-CA" dirty="0"/>
              <a:t>Repetition! </a:t>
            </a:r>
          </a:p>
          <a:p>
            <a:pPr lvl="1"/>
            <a:endParaRPr lang="en-CA" sz="1600" dirty="0"/>
          </a:p>
          <a:p>
            <a:pPr marL="0" indent="0">
              <a:buNone/>
            </a:pPr>
            <a:endParaRPr lang="en-CA" dirty="0"/>
          </a:p>
          <a:p>
            <a:endParaRPr lang="en-CA" dirty="0"/>
          </a:p>
        </p:txBody>
      </p:sp>
      <p:pic>
        <p:nvPicPr>
          <p:cNvPr id="7" name="Picture 6">
            <a:extLst>
              <a:ext uri="{FF2B5EF4-FFF2-40B4-BE49-F238E27FC236}">
                <a16:creationId xmlns:a16="http://schemas.microsoft.com/office/drawing/2014/main" id="{F4C7880A-789C-B727-FCF0-CA6E286A4951}"/>
              </a:ext>
            </a:extLst>
          </p:cNvPr>
          <p:cNvPicPr>
            <a:picLocks noChangeAspect="1"/>
          </p:cNvPicPr>
          <p:nvPr/>
        </p:nvPicPr>
        <p:blipFill>
          <a:blip r:embed="rId2"/>
          <a:srcRect r="23431"/>
          <a:stretch/>
        </p:blipFill>
        <p:spPr>
          <a:xfrm>
            <a:off x="6895268" y="2071552"/>
            <a:ext cx="4880478" cy="2376397"/>
          </a:xfrm>
          <a:prstGeom prst="rect">
            <a:avLst/>
          </a:prstGeom>
        </p:spPr>
      </p:pic>
      <p:pic>
        <p:nvPicPr>
          <p:cNvPr id="13" name="Picture 12">
            <a:extLst>
              <a:ext uri="{FF2B5EF4-FFF2-40B4-BE49-F238E27FC236}">
                <a16:creationId xmlns:a16="http://schemas.microsoft.com/office/drawing/2014/main" id="{9E82E5EA-D0E3-A5A4-1483-5767362E26AA}"/>
              </a:ext>
            </a:extLst>
          </p:cNvPr>
          <p:cNvPicPr>
            <a:picLocks noChangeAspect="1"/>
          </p:cNvPicPr>
          <p:nvPr/>
        </p:nvPicPr>
        <p:blipFill>
          <a:blip r:embed="rId3"/>
          <a:stretch>
            <a:fillRect/>
          </a:stretch>
        </p:blipFill>
        <p:spPr>
          <a:xfrm>
            <a:off x="7762240" y="4611584"/>
            <a:ext cx="3833841" cy="266702"/>
          </a:xfrm>
          <a:prstGeom prst="rect">
            <a:avLst/>
          </a:prstGeom>
        </p:spPr>
      </p:pic>
    </p:spTree>
    <p:extLst>
      <p:ext uri="{BB962C8B-B14F-4D97-AF65-F5344CB8AC3E}">
        <p14:creationId xmlns:p14="http://schemas.microsoft.com/office/powerpoint/2010/main" val="138992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Algorithm Efficiency</a:t>
            </a:r>
          </a:p>
        </p:txBody>
      </p:sp>
      <p:sp>
        <p:nvSpPr>
          <p:cNvPr id="3" name="Content Placeholder 2"/>
          <p:cNvSpPr>
            <a:spLocks noGrp="1"/>
          </p:cNvSpPr>
          <p:nvPr>
            <p:ph idx="1"/>
          </p:nvPr>
        </p:nvSpPr>
        <p:spPr>
          <a:xfrm>
            <a:off x="668769" y="1347578"/>
            <a:ext cx="10835190" cy="2289852"/>
          </a:xfrm>
        </p:spPr>
        <p:txBody>
          <a:bodyPr>
            <a:normAutofit/>
          </a:bodyPr>
          <a:lstStyle/>
          <a:p>
            <a:r>
              <a:rPr lang="en-CA" sz="2000" dirty="0"/>
              <a:t>Suppose we were careless while washing the dishes and splashed too much water around, wetting the previously dried dishes</a:t>
            </a:r>
          </a:p>
          <a:p>
            <a:r>
              <a:rPr lang="en-CA" sz="2000" dirty="0"/>
              <a:t>Then, for every washed dish, we would have to dry that dish and all the other dishes too</a:t>
            </a:r>
          </a:p>
          <a:p>
            <a:r>
              <a:rPr lang="en-CA" sz="2000" dirty="0"/>
              <a:t>Now it would take 30 seconds to dry the last dish once, 2 * 30 seconds to dry the second-to-last dish, 3 * 30 seconds to dry the third-to-last dish, etc.</a:t>
            </a:r>
          </a:p>
          <a:p>
            <a:r>
              <a:rPr lang="en-CA" sz="2000" dirty="0"/>
              <a:t>Time (n dishes) = n * (30 seconds wash time) + n * sum(</a:t>
            </a:r>
            <a:r>
              <a:rPr lang="en-CA" sz="2000" dirty="0" err="1"/>
              <a:t>i</a:t>
            </a:r>
            <a:r>
              <a:rPr lang="en-CA" sz="2000" dirty="0"/>
              <a:t> * 30) </a:t>
            </a:r>
            <a:r>
              <a:rPr lang="en-CA" sz="2000" dirty="0">
                <a:solidFill>
                  <a:srgbClr val="00B050"/>
                </a:solidFill>
              </a:rPr>
              <a:t>//where </a:t>
            </a:r>
            <a:r>
              <a:rPr lang="en-CA" sz="2000" dirty="0" err="1">
                <a:solidFill>
                  <a:srgbClr val="00B050"/>
                </a:solidFill>
              </a:rPr>
              <a:t>i</a:t>
            </a:r>
            <a:r>
              <a:rPr lang="en-CA" sz="2000" dirty="0">
                <a:solidFill>
                  <a:srgbClr val="00B050"/>
                </a:solidFill>
              </a:rPr>
              <a:t> grows from = 1 to 30</a:t>
            </a:r>
            <a:endParaRPr lang="en-CA" sz="1600" dirty="0">
              <a:solidFill>
                <a:srgbClr val="00B050"/>
              </a:solidFill>
            </a:endParaRPr>
          </a:p>
          <a:p>
            <a:endParaRPr lang="en-CA" dirty="0"/>
          </a:p>
        </p:txBody>
      </p:sp>
      <p:pic>
        <p:nvPicPr>
          <p:cNvPr id="5" name="Picture 4">
            <a:extLst>
              <a:ext uri="{FF2B5EF4-FFF2-40B4-BE49-F238E27FC236}">
                <a16:creationId xmlns:a16="http://schemas.microsoft.com/office/drawing/2014/main" id="{7A1112EC-43C3-4D79-876E-1635D86068CA}"/>
              </a:ext>
            </a:extLst>
          </p:cNvPr>
          <p:cNvPicPr>
            <a:picLocks noChangeAspect="1"/>
          </p:cNvPicPr>
          <p:nvPr/>
        </p:nvPicPr>
        <p:blipFill>
          <a:blip r:embed="rId2"/>
          <a:srcRect t="47233"/>
          <a:stretch/>
        </p:blipFill>
        <p:spPr>
          <a:xfrm>
            <a:off x="1012874" y="3637430"/>
            <a:ext cx="6155267" cy="2810435"/>
          </a:xfrm>
          <a:prstGeom prst="rect">
            <a:avLst/>
          </a:prstGeom>
        </p:spPr>
      </p:pic>
      <p:pic>
        <p:nvPicPr>
          <p:cNvPr id="8" name="Picture 7">
            <a:extLst>
              <a:ext uri="{FF2B5EF4-FFF2-40B4-BE49-F238E27FC236}">
                <a16:creationId xmlns:a16="http://schemas.microsoft.com/office/drawing/2014/main" id="{7858DA2B-F0A8-2B2B-5AD6-FDE03BD36241}"/>
              </a:ext>
            </a:extLst>
          </p:cNvPr>
          <p:cNvPicPr>
            <a:picLocks noChangeAspect="1"/>
          </p:cNvPicPr>
          <p:nvPr/>
        </p:nvPicPr>
        <p:blipFill>
          <a:blip r:embed="rId3"/>
          <a:stretch>
            <a:fillRect/>
          </a:stretch>
        </p:blipFill>
        <p:spPr>
          <a:xfrm>
            <a:off x="6737901" y="4524108"/>
            <a:ext cx="5012821" cy="830629"/>
          </a:xfrm>
          <a:prstGeom prst="rect">
            <a:avLst/>
          </a:prstGeom>
        </p:spPr>
      </p:pic>
    </p:spTree>
    <p:extLst>
      <p:ext uri="{BB962C8B-B14F-4D97-AF65-F5344CB8AC3E}">
        <p14:creationId xmlns:p14="http://schemas.microsoft.com/office/powerpoint/2010/main" val="281183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7005</TotalTime>
  <Words>1823</Words>
  <Application>Microsoft Office PowerPoint</Application>
  <PresentationFormat>Widescreen</PresentationFormat>
  <Paragraphs>213</Paragraphs>
  <Slides>26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Aptos</vt:lpstr>
      <vt:lpstr>Arial</vt:lpstr>
      <vt:lpstr>Calibri</vt:lpstr>
      <vt:lpstr>Calibri Light</vt:lpstr>
      <vt:lpstr>Courier New</vt:lpstr>
      <vt:lpstr>Tahoma</vt:lpstr>
      <vt:lpstr>Wingdings</vt:lpstr>
      <vt:lpstr>Office Theme</vt:lpstr>
      <vt:lpstr>Data Structures and Algorithms INFO-3135</vt:lpstr>
      <vt:lpstr>Algorithms: Descriptions of Behaviour</vt:lpstr>
      <vt:lpstr>Writing Efficient Algorithms</vt:lpstr>
      <vt:lpstr>When writing code . . . Who cares?  What do they want?</vt:lpstr>
      <vt:lpstr>End Users Developers and Maintainers</vt:lpstr>
      <vt:lpstr>Efficiency . . . </vt:lpstr>
      <vt:lpstr>Examples of Efficient Coding Choices</vt:lpstr>
      <vt:lpstr>Algorithm Efficiency</vt:lpstr>
      <vt:lpstr>Algorithm Efficiency</vt:lpstr>
      <vt:lpstr>Efficiency . . . </vt:lpstr>
      <vt:lpstr>Big-O Notation</vt:lpstr>
      <vt:lpstr>Sorting</vt:lpstr>
      <vt:lpstr>A Real-life Sorting Example</vt:lpstr>
      <vt:lpstr>Sorting</vt:lpstr>
      <vt:lpstr>Sort Algorithms</vt:lpstr>
      <vt:lpstr>Sorting a List</vt:lpstr>
      <vt:lpstr>Bubble Sort</vt:lpstr>
      <vt:lpstr>Bubble Sort</vt:lpstr>
      <vt:lpstr>PowerPoint Presentation</vt:lpstr>
      <vt:lpstr>Insertion Sort</vt:lpstr>
      <vt:lpstr>Insertion Sort</vt:lpstr>
      <vt:lpstr>Insertion Sort Algorithm</vt:lpstr>
      <vt:lpstr>PowerPoint Presentation</vt:lpstr>
      <vt:lpstr>Selection Sort</vt:lpstr>
      <vt:lpstr>Selection sort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Sharrie Wing</dc:creator>
  <cp:lastModifiedBy>Manning, Janice</cp:lastModifiedBy>
  <cp:revision>146</cp:revision>
  <cp:lastPrinted>2024-09-27T16:11:50Z</cp:lastPrinted>
  <dcterms:created xsi:type="dcterms:W3CDTF">2018-09-03T16:13:27Z</dcterms:created>
  <dcterms:modified xsi:type="dcterms:W3CDTF">2025-09-22T23:32:26Z</dcterms:modified>
</cp:coreProperties>
</file>