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1"/>
  </p:notesMasterIdLst>
  <p:sldIdLst>
    <p:sldId id="297" r:id="rId2"/>
    <p:sldId id="683" r:id="rId3"/>
    <p:sldId id="284" r:id="rId4"/>
    <p:sldId id="285" r:id="rId5"/>
    <p:sldId id="286" r:id="rId6"/>
    <p:sldId id="287" r:id="rId7"/>
    <p:sldId id="288" r:id="rId8"/>
    <p:sldId id="686" r:id="rId9"/>
    <p:sldId id="289" r:id="rId10"/>
    <p:sldId id="264" r:id="rId11"/>
    <p:sldId id="265" r:id="rId12"/>
    <p:sldId id="266" r:id="rId13"/>
    <p:sldId id="684" r:id="rId14"/>
    <p:sldId id="267" r:id="rId15"/>
    <p:sldId id="687" r:id="rId16"/>
    <p:sldId id="269" r:id="rId17"/>
    <p:sldId id="690" r:id="rId18"/>
    <p:sldId id="281" r:id="rId19"/>
    <p:sldId id="691" r:id="rId20"/>
    <p:sldId id="292" r:id="rId21"/>
    <p:sldId id="293" r:id="rId22"/>
    <p:sldId id="689" r:id="rId23"/>
    <p:sldId id="688" r:id="rId24"/>
    <p:sldId id="296" r:id="rId25"/>
    <p:sldId id="259" r:id="rId26"/>
    <p:sldId id="299" r:id="rId27"/>
    <p:sldId id="300" r:id="rId28"/>
    <p:sldId id="260" r:id="rId29"/>
    <p:sldId id="261" r:id="rId30"/>
  </p:sldIdLst>
  <p:sldSz cx="12192000" cy="6858000"/>
  <p:notesSz cx="6791325" cy="992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-376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90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08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6846" y="0"/>
            <a:ext cx="2942908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79F85-F7C2-4161-8C73-3DB60AFFF017}" type="datetimeFigureOut">
              <a:rPr lang="en-CA" smtClean="0"/>
              <a:pPr/>
              <a:t>2025-10-20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33" y="4776431"/>
            <a:ext cx="543306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2908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6846" y="9427076"/>
            <a:ext cx="2942908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24E1D-E025-42A4-929F-247DC24FD71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04880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7705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7923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970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96301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550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03471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2025-10-20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947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2025-10-20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783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2025-10-20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804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394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2025-10-20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9359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313985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8943"/>
            <a:ext cx="10515600" cy="455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8252-26A2-422C-8021-53F2FA7F3083}" type="datetimeFigureOut">
              <a:rPr lang="en-CA" smtClean="0"/>
              <a:pPr/>
              <a:t>2025-10-20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7719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ZRPoEKHXTJg" TargetMode="External"/><Relationship Id="rId3" Type="http://schemas.openxmlformats.org/officeDocument/2006/relationships/hyperlink" Target="https://youtu.be/Cq7SMsQBEUw?list=RDCq7SMsQBEUw" TargetMode="External"/><Relationship Id="rId7" Type="http://schemas.openxmlformats.org/officeDocument/2006/relationships/hyperlink" Target="https://www.youtube.com/watch?v=XaqR3G_NVoo" TargetMode="External"/><Relationship Id="rId2" Type="http://schemas.openxmlformats.org/officeDocument/2006/relationships/hyperlink" Target="https://www.youtube.com/watch?v=lyZQPjUT5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1JdRUh1_98" TargetMode="External"/><Relationship Id="rId5" Type="http://schemas.openxmlformats.org/officeDocument/2006/relationships/hyperlink" Target="https://www.youtube.com/watch?v=ROalU379l3U" TargetMode="External"/><Relationship Id="rId10" Type="http://schemas.openxmlformats.org/officeDocument/2006/relationships/hyperlink" Target="https://youtu.be/ywWBy6J5gz8" TargetMode="External"/><Relationship Id="rId4" Type="http://schemas.openxmlformats.org/officeDocument/2006/relationships/hyperlink" Target="https://www.youtube.com/watch?v=Ns4TPTC8whw" TargetMode="External"/><Relationship Id="rId9" Type="http://schemas.openxmlformats.org/officeDocument/2006/relationships/hyperlink" Target="https://www.youtube.com/watch?v=ywWBy6J5gz8&amp;ab_channel=AlgoRythmics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7F21A-B12B-DECE-6C5D-766EB9890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03" y="1654655"/>
            <a:ext cx="12305489" cy="140021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Data Structures and Algorithms</a:t>
            </a:r>
            <a:r>
              <a:rPr lang="en-GB" dirty="0"/>
              <a:t/>
            </a:r>
            <a:br>
              <a:rPr lang="en-GB" dirty="0"/>
            </a:br>
            <a:r>
              <a:rPr lang="en-GB" sz="4800" dirty="0"/>
              <a:t>INFO-3135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F66789-A2EA-5320-AC01-CA44DD47C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8813" y="5265630"/>
            <a:ext cx="9144000" cy="612964"/>
          </a:xfrm>
        </p:spPr>
        <p:txBody>
          <a:bodyPr>
            <a:noAutofit/>
          </a:bodyPr>
          <a:lstStyle/>
          <a:p>
            <a:pPr algn="r"/>
            <a:r>
              <a:rPr lang="en-GB" sz="4800" dirty="0"/>
              <a:t>Recursive Sort Algorithms</a:t>
            </a:r>
          </a:p>
        </p:txBody>
      </p:sp>
    </p:spTree>
    <p:extLst>
      <p:ext uri="{BB962C8B-B14F-4D97-AF65-F5344CB8AC3E}">
        <p14:creationId xmlns:p14="http://schemas.microsoft.com/office/powerpoint/2010/main" xmlns="" val="1774883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Non-recursive, iterative version of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943"/>
            <a:ext cx="10210800" cy="4554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int power( int base, int n )</a:t>
            </a:r>
            <a:br>
              <a:rPr lang="en-CA" dirty="0"/>
            </a:b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      int result = 1;</a:t>
            </a:r>
          </a:p>
          <a:p>
            <a:pPr marL="0" indent="0">
              <a:buNone/>
            </a:pPr>
            <a:r>
              <a:rPr lang="en-CA" dirty="0"/>
              <a:t>      while (n &gt;= 1)</a:t>
            </a:r>
            <a:br>
              <a:rPr lang="en-CA" dirty="0"/>
            </a:br>
            <a:r>
              <a:rPr lang="en-CA" dirty="0"/>
              <a:t>      {</a:t>
            </a:r>
            <a:br>
              <a:rPr lang="en-CA" dirty="0"/>
            </a:br>
            <a:r>
              <a:rPr lang="en-CA" dirty="0"/>
              <a:t>	result *= base;</a:t>
            </a:r>
          </a:p>
          <a:p>
            <a:pPr marL="0" indent="0">
              <a:buNone/>
            </a:pPr>
            <a:r>
              <a:rPr lang="en-CA" dirty="0"/>
              <a:t>	--n</a:t>
            </a:r>
          </a:p>
          <a:p>
            <a:pPr marL="0" indent="0">
              <a:buNone/>
            </a:pPr>
            <a:r>
              <a:rPr lang="en-CA" dirty="0"/>
              <a:t>      } </a:t>
            </a:r>
          </a:p>
          <a:p>
            <a:pPr marL="0" indent="0">
              <a:buNone/>
            </a:pPr>
            <a:r>
              <a:rPr lang="en-CA" dirty="0"/>
              <a:t>      return result;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56246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 recursion better?</a:t>
            </a:r>
          </a:p>
          <a:p>
            <a:r>
              <a:rPr lang="en-CA" dirty="0"/>
              <a:t>Our example is small, and the non-recursive version is not much larger that the recursive</a:t>
            </a:r>
          </a:p>
          <a:p>
            <a:r>
              <a:rPr lang="en-CA" dirty="0"/>
              <a:t>In general, recursive functions:</a:t>
            </a:r>
          </a:p>
          <a:p>
            <a:pPr lvl="1"/>
            <a:r>
              <a:rPr lang="en-CA" dirty="0"/>
              <a:t>Are smaller, less code</a:t>
            </a:r>
          </a:p>
          <a:p>
            <a:pPr lvl="1"/>
            <a:r>
              <a:rPr lang="en-CA" dirty="0"/>
              <a:t>Can be more intuitive</a:t>
            </a:r>
          </a:p>
          <a:p>
            <a:pPr lvl="1"/>
            <a:r>
              <a:rPr lang="en-CA" dirty="0"/>
              <a:t>Have improved readability</a:t>
            </a:r>
          </a:p>
          <a:p>
            <a:pPr lvl="1"/>
            <a:r>
              <a:rPr lang="en-CA" dirty="0"/>
              <a:t>Have improved self-documentation</a:t>
            </a:r>
          </a:p>
          <a:p>
            <a:pPr lvl="1"/>
            <a:r>
              <a:rPr lang="en-CA" dirty="0"/>
              <a:t>Can simplify coding</a:t>
            </a:r>
          </a:p>
        </p:txBody>
      </p:sp>
    </p:spTree>
    <p:extLst>
      <p:ext uri="{BB962C8B-B14F-4D97-AF65-F5344CB8AC3E}">
        <p14:creationId xmlns:p14="http://schemas.microsoft.com/office/powerpoint/2010/main" xmlns="" val="362569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Finally – 3 types of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Linear – makes at most one recursive call each time it is invoked</a:t>
            </a:r>
          </a:p>
          <a:p>
            <a:pPr lvl="1"/>
            <a:r>
              <a:rPr lang="en-CA" dirty="0"/>
              <a:t>Useful when viewing algorithmic problems in terms of a first and last element or when working with a remaining set that has the same structure as the original set</a:t>
            </a:r>
          </a:p>
          <a:p>
            <a:r>
              <a:rPr lang="en-CA" dirty="0"/>
              <a:t>Binary – when an algorithm makes two recursive calls </a:t>
            </a:r>
          </a:p>
          <a:p>
            <a:pPr lvl="1"/>
            <a:r>
              <a:rPr lang="en-CA" dirty="0"/>
              <a:t>Useful for example, when we need to solve two similar halves of some problem</a:t>
            </a:r>
          </a:p>
          <a:p>
            <a:r>
              <a:rPr lang="en-CA" dirty="0"/>
              <a:t>Multiple – when an algorithm makes more than two recursive calls </a:t>
            </a:r>
          </a:p>
          <a:p>
            <a:pPr lvl="1"/>
            <a:r>
              <a:rPr lang="en-CA" dirty="0"/>
              <a:t>May make multiple recursive calls, with that number potentially being more than two. </a:t>
            </a:r>
          </a:p>
        </p:txBody>
      </p:sp>
    </p:spTree>
    <p:extLst>
      <p:ext uri="{BB962C8B-B14F-4D97-AF65-F5344CB8AC3E}">
        <p14:creationId xmlns:p14="http://schemas.microsoft.com/office/powerpoint/2010/main" xmlns="" val="269782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1D3E4E8-D387-6D01-D71A-8A8574C27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59987-57D1-77AD-5646-2D755F48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864" y="2179805"/>
            <a:ext cx="9157895" cy="1617131"/>
          </a:xfrm>
        </p:spPr>
        <p:txBody>
          <a:bodyPr>
            <a:normAutofit/>
          </a:bodyPr>
          <a:lstStyle/>
          <a:p>
            <a:r>
              <a:rPr lang="en-CA" sz="4000" b="1" i="1" dirty="0"/>
              <a:t>Recursive Sort Algorithms:</a:t>
            </a:r>
            <a:br>
              <a:rPr lang="en-CA" sz="4000" b="1" i="1" dirty="0"/>
            </a:br>
            <a:r>
              <a:rPr lang="en-CA" b="1" dirty="0"/>
              <a:t>Merge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5B6F1E3-0C44-63AC-B7C1-6D59D5BD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279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3E1BC-2F92-4C0E-A1BD-70E1591E94A0}" type="slidenum">
              <a:rPr kumimoji="0" lang="en-GB" sz="1685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279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68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95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Merge Sort – How it works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509712"/>
            <a:ext cx="10515600" cy="4973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Merge sort takes a divide and conquer approach</a:t>
            </a:r>
          </a:p>
          <a:p>
            <a:r>
              <a:rPr lang="en-GB" dirty="0"/>
              <a:t>The array is recursively split into two halves until each half contains a single element (or no elements)</a:t>
            </a:r>
          </a:p>
          <a:p>
            <a:r>
              <a:rPr lang="en-GB" dirty="0"/>
              <a:t>Then these halves are merged back together in sorted order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Merge sort is an example of binary recursion</a:t>
            </a:r>
          </a:p>
          <a:p>
            <a:r>
              <a:rPr lang="en-GB" dirty="0"/>
              <a:t>In merge sort you split the array into two halves by making two recursive calls: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One to sort the left half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One to sort the right half</a:t>
            </a:r>
          </a:p>
        </p:txBody>
      </p:sp>
    </p:spTree>
    <p:extLst>
      <p:ext uri="{BB962C8B-B14F-4D97-AF65-F5344CB8AC3E}">
        <p14:creationId xmlns:p14="http://schemas.microsoft.com/office/powerpoint/2010/main" xmlns="" val="207405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E2B1F8-9BB4-5F9D-00C2-53520F4A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72D1DB5-9BE1-D477-F744-A3B96BAA5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923" y="1411666"/>
            <a:ext cx="11165732" cy="544633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If the list has 0 or 1 elements, it is already sorted. This is the base case.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Otherwise:</a:t>
            </a:r>
          </a:p>
          <a:p>
            <a:pPr lvl="1"/>
            <a:r>
              <a:rPr lang="en-GB" dirty="0"/>
              <a:t>Divide the list into two halves: a left half and a right half.</a:t>
            </a:r>
          </a:p>
          <a:p>
            <a:pPr lvl="1"/>
            <a:r>
              <a:rPr lang="en-GB" dirty="0"/>
              <a:t>Recursively apply merge sort to the left half. This means sort the left half using the same method.</a:t>
            </a:r>
          </a:p>
          <a:p>
            <a:pPr lvl="1"/>
            <a:r>
              <a:rPr lang="en-GB" dirty="0"/>
              <a:t>Recursively apply merge sort to the right half. Sort the right half the same way.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Merge the two sorted halves:</a:t>
            </a:r>
          </a:p>
          <a:p>
            <a:pPr lvl="1"/>
            <a:r>
              <a:rPr lang="en-GB" dirty="0"/>
              <a:t>Create an empty list for the result.</a:t>
            </a:r>
          </a:p>
          <a:p>
            <a:pPr lvl="1"/>
            <a:r>
              <a:rPr lang="en-GB" dirty="0"/>
              <a:t>While both halves still have elements: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Compare the first element of each half.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dirty="0"/>
              <a:t>Take the smaller element and add it to the result list.</a:t>
            </a:r>
          </a:p>
          <a:p>
            <a:pPr lvl="1"/>
            <a:r>
              <a:rPr lang="en-GB" dirty="0"/>
              <a:t>When one half is empty, copy the remaining elements of the other half into the result list.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merged result list.</a:t>
            </a:r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E976FC2-4831-6813-8540-4583D4F8F727}"/>
              </a:ext>
            </a:extLst>
          </p:cNvPr>
          <p:cNvSpPr txBox="1">
            <a:spLocks/>
          </p:cNvSpPr>
          <p:nvPr/>
        </p:nvSpPr>
        <p:spPr>
          <a:xfrm>
            <a:off x="2098430" y="237843"/>
            <a:ext cx="9710907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Merge Sort – The Algorithm</a:t>
            </a:r>
          </a:p>
        </p:txBody>
      </p:sp>
    </p:spTree>
    <p:extLst>
      <p:ext uri="{BB962C8B-B14F-4D97-AF65-F5344CB8AC3E}">
        <p14:creationId xmlns:p14="http://schemas.microsoft.com/office/powerpoint/2010/main" xmlns="" val="216134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Merge Sort – The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7025" y="1607024"/>
            <a:ext cx="5182832" cy="36439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60ECECB-B080-898D-F96E-F3E98DFE75E0}"/>
              </a:ext>
            </a:extLst>
          </p:cNvPr>
          <p:cNvSpPr txBox="1"/>
          <p:nvPr/>
        </p:nvSpPr>
        <p:spPr>
          <a:xfrm>
            <a:off x="379406" y="1225689"/>
            <a:ext cx="720634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Suppose you have an array: [85, 24, 63, 45, 17, 31, 96, 50]</a:t>
            </a:r>
          </a:p>
          <a:p>
            <a:endParaRPr lang="en-GB" sz="2000" dirty="0"/>
          </a:p>
          <a:p>
            <a:r>
              <a:rPr lang="en-GB" sz="2000" dirty="0"/>
              <a:t>1. Divide</a:t>
            </a:r>
          </a:p>
          <a:p>
            <a:r>
              <a:rPr lang="en-GB" sz="2000" dirty="0"/>
              <a:t>Split array into halves until each piece has just one element</a:t>
            </a:r>
          </a:p>
          <a:p>
            <a:endParaRPr lang="en-GB" sz="2000" dirty="0"/>
          </a:p>
          <a:p>
            <a:r>
              <a:rPr lang="en-GB" sz="2000" dirty="0"/>
              <a:t>2. Merge</a:t>
            </a:r>
          </a:p>
          <a:p>
            <a:r>
              <a:rPr lang="en-GB" sz="2000" dirty="0"/>
              <a:t>[85] and [24] becomes [24, 85]</a:t>
            </a:r>
          </a:p>
          <a:p>
            <a:r>
              <a:rPr lang="en-GB" sz="2000" dirty="0"/>
              <a:t>[63] and [45] becomes [45, 63]</a:t>
            </a:r>
          </a:p>
          <a:p>
            <a:r>
              <a:rPr lang="en-GB" sz="2000" dirty="0"/>
              <a:t>[17[ and [31] becomes [17, 31]</a:t>
            </a:r>
          </a:p>
          <a:p>
            <a:r>
              <a:rPr lang="en-GB" sz="2000" dirty="0"/>
              <a:t>[96] and [50] becomes [50, 96]</a:t>
            </a:r>
          </a:p>
          <a:p>
            <a:endParaRPr lang="en-GB" sz="2000" dirty="0"/>
          </a:p>
          <a:p>
            <a:r>
              <a:rPr lang="en-GB" sz="2000" dirty="0"/>
              <a:t>Keep merging</a:t>
            </a:r>
          </a:p>
          <a:p>
            <a:r>
              <a:rPr lang="en-GB" sz="2000" dirty="0"/>
              <a:t>[24, 85] and [45, 63] becomes [24,45,63,85]</a:t>
            </a:r>
          </a:p>
          <a:p>
            <a:r>
              <a:rPr lang="en-GB" sz="2000" dirty="0"/>
              <a:t>[17,31] and [50,96] becomes [17,31,50,96]</a:t>
            </a:r>
          </a:p>
          <a:p>
            <a:endParaRPr lang="en-GB" sz="2000" dirty="0"/>
          </a:p>
          <a:p>
            <a:r>
              <a:rPr lang="en-GB" sz="2000" dirty="0"/>
              <a:t>Final merge</a:t>
            </a:r>
          </a:p>
          <a:p>
            <a:r>
              <a:rPr lang="en-GB" sz="2000" dirty="0"/>
              <a:t>[24,45,63,85] and [17,31,50,96] becomes [17,24,31,45,50,63,85,96]</a:t>
            </a:r>
            <a:endParaRPr lang="en-CA" sz="2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E1605CB-33F0-8DE9-8FBB-E26622685684}"/>
              </a:ext>
            </a:extLst>
          </p:cNvPr>
          <p:cNvCxnSpPr>
            <a:cxnSpLocks/>
          </p:cNvCxnSpPr>
          <p:nvPr/>
        </p:nvCxnSpPr>
        <p:spPr>
          <a:xfrm>
            <a:off x="3982577" y="1607024"/>
            <a:ext cx="2754448" cy="294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4F6CFE2E-3D62-ECD3-DDC0-C1D799E8BD79}"/>
              </a:ext>
            </a:extLst>
          </p:cNvPr>
          <p:cNvCxnSpPr>
            <a:cxnSpLocks/>
          </p:cNvCxnSpPr>
          <p:nvPr/>
        </p:nvCxnSpPr>
        <p:spPr>
          <a:xfrm>
            <a:off x="4783873" y="2495475"/>
            <a:ext cx="1953152" cy="2245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127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AFF8E20-2FF5-4742-882F-27593F14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36FD293-7EBE-AE47-9D15-C86201E64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942"/>
            <a:ext cx="10515600" cy="49387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err="1"/>
              <a:t>mergeSort</a:t>
            </a:r>
            <a:r>
              <a:rPr lang="en-CA" dirty="0"/>
              <a:t>()</a:t>
            </a:r>
          </a:p>
          <a:p>
            <a:pPr lvl="1"/>
            <a:r>
              <a:rPr lang="en-GB" dirty="0"/>
              <a:t>recursively divides the array in half</a:t>
            </a:r>
          </a:p>
          <a:p>
            <a:pPr lvl="1"/>
            <a:r>
              <a:rPr lang="en-GB" dirty="0"/>
              <a:t>then each is half is divided in half</a:t>
            </a:r>
          </a:p>
          <a:p>
            <a:pPr lvl="1"/>
            <a:r>
              <a:rPr lang="en-GB" dirty="0"/>
              <a:t>this continues until base case</a:t>
            </a:r>
          </a:p>
          <a:p>
            <a:pPr lvl="1"/>
            <a:r>
              <a:rPr lang="en-GB" dirty="0"/>
              <a:t>base case is when the array is divided into a length of one, which is by definition sorted</a:t>
            </a:r>
          </a:p>
          <a:p>
            <a:pPr lvl="1"/>
            <a:r>
              <a:rPr lang="en-GB" dirty="0"/>
              <a:t>merge is called for each halved array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CA" dirty="0"/>
              <a:t>merge()</a:t>
            </a:r>
          </a:p>
          <a:p>
            <a:pPr lvl="1"/>
            <a:r>
              <a:rPr lang="en-GB" dirty="0"/>
              <a:t>   merge is called on each small array</a:t>
            </a:r>
          </a:p>
          <a:p>
            <a:pPr lvl="1"/>
            <a:r>
              <a:rPr lang="en-GB" dirty="0"/>
              <a:t>   the array is divided in half</a:t>
            </a:r>
          </a:p>
          <a:p>
            <a:pPr lvl="1"/>
            <a:r>
              <a:rPr lang="en-GB" dirty="0"/>
              <a:t>   each half is merged in sorted order</a:t>
            </a:r>
          </a:p>
          <a:p>
            <a:pPr lvl="1"/>
            <a:r>
              <a:rPr lang="en-GB" dirty="0"/>
              <a:t>   merge the two halves to get the final sorted array </a:t>
            </a:r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1F146BA-447D-D5C0-5DA4-8AB6F3CBA8F9}"/>
              </a:ext>
            </a:extLst>
          </p:cNvPr>
          <p:cNvSpPr txBox="1">
            <a:spLocks/>
          </p:cNvSpPr>
          <p:nvPr/>
        </p:nvSpPr>
        <p:spPr>
          <a:xfrm>
            <a:off x="2098430" y="237843"/>
            <a:ext cx="9710907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Merge Sort – Uses Two 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389234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4800" dirty="0"/>
              <a:t>Let’s code a Merge Sort</a:t>
            </a:r>
          </a:p>
        </p:txBody>
      </p:sp>
    </p:spTree>
    <p:extLst>
      <p:ext uri="{BB962C8B-B14F-4D97-AF65-F5344CB8AC3E}">
        <p14:creationId xmlns:p14="http://schemas.microsoft.com/office/powerpoint/2010/main" xmlns="" val="68134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0714A8C-AE71-8D9D-CB36-2A27DF0B0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033DA7-EE22-6FAA-2E5E-3F872FC8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864" y="2179805"/>
            <a:ext cx="9157895" cy="1617131"/>
          </a:xfrm>
        </p:spPr>
        <p:txBody>
          <a:bodyPr>
            <a:normAutofit/>
          </a:bodyPr>
          <a:lstStyle/>
          <a:p>
            <a:r>
              <a:rPr lang="en-CA" sz="4000" b="1" i="1" dirty="0"/>
              <a:t>Recursive Sort Algorithms:</a:t>
            </a:r>
            <a:br>
              <a:rPr lang="en-CA" sz="4000" b="1" i="1" dirty="0"/>
            </a:br>
            <a:r>
              <a:rPr lang="en-CA" b="1" dirty="0"/>
              <a:t>Quick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E7B1AD-5A0D-2C94-CE43-05B4962A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279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3E1BC-2F92-4C0E-A1BD-70E1591E94A0}" type="slidenum">
              <a:rPr kumimoji="0" lang="en-GB" sz="1685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279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68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56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DF90A5-1D08-423F-88AC-BBE2F868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864" y="2179806"/>
            <a:ext cx="9157895" cy="1143000"/>
          </a:xfrm>
        </p:spPr>
        <p:txBody>
          <a:bodyPr/>
          <a:lstStyle/>
          <a:p>
            <a:r>
              <a:rPr lang="en-CA" b="1" dirty="0"/>
              <a:t>Recursion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B48465-BA8B-4F86-889A-C3060C29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279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C3E1BC-2F92-4C0E-A1BD-70E1591E94A0}" type="slidenum">
              <a:rPr kumimoji="0" lang="en-GB" sz="1685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279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68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517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Quick Sort –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212" y="1363027"/>
            <a:ext cx="10872082" cy="507668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This sort algorithm is also based on the divide-and-conquer algorithm</a:t>
            </a:r>
          </a:p>
          <a:p>
            <a:r>
              <a:rPr lang="en-CA" dirty="0"/>
              <a:t>This sort algorithm is also an example of binary recursion</a:t>
            </a:r>
          </a:p>
          <a:p>
            <a:pPr marL="0" indent="0">
              <a:buNone/>
            </a:pPr>
            <a:r>
              <a:rPr lang="en-CA" b="1" dirty="0"/>
              <a:t>Steps: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Pick a value from array, for example, the first, last, middle, or a random element. This is called the pivot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Partition the array so that:</a:t>
            </a:r>
          </a:p>
          <a:p>
            <a:pPr lvl="1"/>
            <a:r>
              <a:rPr lang="en-CA" dirty="0"/>
              <a:t>All elements &lt; pivot come before it</a:t>
            </a:r>
          </a:p>
          <a:p>
            <a:pPr lvl="1"/>
            <a:r>
              <a:rPr lang="en-CA" dirty="0"/>
              <a:t>All elements &gt; pivot come after it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pivot is now in its final sorted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Recursively apply quicksort to left half and then to right half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If the array has 0 or 1 elements, it’s already sorted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75731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Quick Sort – The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E874962-3828-9599-2A32-2BE087958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666"/>
            <a:ext cx="10515600" cy="50572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CA" dirty="0"/>
              <a:t>Array To Sort </a:t>
            </a:r>
            <a:r>
              <a:rPr lang="en-CA" dirty="0">
                <a:latin typeface="Courier New" panose="02070309020205020404" pitchFamily="49" charset="0"/>
              </a:rPr>
              <a:t>[38, 27, 43, 3, 9]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Choose pivot, for example, the first element = </a:t>
            </a:r>
            <a:r>
              <a:rPr lang="en-CA" dirty="0">
                <a:latin typeface="Courier New" panose="02070309020205020404" pitchFamily="49" charset="0"/>
              </a:rPr>
              <a:t>38</a:t>
            </a:r>
            <a:r>
              <a:rPr lang="en-CA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Partition → </a:t>
            </a:r>
            <a:r>
              <a:rPr lang="en-CA" dirty="0">
                <a:latin typeface="Courier New" panose="02070309020205020404" pitchFamily="49" charset="0"/>
              </a:rPr>
              <a:t>[27, 3, 9] [38] [43]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Left part </a:t>
            </a:r>
            <a:r>
              <a:rPr lang="en-CA" dirty="0">
                <a:latin typeface="Courier New" panose="02070309020205020404" pitchFamily="49" charset="0"/>
              </a:rPr>
              <a:t>[27, 3, 9]</a:t>
            </a:r>
            <a:r>
              <a:rPr lang="en-CA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dirty="0"/>
              <a:t>Pivot = </a:t>
            </a:r>
            <a:r>
              <a:rPr lang="en-CA" dirty="0">
                <a:latin typeface="Courier New" panose="02070309020205020404" pitchFamily="49" charset="0"/>
              </a:rPr>
              <a:t>27</a:t>
            </a:r>
            <a:endParaRPr lang="en-CA" dirty="0"/>
          </a:p>
          <a:p>
            <a:pPr marL="742950" lvl="1" indent="-285750">
              <a:buFont typeface="+mj-lt"/>
              <a:buAutoNum type="arabicPeriod"/>
            </a:pPr>
            <a:r>
              <a:rPr lang="en-CA" dirty="0"/>
              <a:t>Partition → </a:t>
            </a:r>
            <a:r>
              <a:rPr lang="en-CA" dirty="0">
                <a:latin typeface="Courier New" panose="02070309020205020404" pitchFamily="49" charset="0"/>
              </a:rPr>
              <a:t>[3, 9] [27] []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Left part </a:t>
            </a:r>
            <a:r>
              <a:rPr lang="en-CA" dirty="0">
                <a:latin typeface="Courier New" panose="02070309020205020404" pitchFamily="49" charset="0"/>
              </a:rPr>
              <a:t>[3, 9]</a:t>
            </a:r>
            <a:r>
              <a:rPr lang="en-CA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dirty="0"/>
              <a:t>Pivot = </a:t>
            </a:r>
            <a:r>
              <a:rPr lang="en-CA" dirty="0">
                <a:latin typeface="Courier New" panose="02070309020205020404" pitchFamily="49" charset="0"/>
              </a:rPr>
              <a:t>3</a:t>
            </a:r>
            <a:endParaRPr lang="en-CA" dirty="0"/>
          </a:p>
          <a:p>
            <a:pPr marL="742950" lvl="1" indent="-285750">
              <a:buFont typeface="+mj-lt"/>
              <a:buAutoNum type="arabicPeriod"/>
            </a:pPr>
            <a:r>
              <a:rPr lang="en-CA" dirty="0"/>
              <a:t>Partition → </a:t>
            </a:r>
            <a:r>
              <a:rPr lang="en-CA" dirty="0">
                <a:latin typeface="Courier New" panose="02070309020205020404" pitchFamily="49" charset="0"/>
              </a:rPr>
              <a:t>[] [3] [9]</a:t>
            </a:r>
            <a:endParaRPr lang="en-CA" dirty="0"/>
          </a:p>
          <a:p>
            <a:pPr>
              <a:buNone/>
            </a:pPr>
            <a:r>
              <a:rPr lang="en-CA" dirty="0"/>
              <a:t>Now recombine:</a:t>
            </a:r>
            <a:br>
              <a:rPr lang="en-CA" dirty="0"/>
            </a:br>
            <a:r>
              <a:rPr lang="en-CA" dirty="0">
                <a:latin typeface="Courier New" panose="02070309020205020404" pitchFamily="49" charset="0"/>
              </a:rPr>
              <a:t>[3, 9] [27] [38] [43]</a:t>
            </a:r>
            <a:r>
              <a:rPr lang="en-CA" dirty="0"/>
              <a:t> → </a:t>
            </a:r>
            <a:r>
              <a:rPr lang="en-CA" dirty="0">
                <a:latin typeface="Courier New" panose="02070309020205020404" pitchFamily="49" charset="0"/>
              </a:rPr>
              <a:t>[3, 9, 27, 38, 43]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730631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77A35E8-CBE6-B569-05F1-980B8D8E2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E1295373-A69C-8258-6D90-21AAF0B8AC31}"/>
              </a:ext>
            </a:extLst>
          </p:cNvPr>
          <p:cNvSpPr txBox="1">
            <a:spLocks/>
          </p:cNvSpPr>
          <p:nvPr/>
        </p:nvSpPr>
        <p:spPr>
          <a:xfrm>
            <a:off x="2098430" y="237843"/>
            <a:ext cx="9710907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>
                <a:solidFill>
                  <a:schemeClr val="bg1"/>
                </a:solidFill>
              </a:rPr>
              <a:t>Quick Sort – Uses Two Functions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xmlns="" id="{B17828F7-29C8-BE5E-88C4-F8142D902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942"/>
            <a:ext cx="10515600" cy="49387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err="1"/>
              <a:t>quickSort</a:t>
            </a:r>
            <a:r>
              <a:rPr lang="en-CA" dirty="0"/>
              <a:t>()</a:t>
            </a:r>
          </a:p>
          <a:p>
            <a:pPr lvl="1"/>
            <a:r>
              <a:rPr lang="en-GB" dirty="0"/>
              <a:t>Calls partition to get a partition index</a:t>
            </a:r>
          </a:p>
          <a:p>
            <a:pPr lvl="1"/>
            <a:r>
              <a:rPr lang="en-GB" dirty="0" err="1"/>
              <a:t>quickSort</a:t>
            </a:r>
            <a:r>
              <a:rPr lang="en-GB" dirty="0"/>
              <a:t> is called recursively for both sides of the partition</a:t>
            </a:r>
          </a:p>
          <a:p>
            <a:pPr lvl="1"/>
            <a:r>
              <a:rPr lang="en-GB" dirty="0"/>
              <a:t>base case is when the array is divided into a length of one, which is by definition sorted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CA" dirty="0"/>
              <a:t>partition()</a:t>
            </a:r>
          </a:p>
          <a:p>
            <a:pPr lvl="1"/>
            <a:r>
              <a:rPr lang="en-GB" dirty="0"/>
              <a:t>   rearranges the list by swapping all elements that are:</a:t>
            </a:r>
          </a:p>
          <a:p>
            <a:pPr lvl="2"/>
            <a:r>
              <a:rPr lang="en-GB" dirty="0"/>
              <a:t>Less than partition to the left</a:t>
            </a:r>
          </a:p>
          <a:p>
            <a:pPr lvl="2"/>
            <a:r>
              <a:rPr lang="en-GB" dirty="0"/>
              <a:t>Greater than partition to the right</a:t>
            </a:r>
          </a:p>
          <a:p>
            <a:pPr lvl="1"/>
            <a:r>
              <a:rPr lang="en-GB" dirty="0"/>
              <a:t>Returns the index of the partition</a:t>
            </a:r>
          </a:p>
        </p:txBody>
      </p:sp>
    </p:spTree>
    <p:extLst>
      <p:ext uri="{BB962C8B-B14F-4D97-AF65-F5344CB8AC3E}">
        <p14:creationId xmlns:p14="http://schemas.microsoft.com/office/powerpoint/2010/main" xmlns="" val="2029868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9EA098-2F8F-C85D-758D-B298CC963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9859BB-4D6F-4E46-19E5-9209D50C2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4800" dirty="0"/>
              <a:t>Let’s code </a:t>
            </a:r>
            <a:r>
              <a:rPr lang="en-CA" sz="4800"/>
              <a:t>a Quick </a:t>
            </a:r>
            <a:r>
              <a:rPr lang="en-CA" sz="48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xmlns="" val="3935768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DABE09-CFAD-4524-BCBA-9A060D30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 Videos Of Different Sorts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CF04EC-6282-4CAA-B73B-C12A47BF4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56" y="1439186"/>
            <a:ext cx="10523313" cy="469127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Bubble </a:t>
            </a:r>
            <a:r>
              <a:rPr lang="en-CA" dirty="0" smtClean="0"/>
              <a:t>Sort:</a:t>
            </a:r>
          </a:p>
          <a:p>
            <a:pPr lvl="1"/>
            <a:r>
              <a:rPr lang="en-CA" dirty="0" smtClean="0">
                <a:hlinkClick r:id="rId2"/>
              </a:rPr>
              <a:t>https://</a:t>
            </a:r>
            <a:r>
              <a:rPr lang="en-CA" dirty="0" smtClean="0">
                <a:hlinkClick r:id="rId2"/>
              </a:rPr>
              <a:t>www.youtube.com/watch?v=lyZQPjUT5B4</a:t>
            </a:r>
            <a:endParaRPr lang="en-CA" dirty="0" smtClean="0"/>
          </a:p>
          <a:p>
            <a:pPr lvl="1"/>
            <a:r>
              <a:rPr lang="en-CA" dirty="0" smtClean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youtu.be/Cq7SMsQBEUw?list=RDCq7SMsQBEUw</a:t>
            </a:r>
            <a:r>
              <a:rPr lang="en-CA" dirty="0" smtClean="0"/>
              <a:t> </a:t>
            </a:r>
          </a:p>
          <a:p>
            <a:r>
              <a:rPr lang="en-CA" dirty="0" smtClean="0"/>
              <a:t>Selection Sort:</a:t>
            </a:r>
          </a:p>
          <a:p>
            <a:pPr lvl="1"/>
            <a:r>
              <a:rPr lang="en-CA" dirty="0" smtClean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www.youtube.com/watch?v=Ns4TPTC8whw</a:t>
            </a:r>
            <a:endParaRPr lang="en-CA" dirty="0" smtClean="0"/>
          </a:p>
          <a:p>
            <a:pPr lvl="1"/>
            <a:r>
              <a:rPr lang="en-CA" dirty="0" smtClean="0"/>
              <a:t>https://www.youtube.com/watch?v=92BfuxHn2XE</a:t>
            </a:r>
          </a:p>
          <a:p>
            <a:r>
              <a:rPr lang="en-CA" dirty="0" smtClean="0"/>
              <a:t>Insertion Sort:</a:t>
            </a:r>
          </a:p>
          <a:p>
            <a:pPr lvl="1"/>
            <a:r>
              <a:rPr lang="en-CA" dirty="0" smtClean="0">
                <a:hlinkClick r:id="rId5"/>
              </a:rPr>
              <a:t>https://</a:t>
            </a:r>
            <a:r>
              <a:rPr lang="en-CA" dirty="0" smtClean="0">
                <a:hlinkClick r:id="rId5"/>
              </a:rPr>
              <a:t>www.youtube.com/watch?v=ROalU379l3U</a:t>
            </a:r>
            <a:endParaRPr lang="en-CA" dirty="0" smtClean="0"/>
          </a:p>
          <a:p>
            <a:pPr lvl="1"/>
            <a:r>
              <a:rPr lang="en-CA" dirty="0" smtClean="0">
                <a:hlinkClick r:id="rId6"/>
              </a:rPr>
              <a:t>https://</a:t>
            </a:r>
            <a:r>
              <a:rPr lang="en-CA" dirty="0" smtClean="0">
                <a:hlinkClick r:id="rId6"/>
              </a:rPr>
              <a:t>www.youtube.com/watch?v=Q1JdRUh1_98</a:t>
            </a:r>
            <a:r>
              <a:rPr lang="en-CA" dirty="0" smtClean="0"/>
              <a:t> </a:t>
            </a:r>
            <a:endParaRPr lang="en-CA" dirty="0" smtClean="0"/>
          </a:p>
          <a:p>
            <a:r>
              <a:rPr lang="en-CA" dirty="0" smtClean="0"/>
              <a:t>Merge Sort:</a:t>
            </a:r>
          </a:p>
          <a:p>
            <a:pPr lvl="1"/>
            <a:r>
              <a:rPr lang="en-CA" dirty="0" smtClean="0">
                <a:hlinkClick r:id="rId7"/>
              </a:rPr>
              <a:t>https://</a:t>
            </a:r>
            <a:r>
              <a:rPr lang="en-CA" dirty="0" smtClean="0">
                <a:hlinkClick r:id="rId7"/>
              </a:rPr>
              <a:t>www.youtube.com/watch?v=XaqR3G_NVoo</a:t>
            </a:r>
            <a:endParaRPr lang="en-CA" dirty="0" smtClean="0"/>
          </a:p>
          <a:p>
            <a:pPr lvl="1"/>
            <a:r>
              <a:rPr lang="en-CA" dirty="0" smtClean="0">
                <a:hlinkClick r:id="rId8"/>
              </a:rPr>
              <a:t>https://</a:t>
            </a:r>
            <a:r>
              <a:rPr lang="en-CA" dirty="0" smtClean="0">
                <a:hlinkClick r:id="rId8"/>
              </a:rPr>
              <a:t>www.youtube.com/watch?v=ZRPoEKHXTJg</a:t>
            </a:r>
            <a:r>
              <a:rPr lang="en-CA" dirty="0" smtClean="0"/>
              <a:t> </a:t>
            </a:r>
            <a:endParaRPr lang="en-CA" dirty="0" smtClean="0"/>
          </a:p>
          <a:p>
            <a:r>
              <a:rPr lang="en-CA" dirty="0" smtClean="0"/>
              <a:t>Quick Sort:</a:t>
            </a:r>
          </a:p>
          <a:p>
            <a:pPr lvl="1"/>
            <a:r>
              <a:rPr lang="en-CA" dirty="0" smtClean="0">
                <a:hlinkClick r:id="rId9"/>
              </a:rPr>
              <a:t>https://</a:t>
            </a:r>
            <a:r>
              <a:rPr lang="en-CA" dirty="0" smtClean="0">
                <a:hlinkClick r:id="rId9"/>
              </a:rPr>
              <a:t>www.youtube.com/watch?v=Hoixgm4-P4M</a:t>
            </a:r>
          </a:p>
          <a:p>
            <a:pPr lvl="1"/>
            <a:r>
              <a:rPr lang="en-CA" dirty="0" smtClean="0">
                <a:hlinkClick r:id="rId10"/>
              </a:rPr>
              <a:t>https://</a:t>
            </a:r>
            <a:r>
              <a:rPr lang="en-CA" dirty="0" smtClean="0">
                <a:hlinkClick r:id="rId10"/>
              </a:rPr>
              <a:t>youtu.be/ywWBy6J5gz8</a:t>
            </a:r>
            <a:r>
              <a:rPr lang="en-CA" dirty="0" smtClean="0"/>
              <a:t>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13267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Uses for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Bubble Sort Use Cases: </a:t>
            </a:r>
          </a:p>
          <a:p>
            <a:pPr lvl="1"/>
            <a:r>
              <a:rPr lang="en-CA" dirty="0"/>
              <a:t>In systems that require simplicity and the dataset is small</a:t>
            </a:r>
          </a:p>
          <a:p>
            <a:pPr lvl="1"/>
            <a:r>
              <a:rPr lang="en-CA" dirty="0"/>
              <a:t>Detecting sorted data early, for example, in programming TV remote to sort channels based on longer viewing time</a:t>
            </a:r>
          </a:p>
          <a:p>
            <a:pPr lvl="1"/>
            <a:r>
              <a:rPr lang="en-CA" dirty="0"/>
              <a:t>In memory-limited systems, since bubble sort does its sorting in place, does not need additional </a:t>
            </a:r>
            <a:r>
              <a:rPr lang="en-CA" dirty="0" smtClean="0"/>
              <a:t>memory</a:t>
            </a:r>
          </a:p>
          <a:p>
            <a:pPr lvl="1"/>
            <a:r>
              <a:rPr lang="en-CA" dirty="0" smtClean="0"/>
              <a:t>Cache friendly</a:t>
            </a:r>
          </a:p>
          <a:p>
            <a:pPr lvl="1"/>
            <a:r>
              <a:rPr lang="en-CA" dirty="0" smtClean="0"/>
              <a:t>Fastest sort of list is already sorted or only one item is out of place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4056230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Uses for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Quick Sort Use Cases:</a:t>
            </a:r>
          </a:p>
          <a:p>
            <a:pPr lvl="1"/>
            <a:r>
              <a:rPr lang="en-CA" dirty="0"/>
              <a:t>Efficient for big data, large datasets</a:t>
            </a:r>
          </a:p>
          <a:p>
            <a:pPr lvl="1"/>
            <a:r>
              <a:rPr lang="en-CA" dirty="0"/>
              <a:t>does its sorting in place, does not need additional memory </a:t>
            </a:r>
          </a:p>
          <a:p>
            <a:pPr lvl="1"/>
            <a:r>
              <a:rPr lang="en-CA" dirty="0"/>
              <a:t>Divide-and-conquer systems by splitting the dataset into smaller sub-arrays, for example, sports scores are organised by quick sort on the basis of win-loss ratio.</a:t>
            </a:r>
          </a:p>
          <a:p>
            <a:r>
              <a:rPr lang="en-CA" dirty="0"/>
              <a:t>Heap Sort: Heap sort is used in reading barcodes on plastic cards. </a:t>
            </a:r>
          </a:p>
          <a:p>
            <a:r>
              <a:rPr lang="en-CA" dirty="0"/>
              <a:t>Merge Sort: Databases use an external merge sort to sort sets of data that are too large to be loaded entirely into memory.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516178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Uses for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Heap Sort Use Cases: </a:t>
            </a:r>
          </a:p>
          <a:p>
            <a:pPr lvl="1"/>
            <a:r>
              <a:rPr lang="en-CA" dirty="0"/>
              <a:t>Heap sort is used in reading barcodes on plastic cards. </a:t>
            </a:r>
          </a:p>
          <a:p>
            <a:r>
              <a:rPr lang="en-CA" dirty="0"/>
              <a:t>Merge Sort Use Cases:</a:t>
            </a:r>
          </a:p>
          <a:p>
            <a:pPr lvl="1"/>
            <a:r>
              <a:rPr lang="en-CA" dirty="0"/>
              <a:t>Databases use an external merge sort to sort sets of data that are too large to be loaded entirely into memory.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298044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Which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of the algorithms has its limitations. </a:t>
            </a:r>
          </a:p>
          <a:p>
            <a:r>
              <a:rPr lang="en-CA" dirty="0" err="1"/>
              <a:t>HeapSort</a:t>
            </a:r>
            <a:r>
              <a:rPr lang="en-CA" dirty="0"/>
              <a:t> in-place, for example, completely messes up the order of your data, should you interrupt it before it is finished</a:t>
            </a:r>
          </a:p>
          <a:p>
            <a:r>
              <a:rPr lang="en-CA" dirty="0"/>
              <a:t>Other simpler algorithms iteratively improve the </a:t>
            </a:r>
            <a:r>
              <a:rPr lang="en-CA" dirty="0" err="1"/>
              <a:t>sortedness</a:t>
            </a:r>
            <a:endParaRPr lang="en-CA" dirty="0"/>
          </a:p>
          <a:p>
            <a:r>
              <a:rPr lang="en-CA" dirty="0"/>
              <a:t>Believe it or not, there are situations where </a:t>
            </a:r>
            <a:r>
              <a:rPr lang="en-CA" dirty="0" err="1"/>
              <a:t>BubbleSort</a:t>
            </a:r>
            <a:r>
              <a:rPr lang="en-CA" dirty="0"/>
              <a:t> is not a bad choice. </a:t>
            </a:r>
          </a:p>
        </p:txBody>
      </p:sp>
    </p:spTree>
    <p:extLst>
      <p:ext uri="{BB962C8B-B14F-4D97-AF65-F5344CB8AC3E}">
        <p14:creationId xmlns:p14="http://schemas.microsoft.com/office/powerpoint/2010/main" xmlns="" val="2651989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Sorting happens all the time.</a:t>
            </a:r>
          </a:p>
          <a:p>
            <a:r>
              <a:rPr lang="en-CA" dirty="0" smtClean="0"/>
              <a:t>Sorting your photos on the phone by date?</a:t>
            </a:r>
          </a:p>
          <a:p>
            <a:r>
              <a:rPr lang="en-CA" dirty="0" smtClean="0"/>
              <a:t>Finding users/posts on </a:t>
            </a:r>
            <a:r>
              <a:rPr lang="en-CA" dirty="0" err="1" smtClean="0"/>
              <a:t>Instagram</a:t>
            </a:r>
            <a:endParaRPr lang="en-CA" dirty="0" smtClean="0"/>
          </a:p>
          <a:p>
            <a:r>
              <a:rPr lang="en-CA" dirty="0" smtClean="0"/>
              <a:t>Listing e-mails by sender, then date, etc. </a:t>
            </a:r>
          </a:p>
          <a:p>
            <a:r>
              <a:rPr lang="en-CA" dirty="0" smtClean="0"/>
              <a:t>Shortest paths, </a:t>
            </a:r>
            <a:r>
              <a:rPr lang="en-CA" smtClean="0"/>
              <a:t>cheapest items, etc. </a:t>
            </a:r>
            <a:endParaRPr lang="en-CA" dirty="0" smtClean="0"/>
          </a:p>
          <a:p>
            <a:r>
              <a:rPr lang="en-CA" dirty="0" smtClean="0"/>
              <a:t>Sorting </a:t>
            </a:r>
            <a:r>
              <a:rPr lang="en-CA" dirty="0" smtClean="0"/>
              <a:t>it very closely tied to searching wher</a:t>
            </a:r>
            <a:r>
              <a:rPr lang="en-CA" dirty="0" smtClean="0"/>
              <a:t>e pre-sorted data is much,</a:t>
            </a:r>
            <a:r>
              <a:rPr lang="en-CA" i="1" dirty="0" smtClean="0"/>
              <a:t> much </a:t>
            </a:r>
            <a:r>
              <a:rPr lang="en-CA" dirty="0" smtClean="0"/>
              <a:t>faster to search (often orders of magnitude faster)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94007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are familiar with repetition in the form of loops, for(), while().</a:t>
            </a:r>
          </a:p>
          <a:p>
            <a:r>
              <a:rPr lang="en-CA" dirty="0"/>
              <a:t>Another way to achieve repetition is through </a:t>
            </a:r>
            <a:r>
              <a:rPr lang="en-CA" dirty="0">
                <a:solidFill>
                  <a:srgbClr val="FF0000"/>
                </a:solidFill>
              </a:rPr>
              <a:t>recursion</a:t>
            </a:r>
            <a:r>
              <a:rPr lang="en-CA" dirty="0"/>
              <a:t>, which occurs when a function refers to itself in its own definition </a:t>
            </a:r>
          </a:p>
          <a:p>
            <a:r>
              <a:rPr lang="en-CA" dirty="0"/>
              <a:t>Functions can call other functions obviously, so it should come as no surprise that C++ allows a function to call itself</a:t>
            </a:r>
          </a:p>
          <a:p>
            <a:r>
              <a:rPr lang="en-CA" dirty="0"/>
              <a:t>To understand recursion in function calls we need to understand what happens when a C++ function is called.</a:t>
            </a:r>
          </a:p>
        </p:txBody>
      </p:sp>
    </p:spTree>
    <p:extLst>
      <p:ext uri="{BB962C8B-B14F-4D97-AF65-F5344CB8AC3E}">
        <p14:creationId xmlns:p14="http://schemas.microsoft.com/office/powerpoint/2010/main" xmlns="" val="392127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Function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209" y="1508942"/>
            <a:ext cx="10478513" cy="509657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Parameters are initialized and values are set</a:t>
            </a:r>
          </a:p>
          <a:p>
            <a:r>
              <a:rPr lang="en-CA" dirty="0"/>
              <a:t>The function is called and control is passed to the function</a:t>
            </a:r>
          </a:p>
          <a:p>
            <a:r>
              <a:rPr lang="en-CA" dirty="0"/>
              <a:t>Once this function has completed, execution continues from where the function was called</a:t>
            </a:r>
          </a:p>
          <a:p>
            <a:r>
              <a:rPr lang="en-CA" dirty="0"/>
              <a:t>Other information the system needs to properly execute the function also needs to be stored somewhere.</a:t>
            </a:r>
          </a:p>
          <a:p>
            <a:r>
              <a:rPr lang="en-CA" dirty="0"/>
              <a:t>Dynamic allocation using the runtime stack is used for this purpose</a:t>
            </a:r>
          </a:p>
          <a:p>
            <a:r>
              <a:rPr lang="en-CA" dirty="0"/>
              <a:t>Each function call gets pushed onto the stack with its information</a:t>
            </a:r>
          </a:p>
          <a:p>
            <a:r>
              <a:rPr lang="en-CA" dirty="0"/>
              <a:t>Each function is identified uniquely on the stack which allows the distinction between variables with the same name.</a:t>
            </a:r>
          </a:p>
          <a:p>
            <a:r>
              <a:rPr lang="en-CA" dirty="0"/>
              <a:t>This is important for recursive functions especially</a:t>
            </a:r>
          </a:p>
        </p:txBody>
      </p:sp>
    </p:spTree>
    <p:extLst>
      <p:ext uri="{BB962C8B-B14F-4D97-AF65-F5344CB8AC3E}">
        <p14:creationId xmlns:p14="http://schemas.microsoft.com/office/powerpoint/2010/main" xmlns="" val="19730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Function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4" y="1508942"/>
            <a:ext cx="7615450" cy="512386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state of each function is characterized by its variables, parameter values and return address. </a:t>
            </a:r>
          </a:p>
          <a:p>
            <a:r>
              <a:rPr lang="en-CA" dirty="0"/>
              <a:t>The data area that contains this information is called the “</a:t>
            </a:r>
            <a:r>
              <a:rPr lang="en-CA" dirty="0">
                <a:solidFill>
                  <a:srgbClr val="FF0000"/>
                </a:solidFill>
              </a:rPr>
              <a:t>Activation Record</a:t>
            </a:r>
            <a:r>
              <a:rPr lang="en-CA" dirty="0"/>
              <a:t>” or  “</a:t>
            </a:r>
            <a:r>
              <a:rPr lang="en-CA" dirty="0">
                <a:solidFill>
                  <a:srgbClr val="FF0000"/>
                </a:solidFill>
              </a:rPr>
              <a:t>Stack Frame</a:t>
            </a:r>
            <a:r>
              <a:rPr lang="en-CA" dirty="0"/>
              <a:t>”</a:t>
            </a:r>
          </a:p>
          <a:p>
            <a:r>
              <a:rPr lang="en-CA" dirty="0"/>
              <a:t>An activation record exists for as long </a:t>
            </a:r>
            <a:r>
              <a:rPr lang="en-CA"/>
              <a:t>as the </a:t>
            </a:r>
            <a:r>
              <a:rPr lang="en-CA" dirty="0"/>
              <a:t>function owning it is executing</a:t>
            </a:r>
          </a:p>
          <a:p>
            <a:r>
              <a:rPr lang="en-CA" dirty="0"/>
              <a:t>Only the activation record of main() outlives every other activation record.</a:t>
            </a:r>
          </a:p>
          <a:p>
            <a:r>
              <a:rPr lang="en-CA" dirty="0"/>
              <a:t>The diagram shows main() calls f1() which calls f2() which calls f3()</a:t>
            </a:r>
          </a:p>
          <a:p>
            <a:r>
              <a:rPr lang="en-CA" dirty="0"/>
              <a:t>When f3() completes, its activation record is popped off the stack and f2() resumes.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28203" y="1317578"/>
            <a:ext cx="3212200" cy="554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377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Recursive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108096" cy="4554232"/>
          </a:xfrm>
        </p:spPr>
        <p:txBody>
          <a:bodyPr/>
          <a:lstStyle/>
          <a:p>
            <a:r>
              <a:rPr lang="en-CA" dirty="0"/>
              <a:t>Recursion is calling a function that has the same method signature as the caller.</a:t>
            </a:r>
          </a:p>
          <a:p>
            <a:r>
              <a:rPr lang="en-CA" dirty="0"/>
              <a:t>Therefore, a recursive function call is not really a function calling itself but an instantiation of a function calling another instantiation of the method definition.</a:t>
            </a:r>
          </a:p>
          <a:p>
            <a:r>
              <a:rPr lang="en-CA" dirty="0"/>
              <a:t>Each call to the function will have its own activation record</a:t>
            </a:r>
          </a:p>
          <a:p>
            <a:r>
              <a:rPr lang="en-CA" dirty="0"/>
              <a:t>Let's look at an example using the function:  </a:t>
            </a:r>
            <a:br>
              <a:rPr lang="en-CA" dirty="0"/>
            </a:br>
            <a:r>
              <a:rPr lang="en-CA" dirty="0">
                <a:solidFill>
                  <a:schemeClr val="accent5">
                    <a:lumMod val="75000"/>
                  </a:schemeClr>
                </a:solidFill>
              </a:rPr>
              <a:t>int power( int base, int n );</a:t>
            </a:r>
          </a:p>
          <a:p>
            <a:r>
              <a:rPr lang="en-CA" dirty="0"/>
              <a:t>This function will raise any number base to the power of n</a:t>
            </a:r>
          </a:p>
        </p:txBody>
      </p:sp>
    </p:spTree>
    <p:extLst>
      <p:ext uri="{BB962C8B-B14F-4D97-AF65-F5344CB8AC3E}">
        <p14:creationId xmlns:p14="http://schemas.microsoft.com/office/powerpoint/2010/main" xmlns="" val="424229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Recursive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 int power(int base, int n )</a:t>
            </a:r>
            <a:br>
              <a:rPr lang="en-CA" dirty="0"/>
            </a:b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        if( n == 0) </a:t>
            </a:r>
          </a:p>
          <a:p>
            <a:pPr marL="0" indent="0">
              <a:buNone/>
            </a:pPr>
            <a:r>
              <a:rPr lang="en-CA" dirty="0"/>
              <a:t>              return 1;</a:t>
            </a:r>
          </a:p>
          <a:p>
            <a:pPr marL="0" indent="0">
              <a:buNone/>
            </a:pPr>
            <a:r>
              <a:rPr lang="en-CA" dirty="0"/>
              <a:t>        else</a:t>
            </a:r>
          </a:p>
          <a:p>
            <a:pPr marL="0" indent="0">
              <a:buNone/>
            </a:pPr>
            <a:r>
              <a:rPr lang="en-CA" dirty="0"/>
              <a:t>              return base * power( base, n - 1);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Let try this in Visual Studio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87076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BBAB82-1C4D-9406-D5AB-17A5E204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 of Debugger – Call Stack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63D82D-77E5-5DDC-7094-FA087E8756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056" y="1482629"/>
            <a:ext cx="7157952" cy="389274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AF884A1-76E3-9C26-5FAC-5C5F5B7CCDFD}"/>
              </a:ext>
            </a:extLst>
          </p:cNvPr>
          <p:cNvSpPr txBox="1"/>
          <p:nvPr/>
        </p:nvSpPr>
        <p:spPr>
          <a:xfrm>
            <a:off x="7495883" y="2166732"/>
            <a:ext cx="4489174" cy="12003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int result = power(2,4);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AAC0403-6643-2BDC-9AAB-DDEA39BDAEBD}"/>
              </a:ext>
            </a:extLst>
          </p:cNvPr>
          <p:cNvCxnSpPr>
            <a:cxnSpLocks/>
          </p:cNvCxnSpPr>
          <p:nvPr/>
        </p:nvCxnSpPr>
        <p:spPr>
          <a:xfrm flipH="1">
            <a:off x="5903843" y="3094383"/>
            <a:ext cx="4850296" cy="19679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4818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The logic of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233" y="1535576"/>
            <a:ext cx="11013489" cy="4554232"/>
          </a:xfrm>
        </p:spPr>
        <p:txBody>
          <a:bodyPr>
            <a:normAutofit/>
          </a:bodyPr>
          <a:lstStyle/>
          <a:p>
            <a:r>
              <a:rPr lang="en-CA" dirty="0"/>
              <a:t>The power function will continue to recursively call until the n-1 causes the if( n== 0 ) return 1.0 to execute</a:t>
            </a:r>
          </a:p>
          <a:p>
            <a:r>
              <a:rPr lang="en-CA" dirty="0"/>
              <a:t>The last recursive call is called the </a:t>
            </a:r>
            <a:r>
              <a:rPr lang="en-CA" dirty="0">
                <a:solidFill>
                  <a:srgbClr val="FF0000"/>
                </a:solidFill>
              </a:rPr>
              <a:t>anchor </a:t>
            </a:r>
            <a:r>
              <a:rPr lang="en-CA" dirty="0"/>
              <a:t>(the last step in a chain of recursive calls)</a:t>
            </a:r>
          </a:p>
          <a:p>
            <a:r>
              <a:rPr lang="en-CA" dirty="0"/>
              <a:t>The </a:t>
            </a:r>
            <a:r>
              <a:rPr lang="en-CA" dirty="0">
                <a:solidFill>
                  <a:srgbClr val="FF0000"/>
                </a:solidFill>
              </a:rPr>
              <a:t>anchor</a:t>
            </a:r>
            <a:r>
              <a:rPr lang="en-CA" dirty="0"/>
              <a:t> ensures we don’t fall into an infinite loop</a:t>
            </a:r>
          </a:p>
          <a:p>
            <a:r>
              <a:rPr lang="en-CA" dirty="0"/>
              <a:t>The anchor produces 1 because of raising x to the power of 0</a:t>
            </a:r>
          </a:p>
          <a:p>
            <a:r>
              <a:rPr lang="en-CA" dirty="0"/>
              <a:t>The result is passed back to the previous call which returns x * 1</a:t>
            </a:r>
          </a:p>
          <a:p>
            <a:r>
              <a:rPr lang="en-CA" dirty="0"/>
              <a:t>The third call result is passed back to the previous call which returns x * x</a:t>
            </a:r>
          </a:p>
          <a:p>
            <a:r>
              <a:rPr lang="en-CA" dirty="0"/>
              <a:t>Etc.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74502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7709</TotalTime>
  <Words>1762</Words>
  <Application>Microsoft Office PowerPoint</Application>
  <PresentationFormat>Custom</PresentationFormat>
  <Paragraphs>214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Data Structures and Algorithms INFO-3135</vt:lpstr>
      <vt:lpstr>Recursion</vt:lpstr>
      <vt:lpstr>Recursion</vt:lpstr>
      <vt:lpstr>Function calling</vt:lpstr>
      <vt:lpstr>Function Calling</vt:lpstr>
      <vt:lpstr>Recursive Functions</vt:lpstr>
      <vt:lpstr>Recursive Power</vt:lpstr>
      <vt:lpstr>Example of Debugger – Call Stack</vt:lpstr>
      <vt:lpstr>The logic of power</vt:lpstr>
      <vt:lpstr>Non-recursive, iterative version of power</vt:lpstr>
      <vt:lpstr>Benefits</vt:lpstr>
      <vt:lpstr>Finally – 3 types of recursion</vt:lpstr>
      <vt:lpstr>Recursive Sort Algorithms: Merge Sort</vt:lpstr>
      <vt:lpstr>Merge Sort – How it works</vt:lpstr>
      <vt:lpstr>Slide 15</vt:lpstr>
      <vt:lpstr>Merge Sort – The Process</vt:lpstr>
      <vt:lpstr>Slide 17</vt:lpstr>
      <vt:lpstr>Slide 18</vt:lpstr>
      <vt:lpstr>Recursive Sort Algorithms: Quick Sort</vt:lpstr>
      <vt:lpstr>Quick Sort – How it works</vt:lpstr>
      <vt:lpstr>Quick Sort – The Process</vt:lpstr>
      <vt:lpstr>Slide 22</vt:lpstr>
      <vt:lpstr>Slide 23</vt:lpstr>
      <vt:lpstr>Fun Videos Of Different Sorts</vt:lpstr>
      <vt:lpstr>Uses for Sorting</vt:lpstr>
      <vt:lpstr>Uses for Sorting</vt:lpstr>
      <vt:lpstr>Uses for Sorting</vt:lpstr>
      <vt:lpstr>Which sort?</vt:lpstr>
      <vt:lpstr>Useful?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Sharrie Wing</dc:creator>
  <cp:lastModifiedBy>mfeeney</cp:lastModifiedBy>
  <cp:revision>180</cp:revision>
  <cp:lastPrinted>2024-09-27T16:11:50Z</cp:lastPrinted>
  <dcterms:created xsi:type="dcterms:W3CDTF">2018-09-03T16:13:27Z</dcterms:created>
  <dcterms:modified xsi:type="dcterms:W3CDTF">2025-10-20T10:14:47Z</dcterms:modified>
</cp:coreProperties>
</file>