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728" r:id="rId3"/>
    <p:sldId id="729" r:id="rId4"/>
    <p:sldId id="730" r:id="rId5"/>
    <p:sldId id="731" r:id="rId6"/>
    <p:sldId id="732" r:id="rId7"/>
    <p:sldId id="733" r:id="rId8"/>
    <p:sldId id="734" r:id="rId9"/>
    <p:sldId id="735" r:id="rId10"/>
    <p:sldId id="736" r:id="rId11"/>
    <p:sldId id="737" r:id="rId12"/>
    <p:sldId id="738" r:id="rId13"/>
  </p:sldIdLst>
  <p:sldSz cx="12192000" cy="6858000"/>
  <p:notesSz cx="6791325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7C8C8-4D55-49C2-9D23-128B06F95737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242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32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6513" y="9428163"/>
            <a:ext cx="29432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49B19-13A0-46B9-81EA-E5F666F7A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289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2025-09-29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F21A-B12B-DECE-6C5D-766EB989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3" y="1588312"/>
            <a:ext cx="12305489" cy="2387600"/>
          </a:xfrm>
        </p:spPr>
        <p:txBody>
          <a:bodyPr>
            <a:normAutofit/>
          </a:bodyPr>
          <a:lstStyle/>
          <a:p>
            <a:r>
              <a:rPr lang="en-GB" sz="4800" b="1" dirty="0"/>
              <a:t>Things Feeney put onscreen, etc. </a:t>
            </a:r>
            <a:br>
              <a:rPr lang="en-GB" sz="4800" b="1" dirty="0"/>
            </a:br>
            <a:r>
              <a:rPr lang="en-GB" sz="4800" dirty="0"/>
              <a:t>INFO-3135</a:t>
            </a:r>
            <a:endParaRPr lang="en-CA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86055F-DF98-97A8-499E-127789AC8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88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Why use a linked list instead of a vector?</a:t>
            </a:r>
          </a:p>
          <a:p>
            <a:pPr marL="0" indent="0">
              <a:buNone/>
            </a:pPr>
            <a:r>
              <a:rPr lang="en-GB" sz="3600" dirty="0"/>
              <a:t>Vector is good for…</a:t>
            </a:r>
          </a:p>
          <a:p>
            <a:r>
              <a:rPr lang="en-GB" sz="3600" dirty="0"/>
              <a:t>Pretending to be an array</a:t>
            </a:r>
          </a:p>
          <a:p>
            <a:r>
              <a:rPr lang="en-GB" sz="3600" dirty="0"/>
              <a:t>…but you can resize it </a:t>
            </a:r>
          </a:p>
          <a:p>
            <a:r>
              <a:rPr lang="en-GB" sz="3600" dirty="0" err="1"/>
              <a:t>myVector.insert</a:t>
            </a:r>
            <a:r>
              <a:rPr lang="en-GB" sz="3600" dirty="0"/>
              <a:t>( </a:t>
            </a:r>
            <a:r>
              <a:rPr lang="en-GB" sz="3600" dirty="0" err="1"/>
              <a:t>myVector.begin</a:t>
            </a:r>
            <a:r>
              <a:rPr lang="en-GB" sz="3600" dirty="0"/>
              <a:t>() ); // SLOW</a:t>
            </a:r>
          </a:p>
          <a:p>
            <a:r>
              <a:rPr lang="en-GB" sz="3600" dirty="0" err="1"/>
              <a:t>myLinkedList.insertAtStart</a:t>
            </a:r>
            <a:r>
              <a:rPr lang="en-GB" sz="3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788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Why use a linked list instead of a vector?</a:t>
            </a:r>
          </a:p>
          <a:p>
            <a:pPr marL="0" indent="0">
              <a:buNone/>
            </a:pPr>
            <a:r>
              <a:rPr lang="en-GB" sz="3600" dirty="0"/>
              <a:t>Vector is good for…</a:t>
            </a:r>
          </a:p>
          <a:p>
            <a:r>
              <a:rPr lang="en-GB" sz="3600" dirty="0"/>
              <a:t>Contiguous data (all in order by index)</a:t>
            </a:r>
          </a:p>
          <a:p>
            <a:r>
              <a:rPr lang="en-GB" sz="3600" dirty="0"/>
              <a:t>Cache friendly </a:t>
            </a:r>
          </a:p>
          <a:p>
            <a:r>
              <a:rPr lang="en-GB" sz="3600" dirty="0"/>
              <a:t>Adds to end really fast. Anywhere else = bad</a:t>
            </a:r>
          </a:p>
          <a:p>
            <a:pPr marL="0" indent="0">
              <a:buNone/>
            </a:pPr>
            <a:r>
              <a:rPr lang="en-GB" sz="3600" dirty="0"/>
              <a:t>Linked list:</a:t>
            </a:r>
          </a:p>
          <a:p>
            <a:r>
              <a:rPr lang="en-GB" sz="3600" dirty="0"/>
              <a:t>Add and remove anywhere – takes the same amount of time</a:t>
            </a:r>
          </a:p>
          <a:p>
            <a:r>
              <a:rPr lang="en-GB" sz="3600" dirty="0"/>
              <a:t>NOT cache friendly at all</a:t>
            </a:r>
          </a:p>
        </p:txBody>
      </p:sp>
    </p:spTree>
    <p:extLst>
      <p:ext uri="{BB962C8B-B14F-4D97-AF65-F5344CB8AC3E}">
        <p14:creationId xmlns:p14="http://schemas.microsoft.com/office/powerpoint/2010/main" val="246845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Linked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In the “past”:</a:t>
            </a:r>
          </a:p>
          <a:p>
            <a:r>
              <a:rPr lang="en-GB" sz="3600" dirty="0"/>
              <a:t>Memory took ZERO time to access</a:t>
            </a:r>
          </a:p>
          <a:p>
            <a:r>
              <a:rPr lang="en-GB" sz="3600" dirty="0"/>
              <a:t>CPU took FOREVER to do anything</a:t>
            </a:r>
          </a:p>
          <a:p>
            <a:r>
              <a:rPr lang="en-GB" sz="3600" dirty="0"/>
              <a:t>So you ignored memory access time</a:t>
            </a:r>
          </a:p>
          <a:p>
            <a:pPr marL="0" indent="0">
              <a:buNone/>
            </a:pPr>
            <a:r>
              <a:rPr lang="en-GB" sz="3600" dirty="0"/>
              <a:t>“Now” (post 2005-ish)</a:t>
            </a:r>
          </a:p>
          <a:p>
            <a:r>
              <a:rPr lang="en-GB" sz="3600" dirty="0"/>
              <a:t>Memory takes FOREVER</a:t>
            </a:r>
          </a:p>
          <a:p>
            <a:r>
              <a:rPr lang="en-GB" sz="3600" dirty="0"/>
              <a:t>CPU takes almost not time to the point where we are throwing away CPU cycles rather than wait for the memory</a:t>
            </a:r>
          </a:p>
        </p:txBody>
      </p:sp>
    </p:spTree>
    <p:extLst>
      <p:ext uri="{BB962C8B-B14F-4D97-AF65-F5344CB8AC3E}">
        <p14:creationId xmlns:p14="http://schemas.microsoft.com/office/powerpoint/2010/main" val="266211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templates (in C++)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20" y="1615886"/>
            <a:ext cx="10939379" cy="4730485"/>
          </a:xfrm>
        </p:spPr>
        <p:txBody>
          <a:bodyPr>
            <a:normAutofit/>
          </a:bodyPr>
          <a:lstStyle/>
          <a:p>
            <a:r>
              <a:rPr lang="en-GB" sz="3600" dirty="0"/>
              <a:t>Where would you find a “template”?</a:t>
            </a:r>
          </a:p>
          <a:p>
            <a:pPr lvl="1"/>
            <a:r>
              <a:rPr lang="en-GB" sz="3200" dirty="0"/>
              <a:t>In a header file (also a .</a:t>
            </a:r>
            <a:r>
              <a:rPr lang="en-GB" sz="3200" dirty="0" err="1"/>
              <a:t>inc</a:t>
            </a:r>
            <a:r>
              <a:rPr lang="en-GB" sz="3200" dirty="0"/>
              <a:t> or .</a:t>
            </a:r>
            <a:r>
              <a:rPr lang="en-GB" sz="3200" dirty="0" err="1"/>
              <a:t>inl</a:t>
            </a:r>
            <a:r>
              <a:rPr lang="en-GB" sz="3200" dirty="0"/>
              <a:t> file, maybe?</a:t>
            </a:r>
          </a:p>
          <a:p>
            <a:r>
              <a:rPr lang="en-GB" sz="3600" dirty="0"/>
              <a:t>Never in the .</a:t>
            </a:r>
            <a:r>
              <a:rPr lang="en-GB" sz="3600" dirty="0" err="1"/>
              <a:t>cpp</a:t>
            </a:r>
            <a:r>
              <a:rPr lang="en-GB" sz="3600" dirty="0"/>
              <a:t> file</a:t>
            </a:r>
          </a:p>
          <a:p>
            <a:r>
              <a:rPr lang="en-GB" sz="3600" dirty="0"/>
              <a:t>Can you compile a ‘template’? </a:t>
            </a:r>
          </a:p>
          <a:p>
            <a:pPr lvl="1"/>
            <a:r>
              <a:rPr lang="en-GB" sz="3200" dirty="0"/>
              <a:t>Nope because you can’t compile headers</a:t>
            </a:r>
          </a:p>
        </p:txBody>
      </p:sp>
    </p:spTree>
    <p:extLst>
      <p:ext uri="{BB962C8B-B14F-4D97-AF65-F5344CB8AC3E}">
        <p14:creationId xmlns:p14="http://schemas.microsoft.com/office/powerpoint/2010/main" val="399650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templates (in C++)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r>
              <a:rPr lang="en-GB" sz="4000" dirty="0"/>
              <a:t>When do you use a template?</a:t>
            </a:r>
          </a:p>
          <a:p>
            <a:pPr lvl="1"/>
            <a:r>
              <a:rPr lang="en-GB" sz="3600" dirty="0"/>
              <a:t>Always</a:t>
            </a:r>
          </a:p>
          <a:p>
            <a:pPr lvl="1"/>
            <a:r>
              <a:rPr lang="en-GB" sz="3600" dirty="0"/>
              <a:t>When you want to be sexy and cool</a:t>
            </a:r>
          </a:p>
          <a:p>
            <a:pPr lvl="1"/>
            <a:r>
              <a:rPr lang="en-GB" sz="3600" dirty="0"/>
              <a:t>When you want the code to go REAL fast like a race car!</a:t>
            </a:r>
          </a:p>
          <a:p>
            <a:pPr lvl="1"/>
            <a:r>
              <a:rPr lang="en-GB" sz="3600" dirty="0"/>
              <a:t>When you want to impress your co-workers</a:t>
            </a:r>
          </a:p>
          <a:p>
            <a:pPr lvl="1"/>
            <a:r>
              <a:rPr lang="en-GB" sz="3600" dirty="0"/>
              <a:t>Never</a:t>
            </a:r>
          </a:p>
          <a:p>
            <a:pPr lvl="1"/>
            <a:r>
              <a:rPr lang="en-GB" sz="3600" b="1" dirty="0"/>
              <a:t>When there is more than one data type in the same code</a:t>
            </a:r>
            <a:br>
              <a:rPr lang="en-GB" sz="3600" b="1" dirty="0"/>
            </a:br>
            <a:r>
              <a:rPr lang="en-GB" sz="3600" b="1" dirty="0"/>
              <a:t>Or when you write code that has another data type</a:t>
            </a:r>
          </a:p>
        </p:txBody>
      </p:sp>
    </p:spTree>
    <p:extLst>
      <p:ext uri="{BB962C8B-B14F-4D97-AF65-F5344CB8AC3E}">
        <p14:creationId xmlns:p14="http://schemas.microsoft.com/office/powerpoint/2010/main" val="81832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templates (in C++)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r>
              <a:rPr lang="en-GB" dirty="0"/>
              <a:t>float </a:t>
            </a:r>
            <a:r>
              <a:rPr lang="en-GB" dirty="0" err="1"/>
              <a:t>getLengthOfLine</a:t>
            </a:r>
            <a:r>
              <a:rPr lang="en-GB" dirty="0"/>
              <a:t>( float x1, float y1, float x2, float y2);</a:t>
            </a:r>
          </a:p>
          <a:p>
            <a:r>
              <a:rPr lang="en-GB" dirty="0"/>
              <a:t>double </a:t>
            </a:r>
            <a:r>
              <a:rPr lang="en-GB" dirty="0" err="1"/>
              <a:t>getLengthOfLine</a:t>
            </a:r>
            <a:r>
              <a:rPr lang="en-GB" dirty="0"/>
              <a:t>( double x1, double y1, double x2, double y2);</a:t>
            </a:r>
          </a:p>
          <a:p>
            <a:r>
              <a:rPr lang="en-GB" sz="3600" dirty="0"/>
              <a:t>Step 1: Add “template &lt;class T&gt;” above the thing</a:t>
            </a:r>
          </a:p>
          <a:p>
            <a:r>
              <a:rPr lang="en-GB" sz="3600" dirty="0"/>
              <a:t>Step 2: Replace all your types with the letter “T”</a:t>
            </a:r>
          </a:p>
          <a:p>
            <a:r>
              <a:rPr lang="en-GB" sz="3600" dirty="0"/>
              <a:t>Step 3: Put all that code into the header file</a:t>
            </a:r>
          </a:p>
          <a:p>
            <a:r>
              <a:rPr lang="en-GB" sz="3600" dirty="0"/>
              <a:t>float x = </a:t>
            </a:r>
            <a:r>
              <a:rPr lang="en-GB" sz="3600" dirty="0" err="1"/>
              <a:t>getLegnthOfLine</a:t>
            </a:r>
            <a:r>
              <a:rPr lang="en-GB" sz="3600" dirty="0"/>
              <a:t>&lt;</a:t>
            </a:r>
            <a:r>
              <a:rPr lang="en-GB" sz="3600" b="1" dirty="0"/>
              <a:t>float</a:t>
            </a:r>
            <a:r>
              <a:rPr lang="en-GB" sz="3600" dirty="0"/>
              <a:t>&gt;(…)</a:t>
            </a:r>
          </a:p>
          <a:p>
            <a:r>
              <a:rPr lang="en-GB" sz="3600" dirty="0"/>
              <a:t>unsigned int x = </a:t>
            </a:r>
            <a:r>
              <a:rPr lang="en-GB" sz="3600" dirty="0" err="1"/>
              <a:t>getLengthOfLine</a:t>
            </a:r>
            <a:r>
              <a:rPr lang="en-GB" sz="3600" dirty="0"/>
              <a:t>&lt;unsigned int&gt;(…)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7960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templates (in C++)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r>
              <a:rPr lang="en-GB" sz="3600" dirty="0"/>
              <a:t>float </a:t>
            </a:r>
            <a:r>
              <a:rPr lang="en-GB" sz="3600" dirty="0" err="1"/>
              <a:t>getLengthOfLine</a:t>
            </a:r>
            <a:r>
              <a:rPr lang="en-GB" sz="3600" dirty="0"/>
              <a:t>( float x1, float y1, float x2, float y2);</a:t>
            </a:r>
          </a:p>
          <a:p>
            <a:r>
              <a:rPr lang="en-GB" sz="3600" dirty="0"/>
              <a:t>Step 1: Add “template &lt;class T&gt;” above the thing</a:t>
            </a:r>
          </a:p>
          <a:p>
            <a:r>
              <a:rPr lang="en-GB" sz="3600" dirty="0"/>
              <a:t>Step 2: Replace all your types with the letter “T”</a:t>
            </a:r>
          </a:p>
          <a:p>
            <a:r>
              <a:rPr lang="en-GB" sz="3600" dirty="0"/>
              <a:t>Step 3: Put all that code into the header file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getLengthOfLine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(T x1, T y1, T x2, T y2)</a:t>
            </a:r>
            <a:b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	…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yer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code }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0669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templates (in C++)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getLengthOfLine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(T x1, T y1, T x2, T y2)</a:t>
            </a:r>
            <a:b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	…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yer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code }</a:t>
            </a:r>
          </a:p>
          <a:p>
            <a:r>
              <a:rPr lang="en-GB" sz="3600" dirty="0"/>
              <a:t>float x = </a:t>
            </a:r>
            <a:r>
              <a:rPr lang="en-GB" sz="3600" dirty="0" err="1"/>
              <a:t>getLegnthOfLine</a:t>
            </a:r>
            <a:r>
              <a:rPr lang="en-GB" sz="3600" dirty="0"/>
              <a:t>&lt;</a:t>
            </a:r>
            <a:r>
              <a:rPr lang="en-GB" sz="3600" b="1" dirty="0"/>
              <a:t>float</a:t>
            </a:r>
            <a:r>
              <a:rPr lang="en-GB" sz="3600" dirty="0"/>
              <a:t>&gt;(…)</a:t>
            </a:r>
          </a:p>
          <a:p>
            <a:r>
              <a:rPr lang="en-GB" sz="3600" b="1" dirty="0"/>
              <a:t>unsigned int </a:t>
            </a:r>
            <a:r>
              <a:rPr lang="en-GB" sz="3600" dirty="0"/>
              <a:t>x = </a:t>
            </a:r>
            <a:r>
              <a:rPr lang="en-GB" sz="3600" dirty="0" err="1"/>
              <a:t>getLengthOfLine</a:t>
            </a:r>
            <a:r>
              <a:rPr lang="en-GB" sz="3600" dirty="0"/>
              <a:t>&lt;</a:t>
            </a:r>
            <a:r>
              <a:rPr lang="en-GB" sz="3600" b="1" dirty="0"/>
              <a:t>unsigned int</a:t>
            </a:r>
            <a:r>
              <a:rPr lang="en-GB" sz="3600" dirty="0"/>
              <a:t>&gt;(…)</a:t>
            </a:r>
          </a:p>
          <a:p>
            <a:r>
              <a:rPr lang="en-GB" sz="3600" dirty="0"/>
              <a:t>What happens with the “/” operator</a:t>
            </a:r>
          </a:p>
          <a:p>
            <a:r>
              <a:rPr lang="en-GB" sz="3600" dirty="0"/>
              <a:t>What happens with the </a:t>
            </a:r>
            <a:r>
              <a:rPr lang="en-GB" sz="3600" b="1" dirty="0" err="1"/>
              <a:t>fsqrt</a:t>
            </a:r>
            <a:r>
              <a:rPr lang="en-GB" sz="3600" b="1" dirty="0"/>
              <a:t>() </a:t>
            </a:r>
            <a:r>
              <a:rPr lang="en-GB" sz="3600" dirty="0"/>
              <a:t>(floating point square root)?</a:t>
            </a:r>
          </a:p>
          <a:p>
            <a:pPr marL="0" indent="0">
              <a:buNone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770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What are templates (in C++)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getLengthOfLine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(T x1, T y1, T x2, T y2)</a:t>
            </a:r>
            <a:b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	…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yer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code }</a:t>
            </a:r>
          </a:p>
          <a:p>
            <a:r>
              <a:rPr lang="en-GB" sz="3600" b="1" dirty="0" err="1"/>
              <a:t>cCustomer</a:t>
            </a:r>
            <a:r>
              <a:rPr lang="en-GB" sz="3600" dirty="0"/>
              <a:t> x = </a:t>
            </a:r>
            <a:r>
              <a:rPr lang="en-GB" sz="3600" dirty="0" err="1"/>
              <a:t>getLegnthOfLine</a:t>
            </a:r>
            <a:r>
              <a:rPr lang="en-GB" sz="3600" dirty="0"/>
              <a:t>&lt;</a:t>
            </a:r>
            <a:r>
              <a:rPr lang="en-GB" sz="3600" b="1" dirty="0" err="1"/>
              <a:t>cCustomer</a:t>
            </a:r>
            <a:r>
              <a:rPr lang="en-GB" sz="3600" dirty="0"/>
              <a:t> &gt;(…)</a:t>
            </a:r>
          </a:p>
          <a:p>
            <a:endParaRPr lang="en-GB" sz="3600" dirty="0"/>
          </a:p>
          <a:p>
            <a:r>
              <a:rPr lang="en-GB" sz="3600" dirty="0"/>
              <a:t>Similar to the operator overloading</a:t>
            </a:r>
          </a:p>
          <a:p>
            <a:pPr lvl="1"/>
            <a:r>
              <a:rPr lang="en-GB" sz="3200" dirty="0"/>
              <a:t>What does “operator+” really mean with a “</a:t>
            </a:r>
            <a:r>
              <a:rPr lang="en-GB" sz="3200" dirty="0" err="1"/>
              <a:t>cCustomer</a:t>
            </a:r>
            <a:r>
              <a:rPr lang="en-GB" sz="3200" dirty="0"/>
              <a:t>” class?</a:t>
            </a:r>
          </a:p>
          <a:p>
            <a:pPr marL="0" indent="0">
              <a:buNone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3457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Other “myths”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inline int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cNinja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this-&gt;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m_x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3200" dirty="0"/>
          </a:p>
          <a:p>
            <a:pPr marL="0" indent="0">
              <a:buNone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myNinja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5957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9A7C-8E70-5F03-C78A-312E5A1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Other “myths”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25C90C-D414-6CBD-E108-2CAD7E64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1360714"/>
            <a:ext cx="11876314" cy="4985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cNinja</a:t>
            </a: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int x;</a:t>
            </a: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mutable </a:t>
            </a:r>
          </a:p>
          <a:p>
            <a:pPr marL="0" indent="0">
              <a:buNone/>
            </a:pPr>
            <a:r>
              <a:rPr lang="en-GB" sz="3600" dirty="0" err="1"/>
              <a:t>myNinja.x</a:t>
            </a:r>
            <a:r>
              <a:rPr lang="en-GB" sz="3600" dirty="0"/>
              <a:t> = 10;</a:t>
            </a:r>
          </a:p>
          <a:p>
            <a:pPr marL="0" indent="0">
              <a:buNone/>
            </a:pPr>
            <a:r>
              <a:rPr lang="en-GB" sz="3600" dirty="0" err="1"/>
              <a:t>cout</a:t>
            </a:r>
            <a:r>
              <a:rPr lang="en-GB" sz="3600" dirty="0"/>
              <a:t> &lt;&lt; </a:t>
            </a:r>
            <a:r>
              <a:rPr lang="en-GB" sz="3600" dirty="0" err="1"/>
              <a:t>myNinja.x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4974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</TotalTime>
  <Words>642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Courier New</vt:lpstr>
      <vt:lpstr>Office Theme</vt:lpstr>
      <vt:lpstr>Things Feeney put onscreen, etc.  INFO-3135</vt:lpstr>
      <vt:lpstr>What are templates (in C++)</vt:lpstr>
      <vt:lpstr>What are templates (in C++)</vt:lpstr>
      <vt:lpstr>What are templates (in C++)</vt:lpstr>
      <vt:lpstr>What are templates (in C++)</vt:lpstr>
      <vt:lpstr>What are templates (in C++)</vt:lpstr>
      <vt:lpstr>What are templates (in C++)</vt:lpstr>
      <vt:lpstr>Other “myths”</vt:lpstr>
      <vt:lpstr>Other “myths”</vt:lpstr>
      <vt:lpstr>Linked list</vt:lpstr>
      <vt:lpstr>Linked list</vt:lpstr>
      <vt:lpstr>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Feeney, Michael</cp:lastModifiedBy>
  <cp:revision>192</cp:revision>
  <cp:lastPrinted>2024-09-06T13:40:39Z</cp:lastPrinted>
  <dcterms:created xsi:type="dcterms:W3CDTF">2018-09-03T16:13:27Z</dcterms:created>
  <dcterms:modified xsi:type="dcterms:W3CDTF">2025-09-29T13:33:00Z</dcterms:modified>
</cp:coreProperties>
</file>