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40" autoAdjust="0"/>
  </p:normalViewPr>
  <p:slideViewPr>
    <p:cSldViewPr snapToGrid="0">
      <p:cViewPr varScale="1">
        <p:scale>
          <a:sx n="52" d="100"/>
          <a:sy n="52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527A7-C91E-4166-9F63-C13C09B61AC2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BD56C-C571-4B20-AE1D-2562BE11C0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#include&lt;</a:t>
            </a:r>
            <a:r>
              <a:rPr lang="en-CA" dirty="0" err="1" smtClean="0"/>
              <a:t>iostream</a:t>
            </a:r>
            <a:r>
              <a:rPr lang="en-CA" dirty="0" smtClean="0"/>
              <a:t>&gt; </a:t>
            </a:r>
          </a:p>
          <a:p>
            <a:r>
              <a:rPr lang="en-CA" dirty="0" smtClean="0"/>
              <a:t>#include&lt;</a:t>
            </a:r>
            <a:r>
              <a:rPr lang="en-CA" dirty="0" err="1" smtClean="0"/>
              <a:t>conio.h</a:t>
            </a:r>
            <a:r>
              <a:rPr lang="en-CA" dirty="0" smtClean="0"/>
              <a:t>&gt;</a:t>
            </a:r>
          </a:p>
          <a:p>
            <a:r>
              <a:rPr lang="en-CA" dirty="0" smtClean="0"/>
              <a:t>using</a:t>
            </a:r>
            <a:r>
              <a:rPr lang="en-CA" baseline="0" dirty="0" smtClean="0"/>
              <a:t> namespace </a:t>
            </a:r>
            <a:r>
              <a:rPr lang="en-CA" baseline="0" dirty="0" err="1" smtClean="0"/>
              <a:t>std</a:t>
            </a:r>
            <a:r>
              <a:rPr lang="en-CA" baseline="0" dirty="0" smtClean="0"/>
              <a:t>;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   </a:t>
            </a:r>
            <a:r>
              <a:rPr lang="en-CA" dirty="0" err="1" smtClean="0"/>
              <a:t>int</a:t>
            </a:r>
            <a:r>
              <a:rPr lang="en-CA" dirty="0" smtClean="0"/>
              <a:t> main() </a:t>
            </a:r>
          </a:p>
          <a:p>
            <a:r>
              <a:rPr lang="en-CA" dirty="0" smtClean="0"/>
              <a:t>    { 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arr</a:t>
            </a:r>
            <a:r>
              <a:rPr lang="en-CA" dirty="0" smtClean="0"/>
              <a:t>[5],</a:t>
            </a:r>
            <a:r>
              <a:rPr lang="en-CA" dirty="0" err="1" smtClean="0"/>
              <a:t>i</a:t>
            </a:r>
            <a:r>
              <a:rPr lang="en-CA" dirty="0" smtClean="0"/>
              <a:t>; 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int</a:t>
            </a:r>
            <a:r>
              <a:rPr lang="en-CA" dirty="0" smtClean="0"/>
              <a:t> *p=</a:t>
            </a:r>
            <a:r>
              <a:rPr lang="en-CA" dirty="0" err="1" smtClean="0"/>
              <a:t>arr</a:t>
            </a:r>
            <a:r>
              <a:rPr lang="en-CA" dirty="0" smtClean="0"/>
              <a:t>; 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cout</a:t>
            </a:r>
            <a:r>
              <a:rPr lang="en-CA" dirty="0" smtClean="0"/>
              <a:t>&lt;&lt;"Enter five numbers separated by space:"; 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cin</a:t>
            </a:r>
            <a:r>
              <a:rPr lang="en-CA" dirty="0" smtClean="0"/>
              <a:t>&gt;&gt;*p&gt;&gt;*(p+1)&gt;&gt;*(p+2)&gt;&gt;*(p+3)&gt;&gt;*(p+4); 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cout</a:t>
            </a:r>
            <a:r>
              <a:rPr lang="en-CA" dirty="0" smtClean="0"/>
              <a:t>&lt;&lt;"Your numbers are:\n"; </a:t>
            </a:r>
          </a:p>
          <a:p>
            <a:r>
              <a:rPr lang="en-CA" dirty="0" smtClean="0"/>
              <a:t>     for(</a:t>
            </a:r>
            <a:r>
              <a:rPr lang="en-CA" dirty="0" err="1" smtClean="0"/>
              <a:t>i</a:t>
            </a:r>
            <a:r>
              <a:rPr lang="en-CA" dirty="0" smtClean="0"/>
              <a:t>=4;i&gt;=0;i--) </a:t>
            </a:r>
          </a:p>
          <a:p>
            <a:r>
              <a:rPr lang="en-CA" dirty="0" smtClean="0"/>
              <a:t>        </a:t>
            </a:r>
            <a:r>
              <a:rPr lang="en-CA" dirty="0" err="1" smtClean="0"/>
              <a:t>cout</a:t>
            </a:r>
            <a:r>
              <a:rPr lang="en-CA" dirty="0" smtClean="0"/>
              <a:t>&lt;&lt;*(</a:t>
            </a:r>
            <a:r>
              <a:rPr lang="en-CA" dirty="0" err="1" smtClean="0"/>
              <a:t>p+i</a:t>
            </a:r>
            <a:r>
              <a:rPr lang="en-CA" dirty="0" smtClean="0"/>
              <a:t>)&lt;&lt;</a:t>
            </a:r>
            <a:r>
              <a:rPr lang="en-CA" dirty="0" err="1" smtClean="0"/>
              <a:t>endl</a:t>
            </a:r>
            <a:r>
              <a:rPr lang="en-CA" dirty="0" smtClean="0"/>
              <a:t>; </a:t>
            </a:r>
          </a:p>
          <a:p>
            <a:r>
              <a:rPr lang="en-CA" dirty="0" smtClean="0"/>
              <a:t>     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getch</a:t>
            </a:r>
            <a:r>
              <a:rPr lang="en-CA" dirty="0" smtClean="0"/>
              <a:t>(); </a:t>
            </a:r>
          </a:p>
          <a:p>
            <a:r>
              <a:rPr lang="en-CA" dirty="0" smtClean="0"/>
              <a:t>     return 0; </a:t>
            </a:r>
          </a:p>
          <a:p>
            <a:r>
              <a:rPr lang="en-CA" dirty="0" smtClean="0"/>
              <a:t>  </a:t>
            </a:r>
          </a:p>
          <a:p>
            <a:r>
              <a:rPr lang="en-CA" dirty="0" smtClean="0"/>
              <a:t>    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BD56C-C571-4B20-AE1D-2562BE11C0D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71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#include &lt;</a:t>
            </a:r>
            <a:r>
              <a:rPr lang="en-CA" dirty="0" err="1" smtClean="0"/>
              <a:t>iostream</a:t>
            </a:r>
            <a:r>
              <a:rPr lang="en-CA" dirty="0" smtClean="0"/>
              <a:t>&gt;</a:t>
            </a:r>
          </a:p>
          <a:p>
            <a:r>
              <a:rPr lang="en-CA" dirty="0" smtClean="0"/>
              <a:t>using namespace </a:t>
            </a:r>
            <a:r>
              <a:rPr lang="en-CA" dirty="0" err="1" smtClean="0"/>
              <a:t>std</a:t>
            </a:r>
            <a:r>
              <a:rPr lang="en-CA" dirty="0" smtClean="0"/>
              <a:t>;</a:t>
            </a:r>
          </a:p>
          <a:p>
            <a:r>
              <a:rPr lang="en-CA" dirty="0" smtClean="0"/>
              <a:t> 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main() {</a:t>
            </a:r>
          </a:p>
          <a:p>
            <a:r>
              <a:rPr lang="en-CA" dirty="0" smtClean="0"/>
              <a:t> </a:t>
            </a:r>
          </a:p>
          <a:p>
            <a:r>
              <a:rPr lang="en-CA" dirty="0" smtClean="0"/>
              <a:t>  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arr</a:t>
            </a:r>
            <a:r>
              <a:rPr lang="en-CA" dirty="0" smtClean="0"/>
              <a:t>[5],</a:t>
            </a:r>
            <a:r>
              <a:rPr lang="en-CA" dirty="0" err="1" smtClean="0"/>
              <a:t>i</a:t>
            </a:r>
            <a:r>
              <a:rPr lang="en-CA" dirty="0" smtClean="0"/>
              <a:t>;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int</a:t>
            </a:r>
            <a:r>
              <a:rPr lang="en-CA" dirty="0" smtClean="0"/>
              <a:t> *p=</a:t>
            </a:r>
            <a:r>
              <a:rPr lang="en-CA" dirty="0" err="1" smtClean="0"/>
              <a:t>arr</a:t>
            </a:r>
            <a:r>
              <a:rPr lang="en-CA" dirty="0" smtClean="0"/>
              <a:t>;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cout</a:t>
            </a:r>
            <a:r>
              <a:rPr lang="en-CA" dirty="0" smtClean="0"/>
              <a:t>&lt;&lt;"Enter five numbers separated by space:";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cin</a:t>
            </a:r>
            <a:r>
              <a:rPr lang="en-CA" dirty="0" smtClean="0"/>
              <a:t>&gt;&gt;*p&gt;&gt;*(p+1)&gt;&gt;*(p+2)&gt;&gt;*(p+3)&gt;&gt;*(p+4);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cout</a:t>
            </a:r>
            <a:r>
              <a:rPr lang="en-CA" dirty="0" smtClean="0"/>
              <a:t>&lt;&lt;"Your entered numbers in reverse order are:\n";</a:t>
            </a:r>
          </a:p>
          <a:p>
            <a:r>
              <a:rPr lang="en-CA" dirty="0" smtClean="0"/>
              <a:t>     for(</a:t>
            </a:r>
            <a:r>
              <a:rPr lang="en-CA" dirty="0" err="1" smtClean="0"/>
              <a:t>i</a:t>
            </a:r>
            <a:r>
              <a:rPr lang="en-CA" dirty="0" smtClean="0"/>
              <a:t>=4;i&gt;=0;i--)</a:t>
            </a:r>
          </a:p>
          <a:p>
            <a:r>
              <a:rPr lang="en-CA" dirty="0" smtClean="0"/>
              <a:t>        </a:t>
            </a:r>
            <a:r>
              <a:rPr lang="en-CA" dirty="0" err="1" smtClean="0"/>
              <a:t>cout</a:t>
            </a:r>
            <a:r>
              <a:rPr lang="en-CA" dirty="0" smtClean="0"/>
              <a:t>&lt;&lt;*(</a:t>
            </a:r>
            <a:r>
              <a:rPr lang="en-CA" dirty="0" err="1" smtClean="0"/>
              <a:t>p+i</a:t>
            </a:r>
            <a:r>
              <a:rPr lang="en-CA" dirty="0" smtClean="0"/>
              <a:t>)&lt;&lt;</a:t>
            </a:r>
            <a:r>
              <a:rPr lang="en-CA" dirty="0" err="1" smtClean="0"/>
              <a:t>endl</a:t>
            </a:r>
            <a:r>
              <a:rPr lang="en-CA" dirty="0" smtClean="0"/>
              <a:t>;</a:t>
            </a:r>
          </a:p>
          <a:p>
            <a:r>
              <a:rPr lang="en-CA" dirty="0" smtClean="0"/>
              <a:t> </a:t>
            </a:r>
          </a:p>
          <a:p>
            <a:r>
              <a:rPr lang="en-CA" dirty="0" smtClean="0"/>
              <a:t>     return 0;</a:t>
            </a:r>
          </a:p>
          <a:p>
            <a:r>
              <a:rPr lang="en-CA" dirty="0" smtClean="0"/>
              <a:t> 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BD56C-C571-4B20-AE1D-2562BE11C0D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46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0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2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0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0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0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7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7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3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4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313985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8943"/>
            <a:ext cx="10515600" cy="455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8252-26A2-422C-8021-53F2FA7F3083}" type="datetimeFigureOut">
              <a:rPr lang="en-CA" smtClean="0"/>
              <a:t>2019-08-18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C++ Pointer Review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08942"/>
            <a:ext cx="10871200" cy="489185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pointer is a variable that holds a memory address. This address is the location </a:t>
            </a:r>
            <a:r>
              <a:rPr lang="en-CA" dirty="0" smtClean="0"/>
              <a:t>of another </a:t>
            </a:r>
            <a:r>
              <a:rPr lang="en-CA" dirty="0"/>
              <a:t>object (typically another variable) in </a:t>
            </a:r>
            <a:r>
              <a:rPr lang="en-CA" dirty="0" smtClean="0"/>
              <a:t>memory</a:t>
            </a:r>
          </a:p>
          <a:p>
            <a:r>
              <a:rPr lang="en-CA" dirty="0"/>
              <a:t> </a:t>
            </a:r>
            <a:r>
              <a:rPr lang="en-CA" dirty="0" smtClean="0"/>
              <a:t>Pointers </a:t>
            </a:r>
            <a:r>
              <a:rPr lang="en-CA" dirty="0"/>
              <a:t>provide the </a:t>
            </a:r>
            <a:r>
              <a:rPr lang="en-CA" dirty="0" smtClean="0"/>
              <a:t>means by </a:t>
            </a:r>
            <a:r>
              <a:rPr lang="en-CA" dirty="0"/>
              <a:t>which functions can modify their calling </a:t>
            </a:r>
            <a:r>
              <a:rPr lang="en-CA" dirty="0" smtClean="0"/>
              <a:t>arguments</a:t>
            </a:r>
          </a:p>
          <a:p>
            <a:r>
              <a:rPr lang="en-CA" dirty="0" smtClean="0"/>
              <a:t>Pointers support dynamic allocation</a:t>
            </a:r>
          </a:p>
          <a:p>
            <a:r>
              <a:rPr lang="en-CA" dirty="0" smtClean="0"/>
              <a:t>Pointers </a:t>
            </a:r>
            <a:r>
              <a:rPr lang="en-CA" dirty="0"/>
              <a:t>can improve the efficiency of certain </a:t>
            </a:r>
            <a:r>
              <a:rPr lang="en-CA" dirty="0" smtClean="0"/>
              <a:t>routines</a:t>
            </a:r>
          </a:p>
          <a:p>
            <a:r>
              <a:rPr lang="en-CA" dirty="0"/>
              <a:t>Pointers are one of the strongest but also one of the most dangerous features </a:t>
            </a:r>
            <a:r>
              <a:rPr lang="en-CA" dirty="0" smtClean="0"/>
              <a:t>in C/C++</a:t>
            </a:r>
          </a:p>
          <a:p>
            <a:r>
              <a:rPr lang="en-CA" dirty="0" smtClean="0"/>
              <a:t>The C++ introduced smart pointers to reduce the complexity and danger (potential) of raw pointers. We will look at smart pointers briefly but this course will expect the use of raw pointers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Pointer </a:t>
            </a:r>
            <a:r>
              <a:rPr lang="en-CA" dirty="0" err="1" smtClean="0">
                <a:solidFill>
                  <a:schemeClr val="bg1"/>
                </a:solidFill>
              </a:rPr>
              <a:t>Excercises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C00000"/>
                </a:solidFill>
              </a:rPr>
              <a:t>Exercise 1 </a:t>
            </a:r>
          </a:p>
          <a:p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Write a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program to accept five integer values from keyword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Use pointer arithmetic to refer to the array elements.</a:t>
            </a:r>
          </a:p>
          <a:p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Print the values of the elements forward and reverse.</a:t>
            </a:r>
          </a:p>
          <a:p>
            <a:r>
              <a:rPr lang="en-CA" dirty="0" smtClean="0"/>
              <a:t>Remember our input and output streams.</a:t>
            </a:r>
          </a:p>
          <a:p>
            <a:pPr marL="0" indent="0">
              <a:buNone/>
            </a:pPr>
            <a:r>
              <a:rPr lang="en-CA" dirty="0"/>
              <a:t>#include&lt;</a:t>
            </a:r>
            <a:r>
              <a:rPr lang="en-CA" dirty="0" err="1"/>
              <a:t>iostream</a:t>
            </a:r>
            <a:r>
              <a:rPr lang="en-CA" dirty="0" smtClean="0"/>
              <a:t>&gt;</a:t>
            </a:r>
          </a:p>
          <a:p>
            <a:pPr marL="0" indent="0">
              <a:buNone/>
            </a:pPr>
            <a:r>
              <a:rPr lang="en-CA" dirty="0"/>
              <a:t>#include&lt;</a:t>
            </a:r>
            <a:r>
              <a:rPr lang="en-CA" dirty="0" err="1"/>
              <a:t>conio.h</a:t>
            </a:r>
            <a:r>
              <a:rPr lang="en-CA" dirty="0" smtClean="0"/>
              <a:t>&gt;</a:t>
            </a:r>
          </a:p>
          <a:p>
            <a:pPr marL="0" indent="0">
              <a:buNone/>
            </a:pPr>
            <a:r>
              <a:rPr lang="en-CA" dirty="0" err="1" smtClean="0"/>
              <a:t>cout</a:t>
            </a:r>
            <a:r>
              <a:rPr lang="en-CA" dirty="0" smtClean="0"/>
              <a:t> &lt;&lt; “Print something” &lt;&lt; </a:t>
            </a:r>
            <a:r>
              <a:rPr lang="en-CA" dirty="0" err="1" smtClean="0"/>
              <a:t>endl</a:t>
            </a:r>
            <a:r>
              <a:rPr lang="en-CA" dirty="0" smtClean="0"/>
              <a:t>;</a:t>
            </a:r>
          </a:p>
          <a:p>
            <a:pPr marL="0" indent="0">
              <a:buNone/>
            </a:pPr>
            <a:r>
              <a:rPr lang="en-CA" dirty="0" err="1"/>
              <a:t>c</a:t>
            </a:r>
            <a:r>
              <a:rPr lang="en-CA" dirty="0" err="1" smtClean="0"/>
              <a:t>in</a:t>
            </a:r>
            <a:r>
              <a:rPr lang="en-CA" dirty="0" smtClean="0"/>
              <a:t> &gt;&gt; variable;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60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Pointer </a:t>
            </a:r>
            <a:r>
              <a:rPr lang="en-CA" dirty="0" err="1">
                <a:solidFill>
                  <a:schemeClr val="bg1"/>
                </a:solidFill>
              </a:rPr>
              <a:t>Excercises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C00000"/>
                </a:solidFill>
              </a:rPr>
              <a:t>Exercise 2</a:t>
            </a: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Write a program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the elements of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an array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in reverse order using a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pointer</a:t>
            </a:r>
          </a:p>
          <a:p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Take input from the keyboard, 5 characters</a:t>
            </a:r>
          </a:p>
          <a:p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Print out the 5 characters in order</a:t>
            </a:r>
          </a:p>
          <a:p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Print them again in reverse order</a:t>
            </a:r>
          </a:p>
          <a:p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Use pointer notation for all of the above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978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743" y="182245"/>
            <a:ext cx="9976514" cy="830629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/>
                </a:solidFill>
              </a:rPr>
              <a:t>Using Pointers to Pass Parameters by </a:t>
            </a:r>
            <a:r>
              <a:rPr lang="en-CA" dirty="0" smtClean="0">
                <a:solidFill>
                  <a:schemeClr val="bg1"/>
                </a:solidFill>
              </a:rPr>
              <a:t>Reference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Pointers </a:t>
            </a:r>
            <a:r>
              <a:rPr lang="en-CA" dirty="0"/>
              <a:t>can be used in passing parameters to a function by </a:t>
            </a:r>
            <a:r>
              <a:rPr lang="en-CA" dirty="0" smtClean="0"/>
              <a:t>reference</a:t>
            </a:r>
          </a:p>
          <a:p>
            <a:r>
              <a:rPr lang="en-CA" dirty="0" smtClean="0"/>
              <a:t>You </a:t>
            </a:r>
            <a:r>
              <a:rPr lang="en-CA" dirty="0"/>
              <a:t>want to pass the addresses of the data to a function rather than the values of the </a:t>
            </a:r>
            <a:r>
              <a:rPr lang="en-CA" dirty="0" smtClean="0"/>
              <a:t>data</a:t>
            </a:r>
          </a:p>
          <a:p>
            <a:r>
              <a:rPr lang="en-CA" dirty="0" smtClean="0"/>
              <a:t>Variables define outside the scope of the function and passed to the function as parameters will not have their values changed if passed by value.</a:t>
            </a:r>
          </a:p>
          <a:p>
            <a:r>
              <a:rPr lang="en-CA" dirty="0" smtClean="0"/>
              <a:t>If we pass a pointer to the variable we can then change the value even though the variable was declared outside of the function/method</a:t>
            </a:r>
          </a:p>
          <a:p>
            <a:r>
              <a:rPr lang="en-CA" dirty="0" smtClean="0"/>
              <a:t>Passing a pointer allows us to pass variables to the function by reference.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40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Example of passing by reference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6" y="1522591"/>
            <a:ext cx="4981432" cy="4554232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/>
              <a:t>   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/>
              <a:t>a = 5;</a:t>
            </a:r>
          </a:p>
          <a:p>
            <a:pPr marL="0" indent="0">
              <a:buNone/>
            </a:pPr>
            <a:r>
              <a:rPr lang="en-CA" dirty="0" smtClean="0"/>
              <a:t>   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/>
              <a:t>b = 9;</a:t>
            </a:r>
          </a:p>
          <a:p>
            <a:pPr marL="0" indent="0">
              <a:buNone/>
            </a:pPr>
            <a:r>
              <a:rPr lang="en-CA" dirty="0" smtClean="0"/>
              <a:t>    swap(</a:t>
            </a:r>
            <a:r>
              <a:rPr lang="en-CA" dirty="0" err="1" smtClean="0"/>
              <a:t>a,b</a:t>
            </a:r>
            <a:r>
              <a:rPr lang="en-CA" dirty="0"/>
              <a:t>);    </a:t>
            </a:r>
            <a:r>
              <a:rPr lang="en-CA" sz="2500" dirty="0">
                <a:solidFill>
                  <a:schemeClr val="accent1">
                    <a:lumMod val="75000"/>
                  </a:schemeClr>
                </a:solidFill>
              </a:rPr>
              <a:t>// main </a:t>
            </a:r>
            <a:r>
              <a:rPr lang="en-CA" sz="2500" dirty="0" err="1">
                <a:solidFill>
                  <a:schemeClr val="accent1">
                    <a:lumMod val="75000"/>
                  </a:schemeClr>
                </a:solidFill>
              </a:rPr>
              <a:t>pgm</a:t>
            </a:r>
            <a:r>
              <a:rPr lang="en-CA" sz="2500" dirty="0">
                <a:solidFill>
                  <a:schemeClr val="accent1">
                    <a:lumMod val="75000"/>
                  </a:schemeClr>
                </a:solidFill>
              </a:rPr>
              <a:t> function call</a:t>
            </a:r>
          </a:p>
          <a:p>
            <a:pPr marL="0" indent="0">
              <a:buNone/>
            </a:pPr>
            <a:r>
              <a:rPr lang="en-CA" dirty="0"/>
              <a:t>	...</a:t>
            </a:r>
          </a:p>
          <a:p>
            <a:pPr marL="0" indent="0">
              <a:buNone/>
            </a:pPr>
            <a:r>
              <a:rPr lang="en-CA" dirty="0" smtClean="0"/>
              <a:t>void </a:t>
            </a:r>
            <a:r>
              <a:rPr lang="en-CA" dirty="0"/>
              <a:t>swap(</a:t>
            </a:r>
            <a:r>
              <a:rPr lang="en-CA" dirty="0" err="1"/>
              <a:t>int</a:t>
            </a:r>
            <a:r>
              <a:rPr lang="en-CA" dirty="0"/>
              <a:t> x, </a:t>
            </a:r>
            <a:r>
              <a:rPr lang="en-CA" dirty="0" err="1"/>
              <a:t>int</a:t>
            </a:r>
            <a:r>
              <a:rPr lang="en-CA" dirty="0"/>
              <a:t> y)	</a:t>
            </a:r>
            <a:r>
              <a:rPr lang="en-CA" sz="2500" dirty="0">
                <a:solidFill>
                  <a:schemeClr val="accent1">
                    <a:lumMod val="75000"/>
                  </a:schemeClr>
                </a:solidFill>
              </a:rPr>
              <a:t>// pass by value</a:t>
            </a:r>
          </a:p>
          <a:p>
            <a:pPr marL="0" indent="0">
              <a:buNone/>
            </a:pPr>
            <a:r>
              <a:rPr lang="en-CA" dirty="0" smtClean="0"/>
              <a:t>{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/>
              <a:t>int</a:t>
            </a:r>
            <a:r>
              <a:rPr lang="en-CA" dirty="0" smtClean="0"/>
              <a:t> temp;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temp </a:t>
            </a:r>
            <a:r>
              <a:rPr lang="en-CA" dirty="0"/>
              <a:t>= x;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/>
              <a:t>x = y;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y </a:t>
            </a:r>
            <a:r>
              <a:rPr lang="en-CA" dirty="0"/>
              <a:t>= temp;</a:t>
            </a:r>
          </a:p>
          <a:p>
            <a:pPr marL="0" indent="0">
              <a:buNone/>
            </a:pPr>
            <a:r>
              <a:rPr lang="en-CA" dirty="0" smtClean="0"/>
              <a:t>       return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37998" y="1522591"/>
            <a:ext cx="5357884" cy="45542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500" dirty="0" smtClean="0"/>
              <a:t>    </a:t>
            </a:r>
            <a:r>
              <a:rPr lang="en-CA" sz="3500" dirty="0" err="1" smtClean="0"/>
              <a:t>int</a:t>
            </a:r>
            <a:r>
              <a:rPr lang="en-CA" sz="3500" dirty="0" smtClean="0"/>
              <a:t>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500" dirty="0" smtClean="0"/>
              <a:t>    </a:t>
            </a:r>
            <a:r>
              <a:rPr lang="en-CA" sz="3500" dirty="0" err="1" smtClean="0"/>
              <a:t>int</a:t>
            </a:r>
            <a:r>
              <a:rPr lang="en-CA" sz="3500" dirty="0" smtClean="0"/>
              <a:t> b = 9;</a:t>
            </a:r>
          </a:p>
          <a:p>
            <a:pPr marL="0" indent="0">
              <a:buNone/>
            </a:pPr>
            <a:r>
              <a:rPr lang="en-CA" sz="3500" dirty="0" smtClean="0">
                <a:solidFill>
                  <a:srgbClr val="FF0000"/>
                </a:solidFill>
              </a:rPr>
              <a:t>    swap </a:t>
            </a:r>
            <a:r>
              <a:rPr lang="en-CA" sz="3500" dirty="0">
                <a:solidFill>
                  <a:srgbClr val="FF0000"/>
                </a:solidFill>
              </a:rPr>
              <a:t>(&amp;a, &amp;b</a:t>
            </a:r>
            <a:r>
              <a:rPr lang="en-CA" sz="3500" dirty="0" smtClean="0">
                <a:solidFill>
                  <a:srgbClr val="FF0000"/>
                </a:solidFill>
              </a:rPr>
              <a:t>);  </a:t>
            </a:r>
            <a:r>
              <a:rPr lang="en-CA" sz="3100" dirty="0" smtClean="0">
                <a:solidFill>
                  <a:schemeClr val="accent1">
                    <a:lumMod val="75000"/>
                  </a:schemeClr>
                </a:solidFill>
              </a:rPr>
              <a:t>// main </a:t>
            </a:r>
            <a:r>
              <a:rPr lang="en-CA" sz="3100" dirty="0" err="1" smtClean="0">
                <a:solidFill>
                  <a:schemeClr val="accent1">
                    <a:lumMod val="75000"/>
                  </a:schemeClr>
                </a:solidFill>
              </a:rPr>
              <a:t>pgm</a:t>
            </a:r>
            <a:r>
              <a:rPr lang="en-CA" sz="3100" dirty="0" smtClean="0">
                <a:solidFill>
                  <a:schemeClr val="accent1">
                    <a:lumMod val="75000"/>
                  </a:schemeClr>
                </a:solidFill>
              </a:rPr>
              <a:t> function call</a:t>
            </a:r>
          </a:p>
          <a:p>
            <a:pPr marL="0" indent="0">
              <a:buNone/>
            </a:pPr>
            <a:r>
              <a:rPr lang="en-CA" sz="3100" dirty="0">
                <a:solidFill>
                  <a:schemeClr val="accent1">
                    <a:lumMod val="75000"/>
                  </a:schemeClr>
                </a:solidFill>
              </a:rPr>
              <a:t>// pass by reference using pointers</a:t>
            </a:r>
          </a:p>
          <a:p>
            <a:pPr marL="0" indent="0">
              <a:buNone/>
            </a:pPr>
            <a:r>
              <a:rPr lang="en-CA" sz="3500" dirty="0"/>
              <a:t>void swap (</a:t>
            </a:r>
            <a:r>
              <a:rPr lang="en-CA" sz="3500" dirty="0" err="1">
                <a:solidFill>
                  <a:srgbClr val="FF0000"/>
                </a:solidFill>
              </a:rPr>
              <a:t>int</a:t>
            </a:r>
            <a:r>
              <a:rPr lang="en-CA" sz="3500" dirty="0">
                <a:solidFill>
                  <a:srgbClr val="FF0000"/>
                </a:solidFill>
              </a:rPr>
              <a:t>* x, </a:t>
            </a:r>
            <a:r>
              <a:rPr lang="en-CA" sz="3500" dirty="0" err="1">
                <a:solidFill>
                  <a:srgbClr val="FF0000"/>
                </a:solidFill>
              </a:rPr>
              <a:t>int</a:t>
            </a:r>
            <a:r>
              <a:rPr lang="en-CA" sz="3500" dirty="0">
                <a:solidFill>
                  <a:srgbClr val="FF0000"/>
                </a:solidFill>
              </a:rPr>
              <a:t>* y</a:t>
            </a:r>
            <a:r>
              <a:rPr lang="en-CA" sz="3500" dirty="0" smtClean="0"/>
              <a:t>)</a:t>
            </a:r>
            <a:endParaRPr lang="en-CA" sz="3500" dirty="0"/>
          </a:p>
          <a:p>
            <a:pPr marL="0" indent="0">
              <a:buNone/>
            </a:pPr>
            <a:r>
              <a:rPr lang="en-CA" sz="3500" dirty="0"/>
              <a:t>{</a:t>
            </a:r>
          </a:p>
          <a:p>
            <a:pPr marL="0" indent="0">
              <a:buNone/>
            </a:pPr>
            <a:r>
              <a:rPr lang="en-CA" sz="3500" dirty="0"/>
              <a:t> </a:t>
            </a:r>
            <a:r>
              <a:rPr lang="en-CA" sz="3500" dirty="0" smtClean="0"/>
              <a:t>       </a:t>
            </a:r>
            <a:r>
              <a:rPr lang="en-CA" sz="3500" dirty="0" err="1" smtClean="0"/>
              <a:t>int</a:t>
            </a:r>
            <a:r>
              <a:rPr lang="en-CA" sz="3500" dirty="0" smtClean="0"/>
              <a:t> </a:t>
            </a:r>
            <a:r>
              <a:rPr lang="en-CA" sz="3500" dirty="0"/>
              <a:t>temp;</a:t>
            </a:r>
          </a:p>
          <a:p>
            <a:pPr marL="0" indent="0">
              <a:buNone/>
            </a:pPr>
            <a:r>
              <a:rPr lang="en-CA" sz="3500" dirty="0" smtClean="0"/>
              <a:t>        temp </a:t>
            </a:r>
            <a:r>
              <a:rPr lang="en-CA" sz="3500" dirty="0"/>
              <a:t>= *x;</a:t>
            </a:r>
          </a:p>
          <a:p>
            <a:pPr marL="0" indent="0">
              <a:buNone/>
            </a:pPr>
            <a:r>
              <a:rPr lang="en-CA" sz="3500" dirty="0"/>
              <a:t>   </a:t>
            </a:r>
            <a:r>
              <a:rPr lang="en-CA" sz="3500" dirty="0" smtClean="0"/>
              <a:t>     *</a:t>
            </a:r>
            <a:r>
              <a:rPr lang="en-CA" sz="3500" dirty="0"/>
              <a:t>x = *y;</a:t>
            </a:r>
          </a:p>
          <a:p>
            <a:pPr marL="0" indent="0">
              <a:buNone/>
            </a:pPr>
            <a:r>
              <a:rPr lang="en-CA" sz="3500" dirty="0"/>
              <a:t>   </a:t>
            </a:r>
            <a:r>
              <a:rPr lang="en-CA" sz="3500" dirty="0" smtClean="0"/>
              <a:t>     *</a:t>
            </a:r>
            <a:r>
              <a:rPr lang="en-CA" sz="3500" dirty="0"/>
              <a:t>y = temp;</a:t>
            </a:r>
          </a:p>
          <a:p>
            <a:pPr marL="0" indent="0">
              <a:buNone/>
            </a:pPr>
            <a:r>
              <a:rPr lang="en-CA" sz="3500" dirty="0"/>
              <a:t>  </a:t>
            </a:r>
            <a:r>
              <a:rPr lang="en-CA" sz="3500" dirty="0" smtClean="0"/>
              <a:t>      </a:t>
            </a:r>
            <a:r>
              <a:rPr lang="en-CA" sz="3500" dirty="0"/>
              <a:t>return;</a:t>
            </a:r>
          </a:p>
          <a:p>
            <a:pPr marL="0" indent="0">
              <a:buNone/>
            </a:pPr>
            <a:r>
              <a:rPr lang="en-CA" sz="3500" dirty="0"/>
              <a:t>}</a:t>
            </a:r>
            <a:endParaRPr lang="en-CA" sz="3500" dirty="0" smtClean="0"/>
          </a:p>
        </p:txBody>
      </p:sp>
    </p:spTree>
    <p:extLst>
      <p:ext uri="{BB962C8B-B14F-4D97-AF65-F5344CB8AC3E}">
        <p14:creationId xmlns:p14="http://schemas.microsoft.com/office/powerpoint/2010/main" val="33345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New and Delete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317874"/>
            <a:ext cx="11491415" cy="5540126"/>
          </a:xfrm>
        </p:spPr>
        <p:txBody>
          <a:bodyPr>
            <a:normAutofit/>
          </a:bodyPr>
          <a:lstStyle/>
          <a:p>
            <a:r>
              <a:rPr lang="en-CA" dirty="0" smtClean="0"/>
              <a:t>New and Delete can be used to create dynamic data.</a:t>
            </a:r>
          </a:p>
          <a:p>
            <a:r>
              <a:rPr lang="en-CA" dirty="0" smtClean="0"/>
              <a:t>New allocates memory from the heap for the data type you specify.</a:t>
            </a:r>
          </a:p>
          <a:p>
            <a:r>
              <a:rPr lang="en-CA" dirty="0" smtClean="0"/>
              <a:t>Can be used with primitive types and derived types.</a:t>
            </a:r>
          </a:p>
          <a:p>
            <a:r>
              <a:rPr lang="en-CA" dirty="0" smtClean="0"/>
              <a:t>Every new needs a delete (or else memory leak)</a:t>
            </a:r>
          </a:p>
          <a:p>
            <a:pPr lvl="1"/>
            <a:r>
              <a:rPr lang="en-CA" dirty="0" smtClean="0"/>
              <a:t>Smart pointers avoid this necessity. We are not using smart pointers</a:t>
            </a:r>
          </a:p>
          <a:p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*p = new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;    </a:t>
            </a:r>
          </a:p>
          <a:p>
            <a:r>
              <a:rPr lang="en-CA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*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arrPtr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= new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[3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];</a:t>
            </a:r>
          </a:p>
          <a:p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MyFoo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*foo = new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MyFoo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delete p;      p = null;  - 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this is a good idea in case you use it again by accident</a:t>
            </a:r>
            <a:endParaRPr lang="en-CA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elete []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arrPtr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;   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arrPtr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= null;</a:t>
            </a:r>
          </a:p>
          <a:p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delete foo;     foo = null;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Wild Pointers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need </a:t>
            </a:r>
            <a:r>
              <a:rPr lang="en-CA" dirty="0"/>
              <a:t>to be careful when </a:t>
            </a:r>
            <a:r>
              <a:rPr lang="en-CA" dirty="0" smtClean="0"/>
              <a:t>we use </a:t>
            </a:r>
            <a:r>
              <a:rPr lang="en-CA" dirty="0"/>
              <a:t>pointers, because if </a:t>
            </a:r>
            <a:r>
              <a:rPr lang="en-CA" dirty="0" smtClean="0"/>
              <a:t>we are not, </a:t>
            </a:r>
            <a:r>
              <a:rPr lang="en-CA" dirty="0"/>
              <a:t>a pointer could take on a memory address that is outside the bounds of </a:t>
            </a:r>
            <a:r>
              <a:rPr lang="en-CA" dirty="0" smtClean="0"/>
              <a:t>our </a:t>
            </a:r>
            <a:r>
              <a:rPr lang="en-CA" dirty="0"/>
              <a:t>program space </a:t>
            </a:r>
            <a:endParaRPr lang="en-CA" dirty="0" smtClean="0"/>
          </a:p>
          <a:p>
            <a:r>
              <a:rPr lang="en-CA" dirty="0" smtClean="0"/>
              <a:t>Or we can lose the only handle to our data.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*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</a:rPr>
              <a:t>arrPtr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= new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[3];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*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diffPtr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= new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[5];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arrPtr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diffPtr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arrPtr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no longer points to the 3 element array.</a:t>
            </a:r>
          </a:p>
          <a:p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We cannot retrieve that array now.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74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C++ Pointer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7" y="1761067"/>
            <a:ext cx="4953000" cy="4302108"/>
          </a:xfrm>
        </p:spPr>
        <p:txBody>
          <a:bodyPr/>
          <a:lstStyle/>
          <a:p>
            <a:r>
              <a:rPr lang="en-CA" dirty="0" smtClean="0"/>
              <a:t>If </a:t>
            </a:r>
            <a:r>
              <a:rPr lang="en-CA" dirty="0"/>
              <a:t>one </a:t>
            </a:r>
            <a:r>
              <a:rPr lang="en-CA" dirty="0" smtClean="0"/>
              <a:t>variable contains </a:t>
            </a:r>
            <a:r>
              <a:rPr lang="en-CA" dirty="0"/>
              <a:t>the address of another variable, the first variable is said to point to the second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267" y="1263650"/>
            <a:ext cx="3312444" cy="55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Pointer Variables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3" y="1322675"/>
            <a:ext cx="11531600" cy="5416791"/>
          </a:xfrm>
        </p:spPr>
        <p:txBody>
          <a:bodyPr>
            <a:normAutofit/>
          </a:bodyPr>
          <a:lstStyle/>
          <a:p>
            <a:r>
              <a:rPr lang="en-CA" dirty="0"/>
              <a:t> </a:t>
            </a:r>
            <a:r>
              <a:rPr lang="en-CA" dirty="0" smtClean="0"/>
              <a:t>A pointer declaration consists </a:t>
            </a:r>
            <a:r>
              <a:rPr lang="en-CA" dirty="0"/>
              <a:t>of a base type, an *, and the variable name. The general form for declaring </a:t>
            </a:r>
            <a:r>
              <a:rPr lang="en-CA" dirty="0" smtClean="0"/>
              <a:t>a pointer </a:t>
            </a:r>
            <a:r>
              <a:rPr lang="en-CA" dirty="0"/>
              <a:t>variable is</a:t>
            </a:r>
          </a:p>
          <a:p>
            <a:pPr marL="0" indent="0">
              <a:buNone/>
            </a:pPr>
            <a:r>
              <a:rPr lang="en-CA" i="1" dirty="0" smtClean="0">
                <a:solidFill>
                  <a:schemeClr val="accent5"/>
                </a:solidFill>
              </a:rPr>
              <a:t>         </a:t>
            </a:r>
            <a:r>
              <a:rPr lang="en-CA" dirty="0" smtClean="0">
                <a:solidFill>
                  <a:schemeClr val="accent5"/>
                </a:solidFill>
              </a:rPr>
              <a:t>type </a:t>
            </a:r>
            <a:r>
              <a:rPr lang="en-CA" dirty="0">
                <a:solidFill>
                  <a:schemeClr val="accent5"/>
                </a:solidFill>
              </a:rPr>
              <a:t>*name;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where </a:t>
            </a:r>
            <a:r>
              <a:rPr lang="en-CA" dirty="0"/>
              <a:t>type is the base type of the pointer and may be any valid type</a:t>
            </a:r>
            <a:r>
              <a:rPr lang="en-CA" dirty="0" smtClean="0"/>
              <a:t>.</a:t>
            </a:r>
            <a:br>
              <a:rPr lang="en-CA" dirty="0" smtClean="0"/>
            </a:br>
            <a:r>
              <a:rPr lang="en-CA" dirty="0" smtClean="0"/>
              <a:t>    </a:t>
            </a:r>
            <a:r>
              <a:rPr lang="en-CA" dirty="0"/>
              <a:t>The name </a:t>
            </a:r>
            <a:r>
              <a:rPr lang="en-CA" dirty="0" smtClean="0"/>
              <a:t>of the </a:t>
            </a:r>
            <a:r>
              <a:rPr lang="en-CA" dirty="0"/>
              <a:t>pointer variable is specified by name</a:t>
            </a:r>
            <a:r>
              <a:rPr lang="en-CA" dirty="0" smtClean="0"/>
              <a:t>.</a:t>
            </a:r>
          </a:p>
          <a:p>
            <a:r>
              <a:rPr lang="en-CA" dirty="0"/>
              <a:t>The base type of the pointer defines what type of variables the pointer can point to</a:t>
            </a:r>
            <a:r>
              <a:rPr lang="en-CA" dirty="0" smtClean="0"/>
              <a:t>.</a:t>
            </a:r>
          </a:p>
          <a:p>
            <a:r>
              <a:rPr lang="en-CA" dirty="0" smtClean="0"/>
              <a:t>Examples </a:t>
            </a:r>
            <a:br>
              <a:rPr lang="en-CA" dirty="0" smtClean="0"/>
            </a:br>
            <a:r>
              <a:rPr lang="en-CA" dirty="0" err="1" smtClean="0">
                <a:solidFill>
                  <a:schemeClr val="accent5"/>
                </a:solidFill>
              </a:rPr>
              <a:t>int</a:t>
            </a:r>
            <a:r>
              <a:rPr lang="en-CA" dirty="0" smtClean="0">
                <a:solidFill>
                  <a:schemeClr val="accent5"/>
                </a:solidFill>
              </a:rPr>
              <a:t> *p;</a:t>
            </a:r>
            <a:br>
              <a:rPr lang="en-CA" dirty="0" smtClean="0">
                <a:solidFill>
                  <a:schemeClr val="accent5"/>
                </a:solidFill>
              </a:rPr>
            </a:br>
            <a:r>
              <a:rPr lang="en-CA" dirty="0" err="1" smtClean="0">
                <a:solidFill>
                  <a:schemeClr val="accent5"/>
                </a:solidFill>
              </a:rPr>
              <a:t>MyFoo</a:t>
            </a:r>
            <a:r>
              <a:rPr lang="en-CA" dirty="0" smtClean="0">
                <a:solidFill>
                  <a:schemeClr val="accent5"/>
                </a:solidFill>
              </a:rPr>
              <a:t> *</a:t>
            </a:r>
            <a:r>
              <a:rPr lang="en-CA" dirty="0" err="1" smtClean="0">
                <a:solidFill>
                  <a:schemeClr val="accent5"/>
                </a:solidFill>
              </a:rPr>
              <a:t>pmyfoo</a:t>
            </a:r>
            <a:r>
              <a:rPr lang="en-CA" dirty="0" smtClean="0">
                <a:solidFill>
                  <a:schemeClr val="accent5"/>
                </a:solidFill>
              </a:rPr>
              <a:t>;</a:t>
            </a:r>
            <a:r>
              <a:rPr lang="en-CA" dirty="0" smtClean="0"/>
              <a:t>        ( Better is </a:t>
            </a:r>
            <a:r>
              <a:rPr lang="en-CA" dirty="0" err="1" smtClean="0">
                <a:solidFill>
                  <a:schemeClr val="accent5"/>
                </a:solidFill>
              </a:rPr>
              <a:t>MyFoo</a:t>
            </a:r>
            <a:r>
              <a:rPr lang="en-CA" dirty="0" smtClean="0">
                <a:solidFill>
                  <a:schemeClr val="accent5"/>
                </a:solidFill>
              </a:rPr>
              <a:t> *</a:t>
            </a:r>
            <a:r>
              <a:rPr lang="en-CA" dirty="0" err="1" smtClean="0">
                <a:solidFill>
                  <a:schemeClr val="accent5"/>
                </a:solidFill>
              </a:rPr>
              <a:t>pmyfoo</a:t>
            </a:r>
            <a:r>
              <a:rPr lang="en-CA" dirty="0" smtClean="0">
                <a:solidFill>
                  <a:schemeClr val="accent5"/>
                </a:solidFill>
              </a:rPr>
              <a:t> = NULL; </a:t>
            </a:r>
            <a:r>
              <a:rPr lang="en-CA" dirty="0" smtClean="0"/>
              <a:t>)</a:t>
            </a:r>
            <a:endParaRPr lang="en-CA" dirty="0"/>
          </a:p>
          <a:p>
            <a:r>
              <a:rPr lang="en-CA" dirty="0"/>
              <a:t>It is always a good practice to assign </a:t>
            </a:r>
            <a:r>
              <a:rPr lang="en-CA" dirty="0" smtClean="0"/>
              <a:t>NULL </a:t>
            </a:r>
            <a:r>
              <a:rPr lang="en-CA" dirty="0"/>
              <a:t>to a pointer when declared.</a:t>
            </a:r>
            <a:br>
              <a:rPr lang="en-CA" dirty="0"/>
            </a:br>
            <a:r>
              <a:rPr lang="en-CA" dirty="0" smtClean="0"/>
              <a:t>Not </a:t>
            </a:r>
            <a:r>
              <a:rPr lang="en-CA" dirty="0"/>
              <a:t>initializing an automatic storage variable leaves its value </a:t>
            </a:r>
            <a:r>
              <a:rPr lang="en-CA" dirty="0" smtClean="0"/>
              <a:t>indeterminate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5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Pointer Operators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508943"/>
            <a:ext cx="11015133" cy="5162790"/>
          </a:xfrm>
        </p:spPr>
        <p:txBody>
          <a:bodyPr/>
          <a:lstStyle/>
          <a:p>
            <a:r>
              <a:rPr lang="en-CA" dirty="0"/>
              <a:t> There are two </a:t>
            </a:r>
            <a:r>
              <a:rPr lang="en-CA" dirty="0" smtClean="0"/>
              <a:t>pointer operators</a:t>
            </a:r>
            <a:r>
              <a:rPr lang="en-CA" dirty="0"/>
              <a:t>: </a:t>
            </a:r>
            <a:r>
              <a:rPr lang="en-CA" sz="3600" dirty="0">
                <a:solidFill>
                  <a:schemeClr val="accent5"/>
                </a:solidFill>
              </a:rPr>
              <a:t>*</a:t>
            </a:r>
            <a:r>
              <a:rPr lang="en-CA" dirty="0"/>
              <a:t> and </a:t>
            </a:r>
            <a:r>
              <a:rPr lang="en-CA" sz="3200" dirty="0" smtClean="0">
                <a:solidFill>
                  <a:schemeClr val="accent5"/>
                </a:solidFill>
              </a:rPr>
              <a:t>&amp;</a:t>
            </a:r>
            <a:r>
              <a:rPr lang="en-CA" dirty="0" smtClean="0"/>
              <a:t>.</a:t>
            </a:r>
          </a:p>
          <a:p>
            <a:r>
              <a:rPr lang="en-CA" dirty="0"/>
              <a:t>The </a:t>
            </a:r>
            <a:r>
              <a:rPr lang="en-CA" b="1" dirty="0"/>
              <a:t>&amp; </a:t>
            </a:r>
            <a:r>
              <a:rPr lang="en-CA" dirty="0"/>
              <a:t>is a unary operator that returns the memory address </a:t>
            </a:r>
            <a:r>
              <a:rPr lang="en-CA" dirty="0" smtClean="0"/>
              <a:t>of its </a:t>
            </a:r>
            <a:r>
              <a:rPr lang="en-CA" dirty="0"/>
              <a:t>operand</a:t>
            </a:r>
            <a:r>
              <a:rPr lang="en-CA" dirty="0" smtClean="0"/>
              <a:t>.</a:t>
            </a:r>
            <a:r>
              <a:rPr lang="en-CA" dirty="0"/>
              <a:t> </a:t>
            </a:r>
            <a:r>
              <a:rPr lang="en-CA" dirty="0" smtClean="0"/>
              <a:t>Think </a:t>
            </a:r>
            <a:r>
              <a:rPr lang="en-CA" dirty="0"/>
              <a:t>of </a:t>
            </a:r>
            <a:r>
              <a:rPr lang="en-CA" sz="3200" dirty="0">
                <a:solidFill>
                  <a:schemeClr val="accent5"/>
                </a:solidFill>
              </a:rPr>
              <a:t>&amp;</a:t>
            </a:r>
            <a:r>
              <a:rPr lang="en-CA" dirty="0"/>
              <a:t> as returning "the address of."</a:t>
            </a:r>
          </a:p>
          <a:p>
            <a:pPr marL="0" indent="0">
              <a:buNone/>
            </a:pPr>
            <a:r>
              <a:rPr lang="en-CA" dirty="0" smtClean="0"/>
              <a:t>        </a:t>
            </a:r>
            <a:r>
              <a:rPr lang="en-CA" dirty="0" err="1" smtClean="0">
                <a:solidFill>
                  <a:schemeClr val="accent5"/>
                </a:solidFill>
              </a:rPr>
              <a:t>maddress</a:t>
            </a:r>
            <a:r>
              <a:rPr lang="en-CA" dirty="0" smtClean="0">
                <a:solidFill>
                  <a:schemeClr val="accent5"/>
                </a:solidFill>
              </a:rPr>
              <a:t> = &amp;age;</a:t>
            </a:r>
          </a:p>
          <a:p>
            <a:r>
              <a:rPr lang="en-CA" dirty="0" smtClean="0"/>
              <a:t>This places </a:t>
            </a:r>
            <a:r>
              <a:rPr lang="en-CA" dirty="0"/>
              <a:t>into </a:t>
            </a:r>
            <a:r>
              <a:rPr lang="en-CA" dirty="0" err="1">
                <a:solidFill>
                  <a:schemeClr val="accent5"/>
                </a:solidFill>
              </a:rPr>
              <a:t>maddress</a:t>
            </a:r>
            <a:r>
              <a:rPr lang="en-CA" i="1" dirty="0">
                <a:solidFill>
                  <a:schemeClr val="accent5"/>
                </a:solidFill>
              </a:rPr>
              <a:t> </a:t>
            </a:r>
            <a:r>
              <a:rPr lang="en-CA" dirty="0" smtClean="0"/>
              <a:t>the </a:t>
            </a:r>
            <a:r>
              <a:rPr lang="en-CA" dirty="0"/>
              <a:t>memory address of the variable </a:t>
            </a:r>
            <a:r>
              <a:rPr lang="en-CA" dirty="0" smtClean="0">
                <a:solidFill>
                  <a:schemeClr val="accent5"/>
                </a:solidFill>
              </a:rPr>
              <a:t>age</a:t>
            </a:r>
            <a:r>
              <a:rPr lang="en-CA" dirty="0" smtClean="0"/>
              <a:t>. </a:t>
            </a:r>
            <a:r>
              <a:rPr lang="en-CA" dirty="0"/>
              <a:t>This address is the </a:t>
            </a:r>
            <a:r>
              <a:rPr lang="en-CA" dirty="0" smtClean="0"/>
              <a:t>computer's internal </a:t>
            </a:r>
            <a:r>
              <a:rPr lang="en-CA" dirty="0"/>
              <a:t>location of the variable. It has nothing to do with the value of </a:t>
            </a:r>
            <a:r>
              <a:rPr lang="en-CA" dirty="0" smtClean="0">
                <a:solidFill>
                  <a:schemeClr val="accent5"/>
                </a:solidFill>
              </a:rPr>
              <a:t>age</a:t>
            </a:r>
            <a:r>
              <a:rPr lang="en-CA" dirty="0" smtClean="0"/>
              <a:t>. </a:t>
            </a:r>
            <a:endParaRPr lang="en-CA" dirty="0"/>
          </a:p>
          <a:p>
            <a:r>
              <a:rPr lang="en-CA" dirty="0" smtClean="0">
                <a:solidFill>
                  <a:schemeClr val="accent5"/>
                </a:solidFill>
              </a:rPr>
              <a:t>age</a:t>
            </a:r>
            <a:r>
              <a:rPr lang="en-CA" i="1" dirty="0" smtClean="0">
                <a:solidFill>
                  <a:schemeClr val="accent5"/>
                </a:solidFill>
              </a:rPr>
              <a:t> </a:t>
            </a:r>
            <a:r>
              <a:rPr lang="en-CA" dirty="0" smtClean="0"/>
              <a:t>is stored at the memory address </a:t>
            </a:r>
            <a:r>
              <a:rPr lang="en-CA" dirty="0" smtClean="0">
                <a:solidFill>
                  <a:srgbClr val="FF0000"/>
                </a:solidFill>
              </a:rPr>
              <a:t>2550 </a:t>
            </a:r>
            <a:r>
              <a:rPr lang="en-CA" dirty="0" smtClean="0"/>
              <a:t>in the computer therefore </a:t>
            </a:r>
            <a:r>
              <a:rPr lang="en-CA" dirty="0" err="1" smtClean="0">
                <a:solidFill>
                  <a:schemeClr val="accent5"/>
                </a:solidFill>
              </a:rPr>
              <a:t>maddress</a:t>
            </a:r>
            <a:r>
              <a:rPr lang="en-CA" dirty="0" smtClean="0"/>
              <a:t>   will contain the value </a:t>
            </a:r>
            <a:r>
              <a:rPr lang="en-CA" dirty="0" smtClean="0">
                <a:solidFill>
                  <a:srgbClr val="FF0000"/>
                </a:solidFill>
              </a:rPr>
              <a:t>2550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42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Pointer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508943"/>
            <a:ext cx="11294534" cy="5078124"/>
          </a:xfrm>
        </p:spPr>
        <p:txBody>
          <a:bodyPr>
            <a:normAutofit/>
          </a:bodyPr>
          <a:lstStyle/>
          <a:p>
            <a:r>
              <a:rPr lang="en-CA" dirty="0"/>
              <a:t> The </a:t>
            </a:r>
            <a:r>
              <a:rPr lang="en-CA" dirty="0" smtClean="0"/>
              <a:t>pointer </a:t>
            </a:r>
            <a:r>
              <a:rPr lang="en-CA" dirty="0"/>
              <a:t>operator, *, is the complement of &amp;. </a:t>
            </a:r>
            <a:endParaRPr lang="en-CA" dirty="0" smtClean="0"/>
          </a:p>
          <a:p>
            <a:r>
              <a:rPr lang="en-CA" dirty="0" smtClean="0"/>
              <a:t>It </a:t>
            </a:r>
            <a:r>
              <a:rPr lang="en-CA" dirty="0"/>
              <a:t>is a unary operator </a:t>
            </a:r>
            <a:r>
              <a:rPr lang="en-CA" dirty="0" smtClean="0"/>
              <a:t>that returns </a:t>
            </a:r>
            <a:r>
              <a:rPr lang="en-CA" dirty="0"/>
              <a:t>the value located at the address that follows. </a:t>
            </a:r>
            <a:endParaRPr lang="en-CA" dirty="0" smtClean="0"/>
          </a:p>
          <a:p>
            <a:r>
              <a:rPr lang="en-CA" dirty="0" smtClean="0"/>
              <a:t>For </a:t>
            </a:r>
            <a:r>
              <a:rPr lang="en-CA" dirty="0"/>
              <a:t>example, if </a:t>
            </a:r>
            <a:r>
              <a:rPr lang="en-CA" dirty="0" err="1" smtClean="0"/>
              <a:t>maddress</a:t>
            </a:r>
            <a:r>
              <a:rPr lang="en-CA" dirty="0" smtClean="0"/>
              <a:t> </a:t>
            </a:r>
            <a:r>
              <a:rPr lang="en-CA" dirty="0"/>
              <a:t>contains </a:t>
            </a:r>
            <a:r>
              <a:rPr lang="en-CA" dirty="0" smtClean="0"/>
              <a:t>the memory </a:t>
            </a:r>
            <a:r>
              <a:rPr lang="en-CA" dirty="0"/>
              <a:t>address of the variable </a:t>
            </a:r>
            <a:r>
              <a:rPr lang="en-CA" dirty="0" smtClean="0"/>
              <a:t>age,</a:t>
            </a:r>
            <a:endParaRPr lang="en-CA" dirty="0"/>
          </a:p>
          <a:p>
            <a:pPr marL="0" indent="0">
              <a:buNone/>
            </a:pPr>
            <a:r>
              <a:rPr lang="en-CA" i="1" dirty="0" smtClean="0">
                <a:solidFill>
                  <a:schemeClr val="accent5"/>
                </a:solidFill>
              </a:rPr>
              <a:t>             </a:t>
            </a:r>
            <a:r>
              <a:rPr lang="en-CA" dirty="0" err="1" smtClean="0">
                <a:solidFill>
                  <a:schemeClr val="accent5"/>
                </a:solidFill>
              </a:rPr>
              <a:t>agevalue</a:t>
            </a:r>
            <a:r>
              <a:rPr lang="en-CA" i="1" dirty="0" smtClean="0">
                <a:solidFill>
                  <a:schemeClr val="accent5"/>
                </a:solidFill>
              </a:rPr>
              <a:t> </a:t>
            </a:r>
            <a:r>
              <a:rPr lang="en-CA" i="1" dirty="0">
                <a:solidFill>
                  <a:schemeClr val="accent5"/>
                </a:solidFill>
              </a:rPr>
              <a:t>= *</a:t>
            </a:r>
            <a:r>
              <a:rPr lang="en-CA" dirty="0" err="1" smtClean="0">
                <a:solidFill>
                  <a:schemeClr val="accent5"/>
                </a:solidFill>
              </a:rPr>
              <a:t>maddress</a:t>
            </a:r>
            <a:r>
              <a:rPr lang="en-CA" i="1" dirty="0" smtClean="0">
                <a:solidFill>
                  <a:schemeClr val="accent5"/>
                </a:solidFill>
              </a:rPr>
              <a:t>;</a:t>
            </a:r>
            <a:endParaRPr lang="en-CA" i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CA" dirty="0" smtClean="0"/>
              <a:t> places </a:t>
            </a:r>
            <a:r>
              <a:rPr lang="en-CA" dirty="0"/>
              <a:t>the value of </a:t>
            </a:r>
            <a:r>
              <a:rPr lang="en-CA" dirty="0" smtClean="0"/>
              <a:t>age into </a:t>
            </a:r>
            <a:r>
              <a:rPr lang="en-CA" dirty="0" err="1">
                <a:solidFill>
                  <a:schemeClr val="accent5"/>
                </a:solidFill>
              </a:rPr>
              <a:t>agevalue</a:t>
            </a:r>
            <a:r>
              <a:rPr lang="en-CA" i="1" dirty="0">
                <a:solidFill>
                  <a:schemeClr val="accent5"/>
                </a:solidFill>
              </a:rPr>
              <a:t> </a:t>
            </a:r>
            <a:r>
              <a:rPr lang="en-CA" dirty="0" smtClean="0"/>
              <a:t>. </a:t>
            </a:r>
          </a:p>
          <a:p>
            <a:r>
              <a:rPr lang="en-CA" dirty="0" smtClean="0"/>
              <a:t>So, </a:t>
            </a:r>
            <a:r>
              <a:rPr lang="en-CA" dirty="0" err="1">
                <a:solidFill>
                  <a:schemeClr val="accent5"/>
                </a:solidFill>
              </a:rPr>
              <a:t>agevalue</a:t>
            </a:r>
            <a:r>
              <a:rPr lang="en-CA" i="1" dirty="0">
                <a:solidFill>
                  <a:schemeClr val="accent5"/>
                </a:solidFill>
              </a:rPr>
              <a:t> </a:t>
            </a:r>
            <a:r>
              <a:rPr lang="en-CA" dirty="0" smtClean="0"/>
              <a:t>will </a:t>
            </a:r>
            <a:r>
              <a:rPr lang="en-CA" dirty="0"/>
              <a:t>have the value </a:t>
            </a:r>
            <a:r>
              <a:rPr lang="en-CA" dirty="0" smtClean="0"/>
              <a:t>100</a:t>
            </a:r>
            <a:r>
              <a:rPr lang="en-CA" dirty="0"/>
              <a:t> </a:t>
            </a:r>
            <a:r>
              <a:rPr lang="en-CA" dirty="0" smtClean="0"/>
              <a:t>because </a:t>
            </a:r>
            <a:r>
              <a:rPr lang="en-CA" dirty="0"/>
              <a:t>100 is </a:t>
            </a:r>
            <a:r>
              <a:rPr lang="en-CA" dirty="0" smtClean="0"/>
              <a:t>stored at </a:t>
            </a:r>
            <a:r>
              <a:rPr lang="en-CA" dirty="0"/>
              <a:t>location </a:t>
            </a:r>
            <a:r>
              <a:rPr lang="en-CA" dirty="0" smtClean="0">
                <a:solidFill>
                  <a:srgbClr val="FF0000"/>
                </a:solidFill>
              </a:rPr>
              <a:t>2550</a:t>
            </a:r>
            <a:r>
              <a:rPr lang="en-CA" dirty="0" smtClean="0"/>
              <a:t>, </a:t>
            </a:r>
            <a:r>
              <a:rPr lang="en-CA" dirty="0"/>
              <a:t>which is the memory address that was stored in </a:t>
            </a:r>
            <a:r>
              <a:rPr lang="en-CA" dirty="0" smtClean="0"/>
              <a:t>m</a:t>
            </a:r>
            <a:r>
              <a:rPr lang="en-CA" i="1" dirty="0">
                <a:solidFill>
                  <a:schemeClr val="accent5"/>
                </a:solidFill>
              </a:rPr>
              <a:t> </a:t>
            </a:r>
            <a:r>
              <a:rPr lang="en-CA" dirty="0" err="1">
                <a:solidFill>
                  <a:schemeClr val="accent5"/>
                </a:solidFill>
              </a:rPr>
              <a:t>maddress</a:t>
            </a:r>
            <a:r>
              <a:rPr lang="en-CA" i="1" dirty="0">
                <a:solidFill>
                  <a:schemeClr val="accent5"/>
                </a:solidFill>
              </a:rPr>
              <a:t> </a:t>
            </a:r>
            <a:r>
              <a:rPr lang="en-CA" dirty="0" smtClean="0"/>
              <a:t>You </a:t>
            </a:r>
            <a:r>
              <a:rPr lang="en-CA" dirty="0"/>
              <a:t>can think </a:t>
            </a:r>
            <a:r>
              <a:rPr lang="en-CA" dirty="0" smtClean="0"/>
              <a:t>of </a:t>
            </a:r>
            <a:r>
              <a:rPr lang="en-CA" sz="3500" dirty="0" smtClean="0">
                <a:solidFill>
                  <a:schemeClr val="accent5"/>
                </a:solidFill>
              </a:rPr>
              <a:t>*</a:t>
            </a:r>
            <a:r>
              <a:rPr lang="en-CA" dirty="0" smtClean="0"/>
              <a:t> </a:t>
            </a:r>
            <a:r>
              <a:rPr lang="en-CA" dirty="0"/>
              <a:t>as </a:t>
            </a:r>
            <a:r>
              <a:rPr lang="en-CA" dirty="0" smtClean="0"/>
              <a:t>“at </a:t>
            </a:r>
            <a:r>
              <a:rPr lang="en-CA" dirty="0"/>
              <a:t>address</a:t>
            </a:r>
            <a:r>
              <a:rPr lang="en-CA" dirty="0" smtClean="0"/>
              <a:t>.” </a:t>
            </a:r>
            <a:r>
              <a:rPr lang="en-CA" dirty="0"/>
              <a:t>In this case, the </a:t>
            </a:r>
            <a:r>
              <a:rPr lang="en-CA" dirty="0" smtClean="0"/>
              <a:t>statement means</a:t>
            </a:r>
            <a:r>
              <a:rPr lang="en-CA" i="1" dirty="0" smtClean="0">
                <a:solidFill>
                  <a:schemeClr val="accent5"/>
                </a:solidFill>
              </a:rPr>
              <a:t> </a:t>
            </a:r>
            <a:r>
              <a:rPr lang="en-CA" dirty="0" err="1">
                <a:solidFill>
                  <a:schemeClr val="accent5"/>
                </a:solidFill>
              </a:rPr>
              <a:t>agevalue</a:t>
            </a:r>
            <a:r>
              <a:rPr lang="en-CA" i="1" dirty="0">
                <a:solidFill>
                  <a:schemeClr val="accent5"/>
                </a:solidFill>
              </a:rPr>
              <a:t> </a:t>
            </a:r>
            <a:r>
              <a:rPr lang="en-CA" dirty="0" smtClean="0"/>
              <a:t>receives </a:t>
            </a:r>
            <a:r>
              <a:rPr lang="en-CA" dirty="0"/>
              <a:t>the value </a:t>
            </a:r>
            <a:r>
              <a:rPr lang="en-CA" dirty="0" smtClean="0"/>
              <a:t>at address </a:t>
            </a:r>
            <a:r>
              <a:rPr lang="en-CA" dirty="0" err="1" smtClean="0">
                <a:solidFill>
                  <a:schemeClr val="accent5"/>
                </a:solidFill>
              </a:rPr>
              <a:t>maddress</a:t>
            </a:r>
            <a:r>
              <a:rPr lang="en-CA" dirty="0" smtClean="0">
                <a:solidFill>
                  <a:schemeClr val="accent5"/>
                </a:solidFill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85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Pointer Arithmetic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97" y="1508942"/>
            <a:ext cx="10849970" cy="500103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There </a:t>
            </a:r>
            <a:r>
              <a:rPr lang="en-CA" dirty="0"/>
              <a:t>are only two arithmetic operations that you may use on pointers: </a:t>
            </a:r>
            <a:r>
              <a:rPr lang="en-CA" dirty="0" smtClean="0"/>
              <a:t>addition and </a:t>
            </a:r>
            <a:r>
              <a:rPr lang="en-CA" dirty="0"/>
              <a:t>subtraction</a:t>
            </a:r>
            <a:r>
              <a:rPr lang="en-CA" dirty="0" smtClean="0"/>
              <a:t>.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*p;</a:t>
            </a:r>
          </a:p>
          <a:p>
            <a:r>
              <a:rPr lang="en-CA" dirty="0" smtClean="0"/>
              <a:t>p++;   p--;</a:t>
            </a:r>
          </a:p>
          <a:p>
            <a:r>
              <a:rPr lang="en-CA" dirty="0"/>
              <a:t>Each time a pointer is incremented, it points to the memory </a:t>
            </a:r>
            <a:r>
              <a:rPr lang="en-CA" dirty="0" smtClean="0"/>
              <a:t>location of </a:t>
            </a:r>
            <a:r>
              <a:rPr lang="en-CA" dirty="0"/>
              <a:t>the next element of its base type. </a:t>
            </a:r>
            <a:endParaRPr lang="en-CA" dirty="0" smtClean="0"/>
          </a:p>
          <a:p>
            <a:r>
              <a:rPr lang="en-CA" dirty="0" smtClean="0"/>
              <a:t>Each </a:t>
            </a:r>
            <a:r>
              <a:rPr lang="en-CA" dirty="0"/>
              <a:t>time it is decremented, it points to </a:t>
            </a:r>
            <a:r>
              <a:rPr lang="en-CA" dirty="0" smtClean="0"/>
              <a:t>the location </a:t>
            </a:r>
            <a:r>
              <a:rPr lang="en-CA" dirty="0"/>
              <a:t>of the previous element</a:t>
            </a:r>
            <a:r>
              <a:rPr lang="en-CA" dirty="0" smtClean="0"/>
              <a:t>.</a:t>
            </a:r>
          </a:p>
          <a:p>
            <a:r>
              <a:rPr lang="en-CA" dirty="0"/>
              <a:t>When applied to character pointers, this </a:t>
            </a:r>
            <a:r>
              <a:rPr lang="en-CA" dirty="0" smtClean="0"/>
              <a:t>will appear </a:t>
            </a:r>
            <a:r>
              <a:rPr lang="en-CA" dirty="0"/>
              <a:t>as "normal" arithmetic because characters are always 1 byte long. </a:t>
            </a:r>
            <a:endParaRPr lang="en-CA" dirty="0" smtClean="0"/>
          </a:p>
          <a:p>
            <a:r>
              <a:rPr lang="en-CA" dirty="0" smtClean="0"/>
              <a:t>All other pointers </a:t>
            </a:r>
            <a:r>
              <a:rPr lang="en-CA" dirty="0"/>
              <a:t>will increase or decrease by the length of the data type they point to.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9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Pointer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2"/>
            <a:ext cx="10515600" cy="521940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You can compare two pointers in a relational expression</a:t>
            </a:r>
            <a:r>
              <a:rPr lang="en-CA" dirty="0" smtClean="0"/>
              <a:t>.</a:t>
            </a:r>
          </a:p>
          <a:p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if(p&lt;q)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</a:rPr>
              <a:t>printf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("p points to lower memory than q\n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");</a:t>
            </a:r>
          </a:p>
          <a:p>
            <a:r>
              <a:rPr lang="en-CA" dirty="0" smtClean="0"/>
              <a:t>Pointer </a:t>
            </a:r>
            <a:r>
              <a:rPr lang="en-CA" dirty="0"/>
              <a:t>comparisons are used when two or more pointers point </a:t>
            </a:r>
            <a:r>
              <a:rPr lang="en-CA" dirty="0" smtClean="0"/>
              <a:t>to a </a:t>
            </a:r>
            <a:r>
              <a:rPr lang="en-CA" dirty="0"/>
              <a:t>common object, such as an array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 a = 2;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CA" sz="2400" dirty="0" err="1" smtClean="0">
                <a:solidFill>
                  <a:schemeClr val="accent5">
                    <a:lumMod val="75000"/>
                  </a:schemeClr>
                </a:solidFill>
              </a:rPr>
              <a:t>nt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 b = 5;</a:t>
            </a:r>
          </a:p>
          <a:p>
            <a:pPr marL="0" indent="0">
              <a:buNone/>
            </a:pPr>
            <a:r>
              <a:rPr lang="en-CA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CA" sz="2400" dirty="0" err="1" smtClean="0">
                <a:solidFill>
                  <a:schemeClr val="accent5">
                    <a:lumMod val="75000"/>
                  </a:schemeClr>
                </a:solidFill>
              </a:rPr>
              <a:t>nt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 *p1 = &amp;a;</a:t>
            </a:r>
          </a:p>
          <a:p>
            <a:pPr marL="0" indent="0">
              <a:buNone/>
            </a:pPr>
            <a:r>
              <a:rPr lang="en-CA" sz="2400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 *p2 = &amp;b;</a:t>
            </a:r>
          </a:p>
          <a:p>
            <a:r>
              <a:rPr lang="en-CA" dirty="0" smtClean="0"/>
              <a:t>What is the result of the following comparisons?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p1 == p2;   a == b;   a &gt; b;  &amp;a == b;  *p1 == a;</a:t>
            </a:r>
          </a:p>
          <a:p>
            <a:pPr marL="0" indent="0">
              <a:buNone/>
            </a:pPr>
            <a:r>
              <a:rPr lang="en-CA" dirty="0" smtClean="0"/>
              <a:t>And now –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p1 = p2;     p2 == &amp;b;  p1 &lt; p2;  *p2 == b;</a:t>
            </a:r>
          </a:p>
        </p:txBody>
      </p:sp>
    </p:spTree>
    <p:extLst>
      <p:ext uri="{BB962C8B-B14F-4D97-AF65-F5344CB8AC3E}">
        <p14:creationId xmlns:p14="http://schemas.microsoft.com/office/powerpoint/2010/main" val="9951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Arrays and pointers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There is a close relationship between pointers and arrays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char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arr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[80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], *p1;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p1 =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arr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lang="en-CA" dirty="0" smtClean="0"/>
              <a:t>p1 </a:t>
            </a:r>
            <a:r>
              <a:rPr lang="en-CA" dirty="0"/>
              <a:t>has been set to the address of the first array element in </a:t>
            </a:r>
            <a:r>
              <a:rPr lang="en-CA" dirty="0" smtClean="0"/>
              <a:t>arr</a:t>
            </a:r>
            <a:r>
              <a:rPr lang="en-CA" dirty="0"/>
              <a:t>. To access the </a:t>
            </a:r>
            <a:r>
              <a:rPr lang="en-CA" dirty="0" smtClean="0"/>
              <a:t>fifth element </a:t>
            </a:r>
            <a:r>
              <a:rPr lang="en-CA" dirty="0"/>
              <a:t>in </a:t>
            </a:r>
            <a:r>
              <a:rPr lang="en-CA" dirty="0" err="1" smtClean="0"/>
              <a:t>arr</a:t>
            </a:r>
            <a:r>
              <a:rPr lang="en-CA" dirty="0"/>
              <a:t>, you could write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arr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[4];   </a:t>
            </a:r>
            <a:r>
              <a:rPr lang="en-CA" dirty="0" smtClean="0"/>
              <a:t>or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  *(p1+4);</a:t>
            </a:r>
          </a:p>
          <a:p>
            <a:r>
              <a:rPr lang="en-CA" dirty="0"/>
              <a:t>Although </a:t>
            </a:r>
            <a:r>
              <a:rPr lang="en-CA" dirty="0" smtClean="0"/>
              <a:t>the standard </a:t>
            </a:r>
            <a:r>
              <a:rPr lang="en-CA" dirty="0"/>
              <a:t>array-indexing notation is sometimes easier to understand, pointer </a:t>
            </a:r>
            <a:r>
              <a:rPr lang="en-CA" dirty="0" smtClean="0"/>
              <a:t>arithmetic can </a:t>
            </a:r>
            <a:r>
              <a:rPr lang="en-CA" dirty="0"/>
              <a:t>be faster. Since speed is often a consideration in </a:t>
            </a:r>
            <a:r>
              <a:rPr lang="en-CA" dirty="0" smtClean="0"/>
              <a:t>programming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5624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Arrays of Pointers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1" y="1508942"/>
            <a:ext cx="10945504" cy="4905505"/>
          </a:xfrm>
        </p:spPr>
        <p:txBody>
          <a:bodyPr>
            <a:normAutofit/>
          </a:bodyPr>
          <a:lstStyle/>
          <a:p>
            <a:r>
              <a:rPr lang="en-CA" dirty="0"/>
              <a:t>Pointers may be arrayed like any other data type. 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declaration for an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smtClean="0"/>
              <a:t>pointer array </a:t>
            </a:r>
            <a:r>
              <a:rPr lang="en-CA" dirty="0"/>
              <a:t>of size 10 is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*x[10];</a:t>
            </a:r>
          </a:p>
          <a:p>
            <a:pPr marL="0" indent="0">
              <a:buNone/>
            </a:pPr>
            <a:r>
              <a:rPr lang="en-CA" dirty="0"/>
              <a:t>To assign the address of an integer variable called </a:t>
            </a:r>
            <a:r>
              <a:rPr lang="en-CA" dirty="0" err="1"/>
              <a:t>var</a:t>
            </a:r>
            <a:r>
              <a:rPr lang="en-CA" dirty="0"/>
              <a:t> to the third element of </a:t>
            </a:r>
            <a:r>
              <a:rPr lang="en-CA" dirty="0" smtClean="0"/>
              <a:t>the pointer </a:t>
            </a:r>
            <a:r>
              <a:rPr lang="en-CA" dirty="0"/>
              <a:t>array</a:t>
            </a:r>
            <a:r>
              <a:rPr lang="en-CA" dirty="0" smtClean="0"/>
              <a:t>,</a:t>
            </a: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x[2] = &amp;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CA" dirty="0"/>
              <a:t>To find the value of </a:t>
            </a:r>
            <a:r>
              <a:rPr lang="en-CA" dirty="0" err="1"/>
              <a:t>var</a:t>
            </a:r>
            <a:r>
              <a:rPr lang="en-CA" dirty="0"/>
              <a:t>, write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c = *x[2];</a:t>
            </a:r>
          </a:p>
          <a:p>
            <a:r>
              <a:rPr lang="en-CA" dirty="0" smtClean="0"/>
              <a:t>Understanding how pointers work will be critical to our implementation of algorithms and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36256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4121</TotalTime>
  <Words>1451</Words>
  <Application>Microsoft Office PowerPoint</Application>
  <PresentationFormat>Widescreen</PresentationFormat>
  <Paragraphs>168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C++ Pointer Review</vt:lpstr>
      <vt:lpstr>C++ Pointer Review</vt:lpstr>
      <vt:lpstr>Pointer Variables</vt:lpstr>
      <vt:lpstr>Pointer Operators</vt:lpstr>
      <vt:lpstr>Pointer Operators</vt:lpstr>
      <vt:lpstr>Pointer Arithmetic</vt:lpstr>
      <vt:lpstr>Pointer Comparisons</vt:lpstr>
      <vt:lpstr>Arrays and pointers</vt:lpstr>
      <vt:lpstr>Arrays of Pointers</vt:lpstr>
      <vt:lpstr>Pointer Excercises</vt:lpstr>
      <vt:lpstr>Pointer Excercises</vt:lpstr>
      <vt:lpstr>Using Pointers to Pass Parameters by Reference</vt:lpstr>
      <vt:lpstr>Example of passing by reference</vt:lpstr>
      <vt:lpstr>New and Delete</vt:lpstr>
      <vt:lpstr>Wild Pointers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Sharrie Wing</dc:creator>
  <cp:lastModifiedBy>Sharrie Wing</cp:lastModifiedBy>
  <cp:revision>138</cp:revision>
  <dcterms:created xsi:type="dcterms:W3CDTF">2018-09-03T16:13:27Z</dcterms:created>
  <dcterms:modified xsi:type="dcterms:W3CDTF">2019-08-18T15:03:28Z</dcterms:modified>
</cp:coreProperties>
</file>