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7" r:id="rId3"/>
    <p:sldId id="266" r:id="rId4"/>
    <p:sldId id="288" r:id="rId5"/>
    <p:sldId id="289" r:id="rId6"/>
    <p:sldId id="268" r:id="rId7"/>
    <p:sldId id="282" r:id="rId8"/>
    <p:sldId id="283" r:id="rId9"/>
    <p:sldId id="290" r:id="rId10"/>
    <p:sldId id="257" r:id="rId11"/>
    <p:sldId id="259" r:id="rId12"/>
    <p:sldId id="260" r:id="rId13"/>
    <p:sldId id="261" r:id="rId14"/>
    <p:sldId id="291" r:id="rId15"/>
    <p:sldId id="258" r:id="rId16"/>
    <p:sldId id="263" r:id="rId17"/>
    <p:sldId id="262" r:id="rId18"/>
    <p:sldId id="264" r:id="rId19"/>
    <p:sldId id="265" r:id="rId20"/>
    <p:sldId id="286"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CF24A-4E93-4358-992A-A6381ABFBE3A}" type="datetimeFigureOut">
              <a:rPr lang="en-CA" smtClean="0"/>
              <a:t>2025-09-08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8D051-2F16-4010-A3B4-A332A154940A}" type="slidenum">
              <a:rPr lang="en-CA" smtClean="0"/>
              <a:t>‹#›</a:t>
            </a:fld>
            <a:endParaRPr lang="en-CA"/>
          </a:p>
        </p:txBody>
      </p:sp>
    </p:spTree>
    <p:extLst>
      <p:ext uri="{BB962C8B-B14F-4D97-AF65-F5344CB8AC3E}">
        <p14:creationId xmlns:p14="http://schemas.microsoft.com/office/powerpoint/2010/main" val="40727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AD8D051-2F16-4010-A3B4-A332A154940A}" type="slidenum">
              <a:rPr lang="en-CA" smtClean="0"/>
              <a:t>20</a:t>
            </a:fld>
            <a:endParaRPr lang="en-CA"/>
          </a:p>
        </p:txBody>
      </p:sp>
    </p:spTree>
    <p:extLst>
      <p:ext uri="{BB962C8B-B14F-4D97-AF65-F5344CB8AC3E}">
        <p14:creationId xmlns:p14="http://schemas.microsoft.com/office/powerpoint/2010/main" val="114331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2025-09-08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2025-09-08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2025-09-08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2025-09-08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time_continue=1&amp;v=6hfOvs8pY1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ellperformance.beyond3d.com/articles/2008/03/three-big-lie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feeney@fanshaweonline.ca" TargetMode="External"/><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FeeneyCodes/INFO3135Fall202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Intro to Algorithms and Data Structures</a:t>
            </a:r>
          </a:p>
        </p:txBody>
      </p:sp>
      <p:sp>
        <p:nvSpPr>
          <p:cNvPr id="3" name="Content Placeholder 2"/>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sz="4400" dirty="0"/>
              <a:t>INFO 3135 </a:t>
            </a:r>
          </a:p>
          <a:p>
            <a:r>
              <a:rPr lang="en-CA" dirty="0"/>
              <a:t>Course Introduction</a:t>
            </a:r>
          </a:p>
          <a:p>
            <a:r>
              <a:rPr lang="en-CA" dirty="0"/>
              <a:t>Pseudo Code</a:t>
            </a:r>
          </a:p>
          <a:p>
            <a:r>
              <a:rPr lang="en-CA" dirty="0"/>
              <a:t>Review of pointers</a:t>
            </a:r>
          </a:p>
        </p:txBody>
      </p:sp>
    </p:spTree>
    <p:extLst>
      <p:ext uri="{BB962C8B-B14F-4D97-AF65-F5344CB8AC3E}">
        <p14:creationId xmlns:p14="http://schemas.microsoft.com/office/powerpoint/2010/main" val="1580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Introduction</a:t>
            </a:r>
          </a:p>
        </p:txBody>
      </p:sp>
      <p:sp>
        <p:nvSpPr>
          <p:cNvPr id="3" name="Content Placeholder 2"/>
          <p:cNvSpPr>
            <a:spLocks noGrp="1"/>
          </p:cNvSpPr>
          <p:nvPr>
            <p:ph idx="1"/>
          </p:nvPr>
        </p:nvSpPr>
        <p:spPr>
          <a:xfrm>
            <a:off x="685800" y="1508943"/>
            <a:ext cx="10912522" cy="4554232"/>
          </a:xfrm>
        </p:spPr>
        <p:txBody>
          <a:bodyPr/>
          <a:lstStyle/>
          <a:p>
            <a:pPr marL="0" indent="0">
              <a:buNone/>
            </a:pPr>
            <a:r>
              <a:rPr lang="en-CA" sz="3200" u="sng" dirty="0" err="1"/>
              <a:t>al·go·rithm</a:t>
            </a:r>
            <a:endParaRPr lang="en-CA" sz="3200" u="sng" dirty="0"/>
          </a:p>
          <a:p>
            <a:pPr marL="0" indent="0">
              <a:buNone/>
            </a:pPr>
            <a:r>
              <a:rPr lang="en-CA" dirty="0"/>
              <a:t>noun</a:t>
            </a:r>
          </a:p>
          <a:p>
            <a:r>
              <a:rPr lang="en-CA" dirty="0"/>
              <a:t>a process or set of rules to be followed in calculations or other problem-solving operations, especially by a computer.</a:t>
            </a:r>
          </a:p>
          <a:p>
            <a:pPr marL="0" indent="0">
              <a:buNone/>
            </a:pPr>
            <a:r>
              <a:rPr lang="en-CA" sz="3200" b="1" u="sng" dirty="0"/>
              <a:t>Origin</a:t>
            </a:r>
          </a:p>
          <a:p>
            <a:r>
              <a:rPr lang="en-CA" dirty="0"/>
              <a:t>1890–95; variant of algorism, by association with Greek </a:t>
            </a:r>
            <a:r>
              <a:rPr lang="en-CA" dirty="0" err="1"/>
              <a:t>arithmós</a:t>
            </a:r>
            <a:r>
              <a:rPr lang="en-CA" dirty="0"/>
              <a:t> number. </a:t>
            </a:r>
          </a:p>
          <a:p>
            <a:endParaRPr lang="en-CA" dirty="0"/>
          </a:p>
          <a:p>
            <a:endParaRPr lang="en-CA" dirty="0"/>
          </a:p>
        </p:txBody>
      </p:sp>
    </p:spTree>
    <p:extLst>
      <p:ext uri="{BB962C8B-B14F-4D97-AF65-F5344CB8AC3E}">
        <p14:creationId xmlns:p14="http://schemas.microsoft.com/office/powerpoint/2010/main" val="138992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 and Data structures</a:t>
            </a:r>
          </a:p>
        </p:txBody>
      </p:sp>
      <p:sp>
        <p:nvSpPr>
          <p:cNvPr id="3" name="Content Placeholder 2"/>
          <p:cNvSpPr>
            <a:spLocks noGrp="1"/>
          </p:cNvSpPr>
          <p:nvPr>
            <p:ph idx="1"/>
          </p:nvPr>
        </p:nvSpPr>
        <p:spPr/>
        <p:txBody>
          <a:bodyPr/>
          <a:lstStyle/>
          <a:p>
            <a:r>
              <a:rPr lang="en-CA" sz="3600" dirty="0"/>
              <a:t>A TED talk on Algorithms</a:t>
            </a:r>
            <a:endParaRPr lang="en-CA" sz="3600" dirty="0">
              <a:hlinkClick r:id="rId2"/>
            </a:endParaRPr>
          </a:p>
          <a:p>
            <a:endParaRPr lang="en-CA" dirty="0">
              <a:hlinkClick r:id="rId2"/>
            </a:endParaRPr>
          </a:p>
          <a:p>
            <a:r>
              <a:rPr lang="en-CA" dirty="0">
                <a:hlinkClick r:id="rId2"/>
              </a:rPr>
              <a:t>https://www.youtube.com/watch?time_continue=1&amp;v=6hfOvs8pY1k</a:t>
            </a:r>
            <a:endParaRPr lang="en-CA" dirty="0"/>
          </a:p>
          <a:p>
            <a:endParaRPr lang="en-CA" dirty="0"/>
          </a:p>
          <a:p>
            <a:endParaRPr lang="en-CA" dirty="0"/>
          </a:p>
        </p:txBody>
      </p:sp>
      <p:pic>
        <p:nvPicPr>
          <p:cNvPr id="4" name="Picture 3"/>
          <p:cNvPicPr>
            <a:picLocks noChangeAspect="1"/>
          </p:cNvPicPr>
          <p:nvPr/>
        </p:nvPicPr>
        <p:blipFill>
          <a:blip r:embed="rId3"/>
          <a:stretch>
            <a:fillRect/>
          </a:stretch>
        </p:blipFill>
        <p:spPr>
          <a:xfrm>
            <a:off x="2868731" y="3786059"/>
            <a:ext cx="5772150" cy="1781175"/>
          </a:xfrm>
          <a:prstGeom prst="rect">
            <a:avLst/>
          </a:prstGeom>
        </p:spPr>
      </p:pic>
    </p:spTree>
    <p:extLst>
      <p:ext uri="{BB962C8B-B14F-4D97-AF65-F5344CB8AC3E}">
        <p14:creationId xmlns:p14="http://schemas.microsoft.com/office/powerpoint/2010/main" val="291420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a:t>
            </a:r>
          </a:p>
        </p:txBody>
      </p:sp>
      <p:sp>
        <p:nvSpPr>
          <p:cNvPr id="3" name="Content Placeholder 2"/>
          <p:cNvSpPr>
            <a:spLocks noGrp="1"/>
          </p:cNvSpPr>
          <p:nvPr>
            <p:ph idx="1"/>
          </p:nvPr>
        </p:nvSpPr>
        <p:spPr>
          <a:xfrm>
            <a:off x="464025" y="1508943"/>
            <a:ext cx="11136572" cy="5055630"/>
          </a:xfrm>
        </p:spPr>
        <p:txBody>
          <a:bodyPr>
            <a:normAutofit/>
          </a:bodyPr>
          <a:lstStyle/>
          <a:p>
            <a:pPr marL="0" indent="0">
              <a:buNone/>
            </a:pPr>
            <a:r>
              <a:rPr lang="en-CA" dirty="0"/>
              <a:t>Every Algorithm must satisfy the following properties:</a:t>
            </a:r>
          </a:p>
          <a:p>
            <a:r>
              <a:rPr lang="en-CA" b="1" dirty="0"/>
              <a:t>Input</a:t>
            </a:r>
            <a:r>
              <a:rPr lang="en-CA" dirty="0"/>
              <a:t>- There should be 0 or more inputs supplied externally to the algorithm.</a:t>
            </a:r>
          </a:p>
          <a:p>
            <a:r>
              <a:rPr lang="en-CA" b="1" dirty="0"/>
              <a:t>Output</a:t>
            </a:r>
            <a:r>
              <a:rPr lang="en-CA" dirty="0"/>
              <a:t>- There should be at least 1 output obtained.</a:t>
            </a:r>
          </a:p>
          <a:p>
            <a:r>
              <a:rPr lang="en-CA" b="1" dirty="0"/>
              <a:t>Definiteness</a:t>
            </a:r>
            <a:r>
              <a:rPr lang="en-CA" dirty="0"/>
              <a:t>- Every step of the algorithm should be clear and well defined.</a:t>
            </a:r>
          </a:p>
          <a:p>
            <a:r>
              <a:rPr lang="en-CA" b="1" dirty="0"/>
              <a:t>Finiteness</a:t>
            </a:r>
            <a:r>
              <a:rPr lang="en-CA" dirty="0"/>
              <a:t>- The algorithm should have finite number of steps. It should finish and not go on forever.</a:t>
            </a:r>
          </a:p>
          <a:p>
            <a:r>
              <a:rPr lang="en-CA" b="1" dirty="0"/>
              <a:t>Correctness</a:t>
            </a:r>
            <a:r>
              <a:rPr lang="en-CA" dirty="0"/>
              <a:t>- Every step of the algorithm must generate a correct output.</a:t>
            </a:r>
          </a:p>
          <a:p>
            <a:pPr marL="0" indent="0">
              <a:buNone/>
            </a:pPr>
            <a:endParaRPr lang="en-CA" dirty="0"/>
          </a:p>
        </p:txBody>
      </p:sp>
    </p:spTree>
    <p:extLst>
      <p:ext uri="{BB962C8B-B14F-4D97-AF65-F5344CB8AC3E}">
        <p14:creationId xmlns:p14="http://schemas.microsoft.com/office/powerpoint/2010/main" val="25185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a:t>
            </a:r>
          </a:p>
        </p:txBody>
      </p:sp>
      <p:sp>
        <p:nvSpPr>
          <p:cNvPr id="3" name="Content Placeholder 2"/>
          <p:cNvSpPr>
            <a:spLocks noGrp="1"/>
          </p:cNvSpPr>
          <p:nvPr>
            <p:ph idx="1"/>
          </p:nvPr>
        </p:nvSpPr>
        <p:spPr>
          <a:xfrm>
            <a:off x="321733" y="1354667"/>
            <a:ext cx="11548534" cy="5266265"/>
          </a:xfrm>
        </p:spPr>
        <p:txBody>
          <a:bodyPr>
            <a:normAutofit fontScale="92500"/>
          </a:bodyPr>
          <a:lstStyle/>
          <a:p>
            <a:r>
              <a:rPr lang="en-CA" dirty="0"/>
              <a:t>An algorithm is said to be efficient and fast, if it takes less time to execute and consumes less memory space. The performance of an algorithm is measured on the basis of following properties :</a:t>
            </a:r>
          </a:p>
          <a:p>
            <a:r>
              <a:rPr lang="en-CA" dirty="0"/>
              <a:t>Time Complexity</a:t>
            </a:r>
          </a:p>
          <a:p>
            <a:pPr lvl="1"/>
            <a:r>
              <a:rPr lang="en-CA" dirty="0"/>
              <a:t>a way to represent the amount of time required by the algorithm to run till its completion.</a:t>
            </a:r>
          </a:p>
          <a:p>
            <a:r>
              <a:rPr lang="en-CA" dirty="0"/>
              <a:t>Space Complexity</a:t>
            </a:r>
          </a:p>
          <a:p>
            <a:pPr lvl="1"/>
            <a:r>
              <a:rPr lang="en-CA" dirty="0"/>
              <a:t>the amount of memory space required by the algorithm, during the course of its execution.</a:t>
            </a:r>
          </a:p>
          <a:p>
            <a:pPr lvl="1"/>
            <a:r>
              <a:rPr lang="en-CA" b="1" dirty="0">
                <a:solidFill>
                  <a:schemeClr val="accent5">
                    <a:lumMod val="75000"/>
                  </a:schemeClr>
                </a:solidFill>
              </a:rPr>
              <a:t>Instruction Space</a:t>
            </a:r>
            <a:r>
              <a:rPr lang="en-CA" b="1" dirty="0"/>
              <a:t>:</a:t>
            </a:r>
            <a:r>
              <a:rPr lang="en-CA" dirty="0"/>
              <a:t> the space required to store the executable version of the program. This space is fixed, but varies depending upon the number of lines of code in the program.</a:t>
            </a:r>
          </a:p>
          <a:p>
            <a:pPr lvl="1"/>
            <a:r>
              <a:rPr lang="en-CA" b="1" dirty="0">
                <a:solidFill>
                  <a:schemeClr val="accent5">
                    <a:lumMod val="75000"/>
                  </a:schemeClr>
                </a:solidFill>
              </a:rPr>
              <a:t>Data Space</a:t>
            </a:r>
            <a:r>
              <a:rPr lang="en-CA" b="1" dirty="0"/>
              <a:t>:</a:t>
            </a:r>
            <a:r>
              <a:rPr lang="en-CA" dirty="0"/>
              <a:t> the space required to store all the constants and variables value.</a:t>
            </a:r>
          </a:p>
          <a:p>
            <a:pPr lvl="1"/>
            <a:r>
              <a:rPr lang="en-CA" b="1" dirty="0">
                <a:solidFill>
                  <a:schemeClr val="accent5">
                    <a:lumMod val="75000"/>
                  </a:schemeClr>
                </a:solidFill>
              </a:rPr>
              <a:t>Environment Space</a:t>
            </a:r>
            <a:r>
              <a:rPr lang="en-CA" b="1" dirty="0"/>
              <a:t>:</a:t>
            </a:r>
            <a:r>
              <a:rPr lang="en-CA" dirty="0"/>
              <a:t> the space required to store the environment information needed</a:t>
            </a:r>
          </a:p>
          <a:p>
            <a:r>
              <a:rPr lang="en-CA" sz="2600" dirty="0"/>
              <a:t>while calculating the Space Complexity of any algorithm, we usually consider only Data Space and we neglect the Instruction Space and Environmental Stack</a:t>
            </a:r>
          </a:p>
        </p:txBody>
      </p:sp>
    </p:spTree>
    <p:extLst>
      <p:ext uri="{BB962C8B-B14F-4D97-AF65-F5344CB8AC3E}">
        <p14:creationId xmlns:p14="http://schemas.microsoft.com/office/powerpoint/2010/main" val="279699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Complexity over time</a:t>
            </a:r>
          </a:p>
        </p:txBody>
      </p:sp>
      <p:sp>
        <p:nvSpPr>
          <p:cNvPr id="3" name="Content Placeholder 2"/>
          <p:cNvSpPr>
            <a:spLocks noGrp="1"/>
          </p:cNvSpPr>
          <p:nvPr>
            <p:ph idx="1"/>
          </p:nvPr>
        </p:nvSpPr>
        <p:spPr>
          <a:xfrm>
            <a:off x="321733" y="1354667"/>
            <a:ext cx="11548534" cy="5266265"/>
          </a:xfrm>
        </p:spPr>
        <p:txBody>
          <a:bodyPr>
            <a:normAutofit fontScale="92500"/>
          </a:bodyPr>
          <a:lstStyle/>
          <a:p>
            <a:r>
              <a:rPr lang="en-CA" sz="3900" dirty="0"/>
              <a:t>In the past:</a:t>
            </a:r>
          </a:p>
          <a:p>
            <a:pPr lvl="1"/>
            <a:r>
              <a:rPr lang="en-CA" sz="3000" dirty="0"/>
              <a:t>486/(Pentium, maybe): “CPU bound” (100 MHz)</a:t>
            </a:r>
          </a:p>
          <a:p>
            <a:pPr lvl="1"/>
            <a:r>
              <a:rPr lang="en-CA" sz="3000" dirty="0"/>
              <a:t>Memory access took “0 time” (was not considered)</a:t>
            </a:r>
          </a:p>
          <a:p>
            <a:r>
              <a:rPr lang="en-CA" sz="3400" dirty="0"/>
              <a:t>Now, it’s the complete opposite</a:t>
            </a:r>
          </a:p>
          <a:p>
            <a:pPr lvl="1"/>
            <a:r>
              <a:rPr lang="en-CA" sz="3000" dirty="0"/>
              <a:t>CPUs are WAAAAAAAAY faster than memory</a:t>
            </a:r>
          </a:p>
          <a:p>
            <a:pPr lvl="1"/>
            <a:r>
              <a:rPr lang="en-CA" sz="3000" dirty="0"/>
              <a:t>If you have a cache miss, it’s 500-1000 cycles</a:t>
            </a:r>
          </a:p>
          <a:p>
            <a:pPr lvl="1"/>
            <a:r>
              <a:rPr lang="en-CA" sz="3000" dirty="0"/>
              <a:t>8-16 cores (aka “other CPUs”)</a:t>
            </a:r>
          </a:p>
          <a:p>
            <a:r>
              <a:rPr lang="en-CA" sz="3400" dirty="0"/>
              <a:t>++x is faster than x++ (maybe the 386)</a:t>
            </a:r>
          </a:p>
          <a:p>
            <a:r>
              <a:rPr lang="en-CA" sz="3400" dirty="0"/>
              <a:t>sqrt()</a:t>
            </a:r>
          </a:p>
        </p:txBody>
      </p:sp>
    </p:spTree>
    <p:extLst>
      <p:ext uri="{BB962C8B-B14F-4D97-AF65-F5344CB8AC3E}">
        <p14:creationId xmlns:p14="http://schemas.microsoft.com/office/powerpoint/2010/main" val="122150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a:t>
            </a:r>
          </a:p>
        </p:txBody>
      </p:sp>
      <p:sp>
        <p:nvSpPr>
          <p:cNvPr id="3" name="Content Placeholder 2"/>
          <p:cNvSpPr>
            <a:spLocks noGrp="1"/>
          </p:cNvSpPr>
          <p:nvPr>
            <p:ph idx="1"/>
          </p:nvPr>
        </p:nvSpPr>
        <p:spPr>
          <a:xfrm>
            <a:off x="474133" y="1508942"/>
            <a:ext cx="11276589" cy="5111991"/>
          </a:xfrm>
        </p:spPr>
        <p:txBody>
          <a:bodyPr>
            <a:normAutofit fontScale="92500" lnSpcReduction="20000"/>
          </a:bodyPr>
          <a:lstStyle/>
          <a:p>
            <a:pPr marL="0" indent="0">
              <a:buNone/>
            </a:pPr>
            <a:r>
              <a:rPr lang="en-CA" b="1" u="sng" dirty="0">
                <a:solidFill>
                  <a:schemeClr val="tx2"/>
                </a:solidFill>
              </a:rPr>
              <a:t>Data structure </a:t>
            </a:r>
          </a:p>
          <a:p>
            <a:r>
              <a:rPr lang="en-CA" dirty="0"/>
              <a:t>Is a data organization, management, and storage format that enables efficient access and modification. </a:t>
            </a:r>
          </a:p>
          <a:p>
            <a:r>
              <a:rPr lang="en-CA" dirty="0"/>
              <a:t>A data structure is a collection of data values, the relationships among them, and the functions or operations that can be applied to the data.  </a:t>
            </a:r>
          </a:p>
          <a:p>
            <a:r>
              <a:rPr lang="en-CA" dirty="0"/>
              <a:t>Different types of data structures are suited to different kinds of applications, and some are highly specialized to specific tasks. </a:t>
            </a:r>
            <a:br>
              <a:rPr lang="en-CA" dirty="0"/>
            </a:br>
            <a:r>
              <a:rPr lang="en-CA" dirty="0"/>
              <a:t>For example, relational databases commonly use B-tree indexes for data retrieval, while compiler implementations usually use hash tables to look up identifiers</a:t>
            </a:r>
          </a:p>
          <a:p>
            <a:r>
              <a:rPr lang="en-CA" dirty="0"/>
              <a:t>Usually, efficient data structures are key to designing efficient algorithms. Some formal design methods and programming languages emphasize data structures, rather than algorithms, as the key organizing factor in software design</a:t>
            </a:r>
          </a:p>
          <a:p>
            <a:pPr marL="0" indent="0">
              <a:buNone/>
            </a:pPr>
            <a:r>
              <a:rPr lang="en-CA" dirty="0"/>
              <a:t>[Wikipedia]</a:t>
            </a:r>
          </a:p>
        </p:txBody>
      </p:sp>
    </p:spTree>
    <p:extLst>
      <p:ext uri="{BB962C8B-B14F-4D97-AF65-F5344CB8AC3E}">
        <p14:creationId xmlns:p14="http://schemas.microsoft.com/office/powerpoint/2010/main" val="171657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Primitive Data Structures</a:t>
            </a:r>
          </a:p>
        </p:txBody>
      </p:sp>
      <p:sp>
        <p:nvSpPr>
          <p:cNvPr id="3" name="Content Placeholder 2"/>
          <p:cNvSpPr>
            <a:spLocks noGrp="1"/>
          </p:cNvSpPr>
          <p:nvPr>
            <p:ph idx="1"/>
          </p:nvPr>
        </p:nvSpPr>
        <p:spPr/>
        <p:txBody>
          <a:bodyPr>
            <a:normAutofit lnSpcReduction="10000"/>
          </a:bodyPr>
          <a:lstStyle/>
          <a:p>
            <a:pPr fontAlgn="base"/>
            <a:r>
              <a:rPr lang="en-CA" dirty="0"/>
              <a:t>The simplest data structures are primitive variables. They hold a single value, and beyond that, are of limited use. When many related values need to be stored, an array is used. </a:t>
            </a:r>
          </a:p>
          <a:p>
            <a:pPr fontAlgn="base"/>
            <a:r>
              <a:rPr lang="en-CA" dirty="0"/>
              <a:t>Another example of a basic data structure is an array, in which multiple data bits are coordinated into a group sharing a common label. This helps programs call these data bits or perform other work on the data set as a whole. </a:t>
            </a:r>
          </a:p>
          <a:p>
            <a:pPr fontAlgn="base"/>
            <a:r>
              <a:rPr lang="en-CA" dirty="0"/>
              <a:t>Another example is a stack, which places data units in relative hierarchies, allowing functions to work on the data in coordinated ways, such as pushing new data onto a stack, or popping data off the top of a stack</a:t>
            </a:r>
          </a:p>
          <a:p>
            <a:pPr marL="0" indent="0">
              <a:buNone/>
            </a:pPr>
            <a:endParaRPr lang="en-CA" dirty="0"/>
          </a:p>
        </p:txBody>
      </p:sp>
    </p:spTree>
    <p:extLst>
      <p:ext uri="{BB962C8B-B14F-4D97-AF65-F5344CB8AC3E}">
        <p14:creationId xmlns:p14="http://schemas.microsoft.com/office/powerpoint/2010/main" val="411602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Primitive Data Structures C++</a:t>
            </a:r>
          </a:p>
        </p:txBody>
      </p:sp>
      <p:sp>
        <p:nvSpPr>
          <p:cNvPr id="3" name="Content Placeholder 2"/>
          <p:cNvSpPr>
            <a:spLocks noGrp="1"/>
          </p:cNvSpPr>
          <p:nvPr>
            <p:ph idx="1"/>
          </p:nvPr>
        </p:nvSpPr>
        <p:spPr>
          <a:xfrm>
            <a:off x="346881" y="1508943"/>
            <a:ext cx="4047698" cy="4554232"/>
          </a:xfrm>
        </p:spPr>
        <p:txBody>
          <a:bodyPr/>
          <a:lstStyle/>
          <a:p>
            <a:r>
              <a:rPr lang="en-CA" dirty="0"/>
              <a:t>These primitive structures will be used to create more complex structures.</a:t>
            </a:r>
          </a:p>
          <a:p>
            <a:r>
              <a:rPr lang="en-CA" dirty="0"/>
              <a:t>These almost always correspond to a CPU/GPUs “registers”</a:t>
            </a:r>
          </a:p>
        </p:txBody>
      </p:sp>
      <p:pic>
        <p:nvPicPr>
          <p:cNvPr id="4" name="Picture 3"/>
          <p:cNvPicPr>
            <a:picLocks noChangeAspect="1"/>
          </p:cNvPicPr>
          <p:nvPr/>
        </p:nvPicPr>
        <p:blipFill>
          <a:blip r:embed="rId2"/>
          <a:stretch>
            <a:fillRect/>
          </a:stretch>
        </p:blipFill>
        <p:spPr>
          <a:xfrm>
            <a:off x="4577615" y="1330881"/>
            <a:ext cx="6776185" cy="5527119"/>
          </a:xfrm>
          <a:prstGeom prst="rect">
            <a:avLst/>
          </a:prstGeom>
        </p:spPr>
      </p:pic>
    </p:spTree>
    <p:extLst>
      <p:ext uri="{BB962C8B-B14F-4D97-AF65-F5344CB8AC3E}">
        <p14:creationId xmlns:p14="http://schemas.microsoft.com/office/powerpoint/2010/main" val="995191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Non-primitive Data structures</a:t>
            </a:r>
          </a:p>
        </p:txBody>
      </p:sp>
      <p:sp>
        <p:nvSpPr>
          <p:cNvPr id="3" name="Content Placeholder 2"/>
          <p:cNvSpPr>
            <a:spLocks noGrp="1"/>
          </p:cNvSpPr>
          <p:nvPr>
            <p:ph idx="1"/>
          </p:nvPr>
        </p:nvSpPr>
        <p:spPr>
          <a:xfrm>
            <a:off x="838200" y="1337481"/>
            <a:ext cx="10515600" cy="5349921"/>
          </a:xfrm>
        </p:spPr>
        <p:txBody>
          <a:bodyPr>
            <a:normAutofit lnSpcReduction="10000"/>
          </a:bodyPr>
          <a:lstStyle/>
          <a:p>
            <a:r>
              <a:rPr lang="en-CA" dirty="0"/>
              <a:t>The non-primitive data structures cannot be created without primitive data structures.</a:t>
            </a:r>
          </a:p>
          <a:p>
            <a:r>
              <a:rPr lang="en-CA" dirty="0"/>
              <a:t>The Non-primitive data structures are further divided into the following categories:</a:t>
            </a:r>
          </a:p>
          <a:p>
            <a:r>
              <a:rPr lang="en-CA" dirty="0">
                <a:solidFill>
                  <a:srgbClr val="0070C0"/>
                </a:solidFill>
              </a:rPr>
              <a:t>Arrays</a:t>
            </a:r>
            <a:r>
              <a:rPr lang="en-CA" dirty="0"/>
              <a:t> - </a:t>
            </a:r>
            <a:r>
              <a:rPr lang="en-CA" sz="2400" dirty="0"/>
              <a:t>a homogeneous and contiguous collection of same data types. They have a static memory allocation technique</a:t>
            </a:r>
            <a:endParaRPr lang="en-CA" dirty="0"/>
          </a:p>
          <a:p>
            <a:r>
              <a:rPr lang="en-CA" dirty="0">
                <a:solidFill>
                  <a:srgbClr val="0070C0"/>
                </a:solidFill>
              </a:rPr>
              <a:t>Files </a:t>
            </a:r>
            <a:r>
              <a:rPr lang="en-CA" sz="2400" dirty="0"/>
              <a:t>- A file is a collection of records. The file data structure is primarily used for managing large amounts of data which is not in the primary storage of the system.</a:t>
            </a:r>
          </a:p>
          <a:p>
            <a:r>
              <a:rPr lang="en-CA" dirty="0">
                <a:solidFill>
                  <a:srgbClr val="0070C0"/>
                </a:solidFill>
              </a:rPr>
              <a:t>Lists</a:t>
            </a:r>
            <a:r>
              <a:rPr lang="en-CA" dirty="0"/>
              <a:t> - </a:t>
            </a:r>
            <a:r>
              <a:rPr lang="en-CA" sz="2400" dirty="0"/>
              <a:t>lists support dynamic memory allocation.</a:t>
            </a:r>
            <a:endParaRPr lang="en-CA" sz="2400" dirty="0">
              <a:solidFill>
                <a:srgbClr val="0070C0"/>
              </a:solidFill>
            </a:endParaRPr>
          </a:p>
          <a:p>
            <a:pPr lvl="1"/>
            <a:r>
              <a:rPr lang="en-CA" dirty="0">
                <a:solidFill>
                  <a:srgbClr val="0070C0"/>
                </a:solidFill>
              </a:rPr>
              <a:t>Linear Lists </a:t>
            </a:r>
            <a:r>
              <a:rPr lang="en-CA" dirty="0"/>
              <a:t>– stacks, queues</a:t>
            </a:r>
          </a:p>
          <a:p>
            <a:pPr lvl="2"/>
            <a:r>
              <a:rPr lang="en-CA" dirty="0"/>
              <a:t>The linear lists are those which have the elements stored in a sequential order. </a:t>
            </a:r>
          </a:p>
          <a:p>
            <a:pPr lvl="1"/>
            <a:r>
              <a:rPr lang="en-CA" dirty="0">
                <a:solidFill>
                  <a:srgbClr val="0070C0"/>
                </a:solidFill>
              </a:rPr>
              <a:t>Non-linear Lists </a:t>
            </a:r>
            <a:r>
              <a:rPr lang="en-CA" dirty="0"/>
              <a:t>– graphs, trees, hash based</a:t>
            </a:r>
          </a:p>
          <a:p>
            <a:pPr lvl="2"/>
            <a:r>
              <a:rPr lang="en-CA" dirty="0"/>
              <a:t>non linear lists do not have elements stored in a certain manner.</a:t>
            </a:r>
          </a:p>
        </p:txBody>
      </p:sp>
    </p:spTree>
    <p:extLst>
      <p:ext uri="{BB962C8B-B14F-4D97-AF65-F5344CB8AC3E}">
        <p14:creationId xmlns:p14="http://schemas.microsoft.com/office/powerpoint/2010/main" val="356246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Derived Types and Data Structures</a:t>
            </a:r>
          </a:p>
        </p:txBody>
      </p:sp>
      <p:sp>
        <p:nvSpPr>
          <p:cNvPr id="3" name="Content Placeholder 2"/>
          <p:cNvSpPr>
            <a:spLocks noGrp="1"/>
          </p:cNvSpPr>
          <p:nvPr>
            <p:ph idx="1"/>
          </p:nvPr>
        </p:nvSpPr>
        <p:spPr/>
        <p:txBody>
          <a:bodyPr/>
          <a:lstStyle/>
          <a:p>
            <a:r>
              <a:rPr lang="en-CA" dirty="0"/>
              <a:t>As C++ is an object oriented languages and supports the concept of classes we can also use these “derived” types to create data structures.</a:t>
            </a:r>
          </a:p>
          <a:p>
            <a:r>
              <a:rPr lang="en-CA" dirty="0"/>
              <a:t>Using derived types will provide more flexibility and power in creating data structures but can also add complexity.</a:t>
            </a:r>
          </a:p>
          <a:p>
            <a:endParaRPr lang="en-CA" dirty="0"/>
          </a:p>
        </p:txBody>
      </p:sp>
      <p:pic>
        <p:nvPicPr>
          <p:cNvPr id="4" name="Picture 3"/>
          <p:cNvPicPr>
            <a:picLocks noChangeAspect="1"/>
          </p:cNvPicPr>
          <p:nvPr/>
        </p:nvPicPr>
        <p:blipFill>
          <a:blip r:embed="rId2"/>
          <a:stretch>
            <a:fillRect/>
          </a:stretch>
        </p:blipFill>
        <p:spPr>
          <a:xfrm>
            <a:off x="1754022" y="3619500"/>
            <a:ext cx="7810500" cy="3238500"/>
          </a:xfrm>
          <a:prstGeom prst="rect">
            <a:avLst/>
          </a:prstGeom>
        </p:spPr>
      </p:pic>
    </p:spTree>
    <p:extLst>
      <p:ext uri="{BB962C8B-B14F-4D97-AF65-F5344CB8AC3E}">
        <p14:creationId xmlns:p14="http://schemas.microsoft.com/office/powerpoint/2010/main" val="362569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Course/Lecture Format</a:t>
            </a:r>
          </a:p>
        </p:txBody>
      </p:sp>
      <p:sp>
        <p:nvSpPr>
          <p:cNvPr id="3" name="Content Placeholder 2"/>
          <p:cNvSpPr>
            <a:spLocks noGrp="1"/>
          </p:cNvSpPr>
          <p:nvPr>
            <p:ph idx="1"/>
          </p:nvPr>
        </p:nvSpPr>
        <p:spPr>
          <a:xfrm>
            <a:off x="320040" y="1322675"/>
            <a:ext cx="11033760" cy="4611781"/>
          </a:xfrm>
        </p:spPr>
        <p:txBody>
          <a:bodyPr>
            <a:noAutofit/>
          </a:bodyPr>
          <a:lstStyle/>
          <a:p>
            <a:pPr marL="0" indent="0">
              <a:buNone/>
            </a:pPr>
            <a:r>
              <a:rPr lang="en-CA" dirty="0"/>
              <a:t>Each week:</a:t>
            </a:r>
          </a:p>
          <a:p>
            <a:r>
              <a:rPr lang="en-CA" dirty="0"/>
              <a:t>Lecture + interactive* code examples </a:t>
            </a:r>
          </a:p>
          <a:p>
            <a:pPr lvl="1"/>
            <a:r>
              <a:rPr lang="en-CA" dirty="0"/>
              <a:t>I’ll record and post later </a:t>
            </a:r>
            <a:r>
              <a:rPr lang="en-CA" i="1" u="sng" dirty="0"/>
              <a:t>as a courtesy </a:t>
            </a:r>
            <a:r>
              <a:rPr lang="en-CA" dirty="0"/>
              <a:t>– you are expected to </a:t>
            </a:r>
            <a:r>
              <a:rPr lang="en-CA" b="1" u="sng" dirty="0"/>
              <a:t>be in class</a:t>
            </a:r>
            <a:r>
              <a:rPr lang="en-CA" dirty="0"/>
              <a:t>, though</a:t>
            </a:r>
          </a:p>
          <a:p>
            <a:r>
              <a:rPr lang="en-CA" dirty="0"/>
              <a:t>There are three (3) sections – I’m teaching one of them</a:t>
            </a:r>
          </a:p>
          <a:p>
            <a:pPr lvl="1"/>
            <a:r>
              <a:rPr lang="en-CA" dirty="0"/>
              <a:t>Profs. Maaroof and Haworth are teaching the other 2</a:t>
            </a:r>
          </a:p>
          <a:p>
            <a:pPr lvl="1"/>
            <a:r>
              <a:rPr lang="en-CA" dirty="0"/>
              <a:t>We’ll try to keep them in sync, but we’re 3 different people, right?</a:t>
            </a:r>
            <a:br>
              <a:rPr lang="en-CA" dirty="0"/>
            </a:br>
            <a:r>
              <a:rPr lang="en-CA" dirty="0"/>
              <a:t>(i.e. you can’t just “sit in” on other sections)</a:t>
            </a:r>
          </a:p>
          <a:p>
            <a:pPr marL="0" indent="0">
              <a:buNone/>
            </a:pPr>
            <a:r>
              <a:rPr lang="en-CA" dirty="0"/>
              <a:t>Office hours:</a:t>
            </a:r>
          </a:p>
          <a:p>
            <a:r>
              <a:rPr lang="en-CA" dirty="0"/>
              <a:t>For now, they are Wednesday’s from “12:00” – “3:00”</a:t>
            </a:r>
          </a:p>
          <a:p>
            <a:pPr lvl="1"/>
            <a:r>
              <a:rPr lang="en-CA" dirty="0"/>
              <a:t>i.e. between my morning and afternoon classes</a:t>
            </a:r>
          </a:p>
          <a:p>
            <a:pPr lvl="1"/>
            <a:r>
              <a:rPr lang="en-CA" dirty="0"/>
              <a:t>I’m OK to add more office hours if needed/wanted</a:t>
            </a:r>
          </a:p>
          <a:p>
            <a:endParaRPr lang="en-CA" dirty="0"/>
          </a:p>
        </p:txBody>
      </p:sp>
      <p:sp>
        <p:nvSpPr>
          <p:cNvPr id="4" name="TextBox 3">
            <a:extLst>
              <a:ext uri="{FF2B5EF4-FFF2-40B4-BE49-F238E27FC236}">
                <a16:creationId xmlns:a16="http://schemas.microsoft.com/office/drawing/2014/main" id="{AFAE8CCC-FBE4-172B-47CD-82C11B0CDE84}"/>
              </a:ext>
            </a:extLst>
          </p:cNvPr>
          <p:cNvSpPr txBox="1"/>
          <p:nvPr/>
        </p:nvSpPr>
        <p:spPr>
          <a:xfrm>
            <a:off x="612648" y="6117336"/>
            <a:ext cx="9491472" cy="646331"/>
          </a:xfrm>
          <a:prstGeom prst="rect">
            <a:avLst/>
          </a:prstGeom>
          <a:noFill/>
        </p:spPr>
        <p:txBody>
          <a:bodyPr wrap="square" rtlCol="0">
            <a:spAutoFit/>
          </a:bodyPr>
          <a:lstStyle/>
          <a:p>
            <a:r>
              <a:rPr lang="en-CA" i="1" dirty="0"/>
              <a:t>* “interactive” in that I’ll show you things and you can follow along “within reason”; if you missed anything, please look at the video later – i.e. I’m not waiting for super slow typers to “catch up”.</a:t>
            </a:r>
          </a:p>
        </p:txBody>
      </p:sp>
    </p:spTree>
    <p:extLst>
      <p:ext uri="{BB962C8B-B14F-4D97-AF65-F5344CB8AC3E}">
        <p14:creationId xmlns:p14="http://schemas.microsoft.com/office/powerpoint/2010/main" val="7105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Derived Types and Data Structures</a:t>
            </a:r>
          </a:p>
        </p:txBody>
      </p:sp>
      <p:sp>
        <p:nvSpPr>
          <p:cNvPr id="3" name="Content Placeholder 2"/>
          <p:cNvSpPr>
            <a:spLocks noGrp="1"/>
          </p:cNvSpPr>
          <p:nvPr>
            <p:ph idx="1"/>
          </p:nvPr>
        </p:nvSpPr>
        <p:spPr>
          <a:xfrm>
            <a:off x="393290" y="1508943"/>
            <a:ext cx="10960510" cy="4554232"/>
          </a:xfrm>
        </p:spPr>
        <p:txBody>
          <a:bodyPr/>
          <a:lstStyle/>
          <a:p>
            <a:r>
              <a:rPr lang="en-CA" b="1" dirty="0"/>
              <a:t>Giant Note: </a:t>
            </a:r>
            <a:r>
              <a:rPr lang="en-CA" dirty="0"/>
              <a:t>Object Oriented is Not:</a:t>
            </a:r>
          </a:p>
          <a:p>
            <a:pPr lvl="1"/>
            <a:r>
              <a:rPr lang="en-CA" dirty="0"/>
              <a:t>The only way to “skin a cat”</a:t>
            </a:r>
          </a:p>
          <a:p>
            <a:pPr lvl="1"/>
            <a:r>
              <a:rPr lang="en-CA" dirty="0"/>
              <a:t>Is *NOT* how computers actually work</a:t>
            </a:r>
          </a:p>
          <a:p>
            <a:pPr lvl="1"/>
            <a:r>
              <a:rPr lang="en-CA" dirty="0"/>
              <a:t>It’s a helpful abstraction for us humble humans</a:t>
            </a:r>
          </a:p>
          <a:p>
            <a:pPr lvl="1"/>
            <a:r>
              <a:rPr lang="en-CA" dirty="0"/>
              <a:t>May not be the best way, or even a good way</a:t>
            </a:r>
          </a:p>
          <a:p>
            <a:r>
              <a:rPr lang="en-CA" dirty="0"/>
              <a:t>Mike Acton’s “3 big lies”:</a:t>
            </a:r>
          </a:p>
          <a:p>
            <a:pPr lvl="1"/>
            <a:r>
              <a:rPr lang="en-CA" dirty="0">
                <a:hlinkClick r:id="rId3"/>
              </a:rPr>
              <a:t>https://cellperformance.beyond3d.com/articles/2008/03/three-big-lies.html</a:t>
            </a:r>
            <a:endParaRPr lang="en-CA" dirty="0"/>
          </a:p>
          <a:p>
            <a:pPr lvl="1"/>
            <a:r>
              <a:rPr lang="en-CA" dirty="0"/>
              <a:t>Software is the platform</a:t>
            </a:r>
          </a:p>
          <a:p>
            <a:pPr lvl="1"/>
            <a:r>
              <a:rPr lang="en-CA" dirty="0"/>
              <a:t>Code should be designed around a model of the world</a:t>
            </a:r>
          </a:p>
          <a:p>
            <a:pPr lvl="1"/>
            <a:r>
              <a:rPr lang="en-CA" dirty="0"/>
              <a:t>Code is more </a:t>
            </a:r>
            <a:r>
              <a:rPr lang="en-CA"/>
              <a:t>important than data</a:t>
            </a:r>
            <a:endParaRPr lang="en-CA" dirty="0"/>
          </a:p>
          <a:p>
            <a:pPr marL="457200" lvl="1" indent="0">
              <a:buNone/>
            </a:pPr>
            <a:endParaRPr lang="en-CA" dirty="0"/>
          </a:p>
        </p:txBody>
      </p:sp>
      <p:pic>
        <p:nvPicPr>
          <p:cNvPr id="4" name="Picture 3"/>
          <p:cNvPicPr>
            <a:picLocks noChangeAspect="1"/>
          </p:cNvPicPr>
          <p:nvPr/>
        </p:nvPicPr>
        <p:blipFill>
          <a:blip r:embed="rId4"/>
          <a:stretch>
            <a:fillRect/>
          </a:stretch>
        </p:blipFill>
        <p:spPr>
          <a:xfrm>
            <a:off x="7627122" y="1870598"/>
            <a:ext cx="4245593" cy="1760368"/>
          </a:xfrm>
          <a:prstGeom prst="rect">
            <a:avLst/>
          </a:prstGeom>
        </p:spPr>
      </p:pic>
    </p:spTree>
    <p:extLst>
      <p:ext uri="{BB962C8B-B14F-4D97-AF65-F5344CB8AC3E}">
        <p14:creationId xmlns:p14="http://schemas.microsoft.com/office/powerpoint/2010/main" val="857484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92A6-64C4-40B1-B90B-ADCCCB67629D}"/>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9ECB68CD-19B8-438A-9D91-F26C5D653EB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25648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Marks?</a:t>
            </a:r>
          </a:p>
        </p:txBody>
      </p:sp>
      <p:sp>
        <p:nvSpPr>
          <p:cNvPr id="3" name="Content Placeholder 2"/>
          <p:cNvSpPr>
            <a:spLocks noGrp="1"/>
          </p:cNvSpPr>
          <p:nvPr>
            <p:ph idx="1"/>
          </p:nvPr>
        </p:nvSpPr>
        <p:spPr>
          <a:xfrm>
            <a:off x="612648" y="1322675"/>
            <a:ext cx="10741152" cy="4840381"/>
          </a:xfrm>
        </p:spPr>
        <p:txBody>
          <a:bodyPr>
            <a:normAutofit/>
          </a:bodyPr>
          <a:lstStyle/>
          <a:p>
            <a:r>
              <a:rPr lang="en-CA" sz="3200" dirty="0"/>
              <a:t>See course plan</a:t>
            </a:r>
          </a:p>
          <a:p>
            <a:pPr lvl="1"/>
            <a:r>
              <a:rPr lang="en-CA" sz="2800" dirty="0"/>
              <a:t>There’s a “live” version on </a:t>
            </a:r>
            <a:r>
              <a:rPr lang="en-CA" sz="2800" dirty="0" err="1"/>
              <a:t>github</a:t>
            </a:r>
            <a:br>
              <a:rPr lang="en-CA" sz="2800" dirty="0"/>
            </a:br>
            <a:r>
              <a:rPr lang="en-CA" dirty="0"/>
              <a:t>(we miss a couple Mondays and I’ll link that to FOL)</a:t>
            </a:r>
          </a:p>
          <a:p>
            <a:pPr lvl="1"/>
            <a:r>
              <a:rPr lang="en-CA" sz="2800" dirty="0"/>
              <a:t>Assume due dates are the ones on FOL</a:t>
            </a:r>
          </a:p>
          <a:p>
            <a:r>
              <a:rPr lang="en-CA" sz="3200" dirty="0"/>
              <a:t>Usually a small quiz/assignment each week</a:t>
            </a:r>
          </a:p>
          <a:p>
            <a:pPr lvl="1"/>
            <a:r>
              <a:rPr lang="en-CA" sz="2800" dirty="0"/>
              <a:t>Not worth much, intention is to direct/focus on what we’ve done</a:t>
            </a:r>
          </a:p>
          <a:p>
            <a:pPr lvl="1"/>
            <a:r>
              <a:rPr lang="en-CA" sz="2800" dirty="0"/>
              <a:t>Prepare for projects/exams</a:t>
            </a:r>
          </a:p>
          <a:p>
            <a:r>
              <a:rPr lang="en-CA" sz="3200" dirty="0"/>
              <a:t>Projects: </a:t>
            </a:r>
            <a:r>
              <a:rPr lang="en-CA" sz="2800" dirty="0"/>
              <a:t>2 large ones</a:t>
            </a:r>
          </a:p>
          <a:p>
            <a:r>
              <a:rPr lang="en-CA" sz="3200" dirty="0"/>
              <a:t>Exams: </a:t>
            </a:r>
            <a:r>
              <a:rPr lang="en-CA" sz="2800" dirty="0"/>
              <a:t>A mid-term (in class) and final (in exam week)</a:t>
            </a:r>
            <a:endParaRPr lang="en-CA" sz="3200" dirty="0"/>
          </a:p>
        </p:txBody>
      </p:sp>
    </p:spTree>
    <p:extLst>
      <p:ext uri="{BB962C8B-B14F-4D97-AF65-F5344CB8AC3E}">
        <p14:creationId xmlns:p14="http://schemas.microsoft.com/office/powerpoint/2010/main" val="26978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Who am I?</a:t>
            </a:r>
          </a:p>
        </p:txBody>
      </p:sp>
      <p:sp>
        <p:nvSpPr>
          <p:cNvPr id="3" name="Content Placeholder 2"/>
          <p:cNvSpPr>
            <a:spLocks noGrp="1"/>
          </p:cNvSpPr>
          <p:nvPr>
            <p:ph idx="1"/>
          </p:nvPr>
        </p:nvSpPr>
        <p:spPr>
          <a:xfrm>
            <a:off x="838200" y="1490472"/>
            <a:ext cx="10515600" cy="4672584"/>
          </a:xfrm>
        </p:spPr>
        <p:txBody>
          <a:bodyPr>
            <a:normAutofit/>
          </a:bodyPr>
          <a:lstStyle/>
          <a:p>
            <a:pPr marL="0" indent="0">
              <a:buNone/>
            </a:pPr>
            <a:r>
              <a:rPr lang="en-CA" sz="3200" dirty="0"/>
              <a:t>Michael Feeney</a:t>
            </a:r>
          </a:p>
          <a:p>
            <a:pPr marL="0" indent="0">
              <a:buNone/>
            </a:pPr>
            <a:r>
              <a:rPr lang="en-CA" sz="3200" dirty="0"/>
              <a:t>G3001</a:t>
            </a:r>
          </a:p>
          <a:p>
            <a:pPr marL="0" indent="0">
              <a:buNone/>
            </a:pPr>
            <a:r>
              <a:rPr lang="en-CA" sz="3200" dirty="0">
                <a:hlinkClick r:id="rId2"/>
              </a:rPr>
              <a:t>mfeeney@fanshawec.ca</a:t>
            </a:r>
            <a:r>
              <a:rPr lang="en-CA" sz="3200" dirty="0"/>
              <a:t> </a:t>
            </a:r>
          </a:p>
          <a:p>
            <a:pPr marL="0" indent="0">
              <a:buNone/>
            </a:pPr>
            <a:r>
              <a:rPr lang="en-CA" sz="3200" dirty="0"/>
              <a:t>(</a:t>
            </a:r>
            <a:r>
              <a:rPr lang="en-CA" sz="3200" dirty="0">
                <a:hlinkClick r:id="rId3"/>
              </a:rPr>
              <a:t>mfeeney@fanshaweonline.ca</a:t>
            </a:r>
            <a:r>
              <a:rPr lang="en-CA" sz="3200" dirty="0"/>
              <a:t> goes to above address)</a:t>
            </a:r>
          </a:p>
          <a:p>
            <a:pPr marL="0" indent="0">
              <a:buNone/>
            </a:pPr>
            <a:endParaRPr lang="en-CA" sz="2800" dirty="0"/>
          </a:p>
          <a:p>
            <a:endParaRPr lang="en-CA" sz="3200" dirty="0"/>
          </a:p>
        </p:txBody>
      </p:sp>
    </p:spTree>
    <p:extLst>
      <p:ext uri="{BB962C8B-B14F-4D97-AF65-F5344CB8AC3E}">
        <p14:creationId xmlns:p14="http://schemas.microsoft.com/office/powerpoint/2010/main" val="36483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Where’s the stuff?</a:t>
            </a:r>
          </a:p>
        </p:txBody>
      </p:sp>
      <p:sp>
        <p:nvSpPr>
          <p:cNvPr id="3" name="Content Placeholder 2"/>
          <p:cNvSpPr>
            <a:spLocks noGrp="1"/>
          </p:cNvSpPr>
          <p:nvPr>
            <p:ph idx="1"/>
          </p:nvPr>
        </p:nvSpPr>
        <p:spPr>
          <a:xfrm>
            <a:off x="838200" y="1490472"/>
            <a:ext cx="10515600" cy="4672584"/>
          </a:xfrm>
        </p:spPr>
        <p:txBody>
          <a:bodyPr>
            <a:normAutofit/>
          </a:bodyPr>
          <a:lstStyle/>
          <a:p>
            <a:pPr marL="0" indent="0">
              <a:buNone/>
            </a:pPr>
            <a:r>
              <a:rPr lang="en-CA" sz="3200" dirty="0"/>
              <a:t>On Fanshawe online</a:t>
            </a:r>
          </a:p>
          <a:p>
            <a:pPr marL="0" indent="0">
              <a:buNone/>
            </a:pPr>
            <a:r>
              <a:rPr lang="en-CA" sz="3200" dirty="0"/>
              <a:t>Also on </a:t>
            </a:r>
            <a:r>
              <a:rPr lang="en-CA" sz="3200" dirty="0" err="1"/>
              <a:t>github</a:t>
            </a:r>
            <a:r>
              <a:rPr lang="en-CA" sz="3200" dirty="0"/>
              <a:t>: </a:t>
            </a:r>
            <a:r>
              <a:rPr lang="en-CA" sz="3200" dirty="0">
                <a:hlinkClick r:id="rId2"/>
              </a:rPr>
              <a:t>https://github.com/FeeneyCodes/INFO3135Fall2025</a:t>
            </a:r>
            <a:r>
              <a:rPr lang="en-CA" sz="3200" dirty="0"/>
              <a:t> </a:t>
            </a:r>
          </a:p>
          <a:p>
            <a:pPr marL="0" indent="0">
              <a:buNone/>
            </a:pPr>
            <a:r>
              <a:rPr lang="en-CA" sz="3200" dirty="0"/>
              <a:t>Do this only once:</a:t>
            </a:r>
          </a:p>
          <a:p>
            <a:pPr marL="457200" lvl="1" indent="0">
              <a:buNone/>
            </a:pPr>
            <a:r>
              <a:rPr lang="en-CA" dirty="0"/>
              <a:t> “git clone https://github.com/FeeneyCodes/INFO3135Fall2025</a:t>
            </a:r>
            <a:r>
              <a:rPr lang="en-CA" b="1" dirty="0"/>
              <a:t>.git”</a:t>
            </a:r>
          </a:p>
          <a:p>
            <a:pPr marL="0" indent="0">
              <a:buNone/>
            </a:pPr>
            <a:r>
              <a:rPr lang="en-CA" sz="3200" dirty="0"/>
              <a:t>Do  this all the time:</a:t>
            </a:r>
          </a:p>
          <a:p>
            <a:pPr marL="457200" lvl="1" indent="0">
              <a:buNone/>
            </a:pPr>
            <a:r>
              <a:rPr lang="en-CA" sz="2800" dirty="0"/>
              <a:t>Right-click on your repo</a:t>
            </a:r>
          </a:p>
          <a:p>
            <a:pPr marL="457200" lvl="1" indent="0">
              <a:buNone/>
            </a:pPr>
            <a:r>
              <a:rPr lang="en-CA" sz="2800" dirty="0"/>
              <a:t>In the console/bash: “git pull” </a:t>
            </a:r>
          </a:p>
          <a:p>
            <a:pPr marL="0" indent="0">
              <a:buNone/>
            </a:pPr>
            <a:r>
              <a:rPr lang="en-CA" sz="3200" dirty="0"/>
              <a:t>	</a:t>
            </a:r>
          </a:p>
          <a:p>
            <a:endParaRPr lang="en-CA" sz="3200" dirty="0"/>
          </a:p>
        </p:txBody>
      </p:sp>
    </p:spTree>
    <p:extLst>
      <p:ext uri="{BB962C8B-B14F-4D97-AF65-F5344CB8AC3E}">
        <p14:creationId xmlns:p14="http://schemas.microsoft.com/office/powerpoint/2010/main" val="85854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Lectures and Labs and homework</a:t>
            </a:r>
          </a:p>
        </p:txBody>
      </p:sp>
      <p:sp>
        <p:nvSpPr>
          <p:cNvPr id="3" name="Content Placeholder 2"/>
          <p:cNvSpPr>
            <a:spLocks noGrp="1"/>
          </p:cNvSpPr>
          <p:nvPr>
            <p:ph idx="1"/>
          </p:nvPr>
        </p:nvSpPr>
        <p:spPr>
          <a:xfrm>
            <a:off x="575733" y="1508943"/>
            <a:ext cx="11174989" cy="5010390"/>
          </a:xfrm>
        </p:spPr>
        <p:txBody>
          <a:bodyPr>
            <a:normAutofit/>
          </a:bodyPr>
          <a:lstStyle/>
          <a:p>
            <a:r>
              <a:rPr lang="en-CA" dirty="0"/>
              <a:t>Discuss concepts</a:t>
            </a:r>
          </a:p>
          <a:p>
            <a:r>
              <a:rPr lang="en-CA" dirty="0"/>
              <a:t>Learn specific data structures and algorithms with examples</a:t>
            </a:r>
          </a:p>
          <a:p>
            <a:r>
              <a:rPr lang="en-CA" dirty="0"/>
              <a:t>We will do some coding during the lecture to help in understanding</a:t>
            </a:r>
          </a:p>
          <a:p>
            <a:r>
              <a:rPr lang="en-CA" dirty="0"/>
              <a:t>Labs – we practice what we learn in the lecture.</a:t>
            </a:r>
          </a:p>
          <a:p>
            <a:r>
              <a:rPr lang="en-CA" dirty="0"/>
              <a:t>Implement certain data structures or algorithms</a:t>
            </a:r>
          </a:p>
          <a:p>
            <a:r>
              <a:rPr lang="en-CA" dirty="0"/>
              <a:t>The result of your labs exercises will be used in your practical exams.</a:t>
            </a:r>
          </a:p>
          <a:p>
            <a:r>
              <a:rPr lang="en-CA" dirty="0"/>
              <a:t>Homework will be comprised of completing your lab exercises.</a:t>
            </a:r>
          </a:p>
          <a:p>
            <a:r>
              <a:rPr lang="en-CA" dirty="0"/>
              <a:t>There will not be enough time during your lab hour to complete everything your need to ensure full understanding. </a:t>
            </a:r>
            <a:r>
              <a:rPr lang="en-CA" b="1" dirty="0"/>
              <a:t>You must complete these labs outside of class when needed</a:t>
            </a:r>
          </a:p>
        </p:txBody>
      </p:sp>
    </p:spTree>
    <p:extLst>
      <p:ext uri="{BB962C8B-B14F-4D97-AF65-F5344CB8AC3E}">
        <p14:creationId xmlns:p14="http://schemas.microsoft.com/office/powerpoint/2010/main" val="333456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What you need to bring to class</a:t>
            </a:r>
          </a:p>
        </p:txBody>
      </p:sp>
      <p:sp>
        <p:nvSpPr>
          <p:cNvPr id="3" name="Content Placeholder 2"/>
          <p:cNvSpPr>
            <a:spLocks noGrp="1"/>
          </p:cNvSpPr>
          <p:nvPr>
            <p:ph idx="1"/>
          </p:nvPr>
        </p:nvSpPr>
        <p:spPr>
          <a:xfrm>
            <a:off x="211667" y="1271877"/>
            <a:ext cx="10515600" cy="2724390"/>
          </a:xfrm>
        </p:spPr>
        <p:txBody>
          <a:bodyPr/>
          <a:lstStyle/>
          <a:p>
            <a:r>
              <a:rPr lang="en-CA" dirty="0"/>
              <a:t>Visual Studio</a:t>
            </a:r>
          </a:p>
          <a:p>
            <a:r>
              <a:rPr lang="en-CA" dirty="0"/>
              <a:t>No textbook – we will provide internet resources</a:t>
            </a:r>
          </a:p>
          <a:p>
            <a:r>
              <a:rPr lang="en-CA" dirty="0"/>
              <a:t>Inquisitiveness – be prepared to ask questions</a:t>
            </a:r>
          </a:p>
          <a:p>
            <a:r>
              <a:rPr lang="en-CA" dirty="0"/>
              <a:t>Interest in learning</a:t>
            </a:r>
          </a:p>
          <a:p>
            <a:r>
              <a:rPr lang="en-CA" dirty="0"/>
              <a:t>Desire to have fun</a:t>
            </a:r>
          </a:p>
          <a:p>
            <a:endParaRPr lang="en-CA" dirty="0"/>
          </a:p>
        </p:txBody>
      </p:sp>
      <p:pic>
        <p:nvPicPr>
          <p:cNvPr id="4" name="Picture 3"/>
          <p:cNvPicPr>
            <a:picLocks noChangeAspect="1"/>
          </p:cNvPicPr>
          <p:nvPr/>
        </p:nvPicPr>
        <p:blipFill>
          <a:blip r:embed="rId2"/>
          <a:stretch>
            <a:fillRect/>
          </a:stretch>
        </p:blipFill>
        <p:spPr>
          <a:xfrm>
            <a:off x="3149600" y="3606120"/>
            <a:ext cx="9042400" cy="3251879"/>
          </a:xfrm>
          <a:prstGeom prst="rect">
            <a:avLst/>
          </a:prstGeom>
        </p:spPr>
      </p:pic>
    </p:spTree>
    <p:extLst>
      <p:ext uri="{BB962C8B-B14F-4D97-AF65-F5344CB8AC3E}">
        <p14:creationId xmlns:p14="http://schemas.microsoft.com/office/powerpoint/2010/main" val="118635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 and Algorithms</a:t>
            </a:r>
          </a:p>
        </p:txBody>
      </p:sp>
      <p:sp>
        <p:nvSpPr>
          <p:cNvPr id="3" name="Content Placeholder 2"/>
          <p:cNvSpPr>
            <a:spLocks noGrp="1"/>
          </p:cNvSpPr>
          <p:nvPr>
            <p:ph idx="1"/>
          </p:nvPr>
        </p:nvSpPr>
        <p:spPr>
          <a:xfrm>
            <a:off x="491067" y="1371600"/>
            <a:ext cx="11259655" cy="5249333"/>
          </a:xfrm>
        </p:spPr>
        <p:txBody>
          <a:bodyPr>
            <a:normAutofit/>
          </a:bodyPr>
          <a:lstStyle/>
          <a:p>
            <a:r>
              <a:rPr lang="en-CA" sz="3200" dirty="0"/>
              <a:t>Some knowledge of algorithms and data structures is a necessity for any developer who wishes to become involved in many of the activities in software development such as:</a:t>
            </a:r>
          </a:p>
          <a:p>
            <a:pPr lvl="1"/>
            <a:r>
              <a:rPr lang="en-CA" sz="2800" dirty="0"/>
              <a:t>Design</a:t>
            </a:r>
          </a:p>
          <a:p>
            <a:pPr lvl="1"/>
            <a:r>
              <a:rPr lang="en-CA" sz="2800" dirty="0"/>
              <a:t>Implementation</a:t>
            </a:r>
          </a:p>
          <a:p>
            <a:pPr lvl="1"/>
            <a:r>
              <a:rPr lang="en-CA" sz="2800" dirty="0"/>
              <a:t>Maintenance</a:t>
            </a:r>
          </a:p>
          <a:p>
            <a:pPr lvl="1"/>
            <a:r>
              <a:rPr lang="en-CA" sz="2800" dirty="0"/>
              <a:t>R&amp;D</a:t>
            </a:r>
          </a:p>
          <a:p>
            <a:r>
              <a:rPr lang="en-CA" sz="3200" dirty="0"/>
              <a:t>There is a strong connection between data structures and algorithms.</a:t>
            </a:r>
          </a:p>
          <a:p>
            <a:r>
              <a:rPr lang="en-CA" sz="3200" dirty="0"/>
              <a:t>This course looks at common data structures and their supporting algorithms with a focus on implementation.</a:t>
            </a:r>
          </a:p>
          <a:p>
            <a:endParaRPr lang="en-CA" dirty="0"/>
          </a:p>
          <a:p>
            <a:endParaRPr lang="en-CA" dirty="0"/>
          </a:p>
        </p:txBody>
      </p:sp>
    </p:spTree>
    <p:extLst>
      <p:ext uri="{BB962C8B-B14F-4D97-AF65-F5344CB8AC3E}">
        <p14:creationId xmlns:p14="http://schemas.microsoft.com/office/powerpoint/2010/main" val="113083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39B7-F71A-ADB9-F1AE-03098E154EC1}"/>
              </a:ext>
            </a:extLst>
          </p:cNvPr>
          <p:cNvSpPr>
            <a:spLocks noGrp="1"/>
          </p:cNvSpPr>
          <p:nvPr>
            <p:ph type="title"/>
          </p:nvPr>
        </p:nvSpPr>
        <p:spPr/>
        <p:txBody>
          <a:bodyPr/>
          <a:lstStyle/>
          <a:p>
            <a:endParaRPr lang="en-CA"/>
          </a:p>
        </p:txBody>
      </p:sp>
      <p:sp>
        <p:nvSpPr>
          <p:cNvPr id="4" name="Rectangle: Rounded Corners 3">
            <a:extLst>
              <a:ext uri="{FF2B5EF4-FFF2-40B4-BE49-F238E27FC236}">
                <a16:creationId xmlns:a16="http://schemas.microsoft.com/office/drawing/2014/main" id="{F13D8EC1-760D-E26C-F5E8-F8C043D073B2}"/>
              </a:ext>
            </a:extLst>
          </p:cNvPr>
          <p:cNvSpPr/>
          <p:nvPr/>
        </p:nvSpPr>
        <p:spPr>
          <a:xfrm>
            <a:off x="717376" y="2507226"/>
            <a:ext cx="2644877" cy="1612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dirty="0"/>
              <a:t>Data</a:t>
            </a:r>
          </a:p>
        </p:txBody>
      </p:sp>
      <p:sp>
        <p:nvSpPr>
          <p:cNvPr id="5" name="Rectangle: Rounded Corners 4">
            <a:extLst>
              <a:ext uri="{FF2B5EF4-FFF2-40B4-BE49-F238E27FC236}">
                <a16:creationId xmlns:a16="http://schemas.microsoft.com/office/drawing/2014/main" id="{DA2B35B4-5BF4-8BCA-D985-D677252606C1}"/>
              </a:ext>
            </a:extLst>
          </p:cNvPr>
          <p:cNvSpPr/>
          <p:nvPr/>
        </p:nvSpPr>
        <p:spPr>
          <a:xfrm>
            <a:off x="8554444" y="2576051"/>
            <a:ext cx="2644877" cy="1612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dirty="0"/>
              <a:t>Data</a:t>
            </a:r>
          </a:p>
        </p:txBody>
      </p:sp>
      <p:sp>
        <p:nvSpPr>
          <p:cNvPr id="6" name="Arrow: Right 5">
            <a:extLst>
              <a:ext uri="{FF2B5EF4-FFF2-40B4-BE49-F238E27FC236}">
                <a16:creationId xmlns:a16="http://schemas.microsoft.com/office/drawing/2014/main" id="{98CB8958-2086-E36B-43AF-AA64A2ECF1CC}"/>
              </a:ext>
            </a:extLst>
          </p:cNvPr>
          <p:cNvSpPr/>
          <p:nvPr/>
        </p:nvSpPr>
        <p:spPr>
          <a:xfrm>
            <a:off x="3588774" y="2644877"/>
            <a:ext cx="4739149" cy="1474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3200" dirty="0"/>
              <a:t>Your code</a:t>
            </a:r>
          </a:p>
        </p:txBody>
      </p:sp>
    </p:spTree>
    <p:extLst>
      <p:ext uri="{BB962C8B-B14F-4D97-AF65-F5344CB8AC3E}">
        <p14:creationId xmlns:p14="http://schemas.microsoft.com/office/powerpoint/2010/main" val="353403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TotalTime>
  <Words>1507</Words>
  <Application>Microsoft Office PowerPoint</Application>
  <PresentationFormat>Widescreen</PresentationFormat>
  <Paragraphs>144</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Intro to Algorithms and Data Structures</vt:lpstr>
      <vt:lpstr>Course/Lecture Format</vt:lpstr>
      <vt:lpstr>Marks?</vt:lpstr>
      <vt:lpstr>Who am I?</vt:lpstr>
      <vt:lpstr>Where’s the stuff?</vt:lpstr>
      <vt:lpstr>Lectures and Labs and homework</vt:lpstr>
      <vt:lpstr>What you need to bring to class</vt:lpstr>
      <vt:lpstr>Data Structures and Algorithms</vt:lpstr>
      <vt:lpstr>PowerPoint Presentation</vt:lpstr>
      <vt:lpstr>Introduction</vt:lpstr>
      <vt:lpstr>Algorithms and Data structures</vt:lpstr>
      <vt:lpstr>Algorithms</vt:lpstr>
      <vt:lpstr>Algorithms</vt:lpstr>
      <vt:lpstr>Complexity over time</vt:lpstr>
      <vt:lpstr>Data Structures</vt:lpstr>
      <vt:lpstr>Primitive Data Structures</vt:lpstr>
      <vt:lpstr>Primitive Data Structures C++</vt:lpstr>
      <vt:lpstr>Non-primitive Data structures</vt:lpstr>
      <vt:lpstr>Derived Types and Data Structures</vt:lpstr>
      <vt:lpstr>Derived Types and Data Structures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Feeney, Michael</cp:lastModifiedBy>
  <cp:revision>121</cp:revision>
  <dcterms:created xsi:type="dcterms:W3CDTF">2018-09-03T16:13:27Z</dcterms:created>
  <dcterms:modified xsi:type="dcterms:W3CDTF">2025-09-08T13:04:16Z</dcterms:modified>
</cp:coreProperties>
</file>