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ter"/>
      <p:regular r:id="rId13"/>
      <p:bold r:id="rId14"/>
    </p:embeddedFont>
    <p:embeddedFont>
      <p:font typeface="JetBrains Mono ExtraBold"/>
      <p:bold r:id="rId15"/>
      <p:boldItalic r:id="rId16"/>
    </p:embeddedFont>
    <p:embeddedFont>
      <p:font typeface="PT Sans"/>
      <p:regular r:id="rId17"/>
      <p:bold r:id="rId18"/>
      <p:italic r:id="rId19"/>
      <p:boldItalic r:id="rId20"/>
    </p:embeddedFont>
    <p:embeddedFont>
      <p:font typeface="Inter Medium"/>
      <p:regular r:id="rId21"/>
      <p:bold r:id="rId22"/>
    </p:embeddedFont>
    <p:embeddedFont>
      <p:font typeface="JetBrains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InterMedium-bold.fntdata"/><Relationship Id="rId21" Type="http://schemas.openxmlformats.org/officeDocument/2006/relationships/font" Target="fonts/InterMedium-regular.fntdata"/><Relationship Id="rId24" Type="http://schemas.openxmlformats.org/officeDocument/2006/relationships/font" Target="fonts/JetBrainsMono-bold.fntdata"/><Relationship Id="rId23" Type="http://schemas.openxmlformats.org/officeDocument/2006/relationships/font" Target="fonts/JetBrains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etBrainsMono-boldItalic.fntdata"/><Relationship Id="rId25" Type="http://schemas.openxmlformats.org/officeDocument/2006/relationships/font" Target="fonts/JetBrains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5" Type="http://schemas.openxmlformats.org/officeDocument/2006/relationships/font" Target="fonts/JetBrainsMonoExtraBold-bold.fntdata"/><Relationship Id="rId14" Type="http://schemas.openxmlformats.org/officeDocument/2006/relationships/font" Target="fonts/Inter-bold.fntdata"/><Relationship Id="rId17" Type="http://schemas.openxmlformats.org/officeDocument/2006/relationships/font" Target="fonts/PTSans-regular.fntdata"/><Relationship Id="rId16" Type="http://schemas.openxmlformats.org/officeDocument/2006/relationships/font" Target="fonts/JetBrainsMonoExtraBold-boldItalic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71066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171066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1808eb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1808e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a1808eb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a1808eb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a1808eb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a1808eb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a2dfbcc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a2dfbcc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a2dfbccd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a2dfbccd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2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284000" y="1781575"/>
            <a:ext cx="6576000" cy="11517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284000" y="2933275"/>
            <a:ext cx="6576000" cy="428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2" type="title"/>
          </p:nvPr>
        </p:nvSpPr>
        <p:spPr>
          <a:xfrm>
            <a:off x="716613" y="14808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3" type="title"/>
          </p:nvPr>
        </p:nvSpPr>
        <p:spPr>
          <a:xfrm>
            <a:off x="716613" y="3066691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4" type="title"/>
          </p:nvPr>
        </p:nvSpPr>
        <p:spPr>
          <a:xfrm>
            <a:off x="3294000" y="1480875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>
            <a:off x="3294000" y="3066697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6" type="title"/>
          </p:nvPr>
        </p:nvSpPr>
        <p:spPr>
          <a:xfrm>
            <a:off x="5871388" y="148088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7" type="title"/>
          </p:nvPr>
        </p:nvSpPr>
        <p:spPr>
          <a:xfrm>
            <a:off x="5871388" y="3066691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716611" y="2041075"/>
            <a:ext cx="2315400" cy="39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3293999" y="2041075"/>
            <a:ext cx="2315400" cy="394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9" type="subTitle"/>
          </p:nvPr>
        </p:nvSpPr>
        <p:spPr>
          <a:xfrm>
            <a:off x="5871375" y="2041075"/>
            <a:ext cx="2315400" cy="394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716624" y="3612650"/>
            <a:ext cx="23154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4" type="subTitle"/>
          </p:nvPr>
        </p:nvSpPr>
        <p:spPr>
          <a:xfrm>
            <a:off x="3294010" y="3612650"/>
            <a:ext cx="23154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5871375" y="3612650"/>
            <a:ext cx="23154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etBrains Mono"/>
              <a:buNone/>
              <a:defRPr b="1" sz="2400"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 flipH="1" rot="-5400000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 flipH="1" rot="-5400000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82" name="Google Shape;82;p1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729275" y="2240550"/>
            <a:ext cx="23592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subTitle"/>
          </p:nvPr>
        </p:nvSpPr>
        <p:spPr>
          <a:xfrm>
            <a:off x="3392400" y="2240550"/>
            <a:ext cx="23592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subTitle"/>
          </p:nvPr>
        </p:nvSpPr>
        <p:spPr>
          <a:xfrm>
            <a:off x="6055525" y="2240550"/>
            <a:ext cx="23592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subTitle"/>
          </p:nvPr>
        </p:nvSpPr>
        <p:spPr>
          <a:xfrm>
            <a:off x="729275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4"/>
          <p:cNvSpPr txBox="1"/>
          <p:nvPr>
            <p:ph idx="5" type="subTitle"/>
          </p:nvPr>
        </p:nvSpPr>
        <p:spPr>
          <a:xfrm>
            <a:off x="3392400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idx="6" type="subTitle"/>
          </p:nvPr>
        </p:nvSpPr>
        <p:spPr>
          <a:xfrm>
            <a:off x="6055525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047751" y="1889477"/>
            <a:ext cx="33135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2" type="subTitle"/>
          </p:nvPr>
        </p:nvSpPr>
        <p:spPr>
          <a:xfrm>
            <a:off x="4864575" y="1879550"/>
            <a:ext cx="3284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subTitle"/>
          </p:nvPr>
        </p:nvSpPr>
        <p:spPr>
          <a:xfrm>
            <a:off x="1047750" y="3565300"/>
            <a:ext cx="33135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4" type="subTitle"/>
          </p:nvPr>
        </p:nvSpPr>
        <p:spPr>
          <a:xfrm>
            <a:off x="4864577" y="3565300"/>
            <a:ext cx="3284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5" type="subTitle"/>
          </p:nvPr>
        </p:nvSpPr>
        <p:spPr>
          <a:xfrm>
            <a:off x="1047751" y="1375800"/>
            <a:ext cx="33135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5"/>
          <p:cNvSpPr txBox="1"/>
          <p:nvPr>
            <p:ph idx="6" type="subTitle"/>
          </p:nvPr>
        </p:nvSpPr>
        <p:spPr>
          <a:xfrm>
            <a:off x="1047751" y="3037775"/>
            <a:ext cx="33135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5"/>
          <p:cNvSpPr txBox="1"/>
          <p:nvPr>
            <p:ph idx="7" type="subTitle"/>
          </p:nvPr>
        </p:nvSpPr>
        <p:spPr>
          <a:xfrm>
            <a:off x="4864550" y="1375800"/>
            <a:ext cx="3284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5"/>
          <p:cNvSpPr txBox="1"/>
          <p:nvPr>
            <p:ph idx="8" type="subTitle"/>
          </p:nvPr>
        </p:nvSpPr>
        <p:spPr>
          <a:xfrm>
            <a:off x="4864550" y="3037775"/>
            <a:ext cx="3284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 flipH="1" rot="10800000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390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343065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7239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4" type="subTitle"/>
          </p:nvPr>
        </p:nvSpPr>
        <p:spPr>
          <a:xfrm>
            <a:off x="34288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5" type="subTitle"/>
          </p:nvPr>
        </p:nvSpPr>
        <p:spPr>
          <a:xfrm>
            <a:off x="613370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6" type="subTitle"/>
          </p:nvPr>
        </p:nvSpPr>
        <p:spPr>
          <a:xfrm>
            <a:off x="61337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7" type="subTitle"/>
          </p:nvPr>
        </p:nvSpPr>
        <p:spPr>
          <a:xfrm>
            <a:off x="723900" y="1271825"/>
            <a:ext cx="2282700" cy="441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idx="8" type="subTitle"/>
          </p:nvPr>
        </p:nvSpPr>
        <p:spPr>
          <a:xfrm>
            <a:off x="3437372" y="1256475"/>
            <a:ext cx="2273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6"/>
          <p:cNvSpPr txBox="1"/>
          <p:nvPr>
            <p:ph idx="9" type="subTitle"/>
          </p:nvPr>
        </p:nvSpPr>
        <p:spPr>
          <a:xfrm>
            <a:off x="6129200" y="1256475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6"/>
          <p:cNvSpPr txBox="1"/>
          <p:nvPr>
            <p:ph idx="13" type="subTitle"/>
          </p:nvPr>
        </p:nvSpPr>
        <p:spPr>
          <a:xfrm>
            <a:off x="723900" y="2984150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6"/>
          <p:cNvSpPr txBox="1"/>
          <p:nvPr>
            <p:ph idx="14" type="subTitle"/>
          </p:nvPr>
        </p:nvSpPr>
        <p:spPr>
          <a:xfrm>
            <a:off x="3437408" y="2984150"/>
            <a:ext cx="2273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6"/>
          <p:cNvSpPr txBox="1"/>
          <p:nvPr>
            <p:ph idx="15" type="subTitle"/>
          </p:nvPr>
        </p:nvSpPr>
        <p:spPr>
          <a:xfrm>
            <a:off x="6129175" y="2984150"/>
            <a:ext cx="2282700" cy="4569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17" name="Google Shape;117;p16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118" name="Google Shape;118;p16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6"/>
          <p:cNvGrpSpPr/>
          <p:nvPr/>
        </p:nvGrpSpPr>
        <p:grpSpPr>
          <a:xfrm rot="5400000">
            <a:off x="8408153" y="813843"/>
            <a:ext cx="970041" cy="126300"/>
            <a:chOff x="6435928" y="2154143"/>
            <a:chExt cx="970041" cy="126300"/>
          </a:xfrm>
        </p:grpSpPr>
        <p:sp>
          <p:nvSpPr>
            <p:cNvPr id="123" name="Google Shape;123;p16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4577101" y="1980687"/>
            <a:ext cx="38589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4577100" y="2743625"/>
            <a:ext cx="3858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4577101" y="534800"/>
            <a:ext cx="38589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4577101" y="1297048"/>
            <a:ext cx="3858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4577101" y="3426575"/>
            <a:ext cx="3858900" cy="7689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4577101" y="4190200"/>
            <a:ext cx="3858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>
            <a:off x="25" y="0"/>
            <a:ext cx="34080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23" y="101800"/>
            <a:ext cx="1531341" cy="147700"/>
            <a:chOff x="715650" y="4605350"/>
            <a:chExt cx="2809800" cy="147700"/>
          </a:xfrm>
        </p:grpSpPr>
        <p:sp>
          <p:nvSpPr>
            <p:cNvPr id="136" name="Google Shape;136;p17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8478350" y="4604000"/>
            <a:ext cx="970200" cy="970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1" name="Google Shape;141;p18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42" name="Google Shape;142;p18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6" name="Google Shape;146;p19"/>
          <p:cNvGrpSpPr/>
          <p:nvPr/>
        </p:nvGrpSpPr>
        <p:grpSpPr>
          <a:xfrm>
            <a:off x="116105" y="4523100"/>
            <a:ext cx="516900" cy="516900"/>
            <a:chOff x="8172330" y="2673275"/>
            <a:chExt cx="516900" cy="516900"/>
          </a:xfrm>
        </p:grpSpPr>
        <p:sp>
          <p:nvSpPr>
            <p:cNvPr id="147" name="Google Shape;147;p19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9"/>
          <p:cNvGrpSpPr/>
          <p:nvPr/>
        </p:nvGrpSpPr>
        <p:grpSpPr>
          <a:xfrm rot="10800000">
            <a:off x="8063753" y="232950"/>
            <a:ext cx="867371" cy="83100"/>
            <a:chOff x="81151" y="4950070"/>
            <a:chExt cx="867371" cy="83100"/>
          </a:xfrm>
        </p:grpSpPr>
        <p:sp>
          <p:nvSpPr>
            <p:cNvPr id="150" name="Google Shape;150;p19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1985700" cy="1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7409600" y="4680659"/>
            <a:ext cx="1947677" cy="3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920200" y="769850"/>
            <a:ext cx="2604300" cy="3834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1985700" cy="1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347950" y="749000"/>
            <a:ext cx="4448100" cy="10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2347950" y="1810400"/>
            <a:ext cx="44481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61" name="Google Shape;1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347950" y="3929300"/>
            <a:ext cx="4448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000" u="sng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rot="5400000">
            <a:off x="-224747" y="4494568"/>
            <a:ext cx="970041" cy="126300"/>
            <a:chOff x="6435928" y="2154143"/>
            <a:chExt cx="970041" cy="126300"/>
          </a:xfrm>
        </p:grpSpPr>
        <p:sp>
          <p:nvSpPr>
            <p:cNvPr id="168" name="Google Shape;168;p22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 flipH="1" rot="10800000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74" name="Google Shape;174;p22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flipH="1" rot="-5400000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flipH="1" rot="-5400000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179" name="Google Shape;179;p2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3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44114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-232075" y="108902"/>
            <a:ext cx="1394674" cy="2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8024500" y="4777552"/>
            <a:ext cx="1394674" cy="2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010738" y="2248075"/>
            <a:ext cx="29925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140763" y="2248075"/>
            <a:ext cx="29925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140762" y="1728725"/>
            <a:ext cx="29925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010737" y="1728725"/>
            <a:ext cx="29925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-224475" y="138625"/>
            <a:ext cx="1113350" cy="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-224475" y="4792850"/>
            <a:ext cx="1113350" cy="1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164550" y="693175"/>
            <a:ext cx="42663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4164550" y="1728425"/>
            <a:ext cx="42663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595475" y="956750"/>
            <a:ext cx="3178500" cy="3230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3" name="Google Shape;43;p7"/>
          <p:cNvGrpSpPr/>
          <p:nvPr/>
        </p:nvGrpSpPr>
        <p:grpSpPr>
          <a:xfrm>
            <a:off x="8472630" y="105400"/>
            <a:ext cx="516900" cy="516900"/>
            <a:chOff x="8472630" y="105400"/>
            <a:chExt cx="516900" cy="516900"/>
          </a:xfrm>
        </p:grpSpPr>
        <p:sp>
          <p:nvSpPr>
            <p:cNvPr id="44" name="Google Shape;44;p7"/>
            <p:cNvSpPr/>
            <p:nvPr/>
          </p:nvSpPr>
          <p:spPr>
            <a:xfrm>
              <a:off x="8555415" y="188200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8472630" y="105400"/>
              <a:ext cx="516900" cy="516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10800000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2135550" y="1189100"/>
            <a:ext cx="4872900" cy="17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135550" y="3153500"/>
            <a:ext cx="4872900" cy="444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-5400000">
            <a:off x="8265000" y="594900"/>
            <a:ext cx="14739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56" name="Google Shape;56;p9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sz="3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sole.cloud.google.com/bigquery?project=riesgo-relativo-406716&amp;ws=!1m0" TargetMode="External"/><Relationship Id="rId4" Type="http://schemas.openxmlformats.org/officeDocument/2006/relationships/hyperlink" Target="https://colab.research.google.com/drive/1nqdlvJUhKUmrNQa-hnnxJIy4Hs_9RooY?usp=sharing" TargetMode="External"/><Relationship Id="rId5" Type="http://schemas.openxmlformats.org/officeDocument/2006/relationships/hyperlink" Target="https://lookerstudio.google.com/reporting/7c7e5c05-cec4-4d33-bc9b-78f19bc11321" TargetMode="External"/><Relationship Id="rId6" Type="http://schemas.openxmlformats.org/officeDocument/2006/relationships/hyperlink" Target="https://www.loom.com/share/1088eebcf48d4d97a80465a61a15fbe2?sid=5b070912-e11c-400c-a2b9-8373b29f53f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Riesgo Relativo</a:t>
            </a:r>
            <a:endParaRPr/>
          </a:p>
        </p:txBody>
      </p: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3 - Fernanda Olave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-5045" l="-1588" r="14790" t="20678"/>
          <a:stretch/>
        </p:blipFill>
        <p:spPr>
          <a:xfrm>
            <a:off x="6934000" y="-42475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-295325" y="4113700"/>
            <a:ext cx="1783800" cy="1783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" y="319210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Contexto</a:t>
            </a:r>
            <a:endParaRPr sz="3600"/>
          </a:p>
        </p:txBody>
      </p:sp>
      <p:sp>
        <p:nvSpPr>
          <p:cNvPr id="199" name="Google Shape;199;p25"/>
          <p:cNvSpPr txBox="1"/>
          <p:nvPr>
            <p:ph idx="2" type="title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0" name="Google Shape;200;p2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55" l="0" r="0" t="864"/>
          <a:stretch/>
        </p:blipFill>
        <p:spPr>
          <a:xfrm>
            <a:off x="920200" y="769850"/>
            <a:ext cx="2604150" cy="3834150"/>
          </a:xfrm>
          <a:prstGeom prst="rect">
            <a:avLst/>
          </a:prstGeom>
        </p:spPr>
      </p:pic>
      <p:sp>
        <p:nvSpPr>
          <p:cNvPr id="201" name="Google Shape;201;p25"/>
          <p:cNvSpPr/>
          <p:nvPr/>
        </p:nvSpPr>
        <p:spPr>
          <a:xfrm>
            <a:off x="151151" y="3229475"/>
            <a:ext cx="1859400" cy="1859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370018" y="71974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5"/>
          <p:cNvGrpSpPr/>
          <p:nvPr/>
        </p:nvGrpSpPr>
        <p:grpSpPr>
          <a:xfrm flipH="1">
            <a:off x="5009510" y="181742"/>
            <a:ext cx="1616984" cy="1617198"/>
            <a:chOff x="-714775" y="-690550"/>
            <a:chExt cx="2141700" cy="2141700"/>
          </a:xfrm>
        </p:grpSpPr>
        <p:sp>
          <p:nvSpPr>
            <p:cNvPr id="204" name="Google Shape;204;p25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99093" y="1484823"/>
            <a:ext cx="1385434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884618" y="375664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5"/>
          <p:cNvGrpSpPr/>
          <p:nvPr/>
        </p:nvGrpSpPr>
        <p:grpSpPr>
          <a:xfrm flipH="1">
            <a:off x="6867610" y="1023542"/>
            <a:ext cx="1616984" cy="1617198"/>
            <a:chOff x="-714775" y="-690550"/>
            <a:chExt cx="2141700" cy="2141700"/>
          </a:xfrm>
        </p:grpSpPr>
        <p:sp>
          <p:nvSpPr>
            <p:cNvPr id="209" name="Google Shape;209;p25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5"/>
          <p:cNvGrpSpPr/>
          <p:nvPr/>
        </p:nvGrpSpPr>
        <p:grpSpPr>
          <a:xfrm flipH="1">
            <a:off x="6493382" y="2949670"/>
            <a:ext cx="1801812" cy="1730494"/>
            <a:chOff x="-714775" y="-690550"/>
            <a:chExt cx="2141700" cy="2141700"/>
          </a:xfrm>
        </p:grpSpPr>
        <p:sp>
          <p:nvSpPr>
            <p:cNvPr id="212" name="Google Shape;212;p25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5"/>
          <p:cNvSpPr txBox="1"/>
          <p:nvPr>
            <p:ph type="title"/>
          </p:nvPr>
        </p:nvSpPr>
        <p:spPr>
          <a:xfrm>
            <a:off x="5310550" y="418875"/>
            <a:ext cx="10149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 Tablas de Datos</a:t>
            </a:r>
            <a:endParaRPr sz="1500"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7072750" y="1392675"/>
            <a:ext cx="1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Riesgo Relativo Bancario</a:t>
            </a:r>
            <a:endParaRPr sz="1500"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6585790" y="3420750"/>
            <a:ext cx="1617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Identificar Malos Pagadores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" y="319210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Problemática</a:t>
            </a:r>
            <a:endParaRPr sz="3600"/>
          </a:p>
        </p:txBody>
      </p:sp>
      <p:sp>
        <p:nvSpPr>
          <p:cNvPr id="223" name="Google Shape;223;p26"/>
          <p:cNvSpPr txBox="1"/>
          <p:nvPr>
            <p:ph idx="2" type="title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24" name="Google Shape;224;p2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55" l="0" r="0" t="864"/>
          <a:stretch/>
        </p:blipFill>
        <p:spPr>
          <a:xfrm>
            <a:off x="920200" y="769850"/>
            <a:ext cx="2604150" cy="3834150"/>
          </a:xfrm>
          <a:prstGeom prst="rect">
            <a:avLst/>
          </a:prstGeom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200" y="769850"/>
            <a:ext cx="2604150" cy="38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70018" y="71974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6"/>
          <p:cNvGrpSpPr/>
          <p:nvPr/>
        </p:nvGrpSpPr>
        <p:grpSpPr>
          <a:xfrm flipH="1">
            <a:off x="5009483" y="90233"/>
            <a:ext cx="1859424" cy="1708648"/>
            <a:chOff x="-714775" y="-690550"/>
            <a:chExt cx="2141700" cy="2141700"/>
          </a:xfrm>
        </p:grpSpPr>
        <p:sp>
          <p:nvSpPr>
            <p:cNvPr id="228" name="Google Shape;228;p26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758568" y="1638573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6"/>
          <p:cNvGrpSpPr/>
          <p:nvPr/>
        </p:nvGrpSpPr>
        <p:grpSpPr>
          <a:xfrm flipH="1">
            <a:off x="6898360" y="1208067"/>
            <a:ext cx="1616984" cy="1617198"/>
            <a:chOff x="-714775" y="-690550"/>
            <a:chExt cx="2141700" cy="2141700"/>
          </a:xfrm>
        </p:grpSpPr>
        <p:sp>
          <p:nvSpPr>
            <p:cNvPr id="232" name="Google Shape;232;p26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4" name="Google Shape;2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707793" y="3888423"/>
            <a:ext cx="1385434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type="title"/>
          </p:nvPr>
        </p:nvSpPr>
        <p:spPr>
          <a:xfrm>
            <a:off x="5179588" y="503450"/>
            <a:ext cx="1519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Automatizar y Optimizar Análisis Crediticio</a:t>
            </a:r>
            <a:endParaRPr sz="1400"/>
          </a:p>
        </p:txBody>
      </p:sp>
      <p:grpSp>
        <p:nvGrpSpPr>
          <p:cNvPr id="236" name="Google Shape;236;p26"/>
          <p:cNvGrpSpPr/>
          <p:nvPr/>
        </p:nvGrpSpPr>
        <p:grpSpPr>
          <a:xfrm flipH="1">
            <a:off x="6431966" y="3150651"/>
            <a:ext cx="1686375" cy="1617198"/>
            <a:chOff x="-714775" y="-690550"/>
            <a:chExt cx="2141700" cy="2141700"/>
          </a:xfrm>
        </p:grpSpPr>
        <p:sp>
          <p:nvSpPr>
            <p:cNvPr id="237" name="Google Shape;237;p26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6"/>
          <p:cNvSpPr txBox="1"/>
          <p:nvPr>
            <p:ph type="title"/>
          </p:nvPr>
        </p:nvSpPr>
        <p:spPr>
          <a:xfrm>
            <a:off x="7014150" y="1691625"/>
            <a:ext cx="1385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Score Crediticio</a:t>
            </a:r>
            <a:endParaRPr sz="1500"/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6582463" y="3568350"/>
            <a:ext cx="13854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Predicción de Malos Pagadores</a:t>
            </a:r>
            <a:endParaRPr sz="1500"/>
          </a:p>
        </p:txBody>
      </p:sp>
      <p:sp>
        <p:nvSpPr>
          <p:cNvPr id="241" name="Google Shape;241;p26"/>
          <p:cNvSpPr/>
          <p:nvPr/>
        </p:nvSpPr>
        <p:spPr>
          <a:xfrm>
            <a:off x="151151" y="3229475"/>
            <a:ext cx="1859400" cy="1859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" y="319210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Hallazgos Importantes</a:t>
            </a:r>
            <a:endParaRPr sz="3600"/>
          </a:p>
        </p:txBody>
      </p:sp>
      <p:sp>
        <p:nvSpPr>
          <p:cNvPr id="248" name="Google Shape;248;p27"/>
          <p:cNvSpPr txBox="1"/>
          <p:nvPr>
            <p:ph idx="2" type="title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49" name="Google Shape;249;p2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55" l="0" r="0" t="864"/>
          <a:stretch/>
        </p:blipFill>
        <p:spPr>
          <a:xfrm>
            <a:off x="920200" y="769850"/>
            <a:ext cx="2604150" cy="3834150"/>
          </a:xfrm>
          <a:prstGeom prst="rect">
            <a:avLst/>
          </a:prstGeom>
        </p:spPr>
      </p:pic>
      <p:pic>
        <p:nvPicPr>
          <p:cNvPr id="250" name="Google Shape;2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200" y="769850"/>
            <a:ext cx="2604149" cy="38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151151" y="3229475"/>
            <a:ext cx="1859400" cy="1859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70018" y="71974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7"/>
          <p:cNvGrpSpPr/>
          <p:nvPr/>
        </p:nvGrpSpPr>
        <p:grpSpPr>
          <a:xfrm flipH="1">
            <a:off x="5009495" y="90308"/>
            <a:ext cx="1859424" cy="1708648"/>
            <a:chOff x="-714775" y="-690550"/>
            <a:chExt cx="2141700" cy="2141700"/>
          </a:xfrm>
        </p:grpSpPr>
        <p:sp>
          <p:nvSpPr>
            <p:cNvPr id="254" name="Google Shape;254;p27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758568" y="1638573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7"/>
          <p:cNvGrpSpPr/>
          <p:nvPr/>
        </p:nvGrpSpPr>
        <p:grpSpPr>
          <a:xfrm flipH="1">
            <a:off x="6698724" y="1128146"/>
            <a:ext cx="1927102" cy="1788534"/>
            <a:chOff x="-714775" y="-690550"/>
            <a:chExt cx="2141700" cy="2141700"/>
          </a:xfrm>
        </p:grpSpPr>
        <p:sp>
          <p:nvSpPr>
            <p:cNvPr id="258" name="Google Shape;258;p27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0" name="Google Shape;2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698793" y="3819923"/>
            <a:ext cx="1385434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type="title"/>
          </p:nvPr>
        </p:nvSpPr>
        <p:spPr>
          <a:xfrm>
            <a:off x="5179600" y="611075"/>
            <a:ext cx="1519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Promedio de Prestamos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62" name="Google Shape;262;p27"/>
          <p:cNvGrpSpPr/>
          <p:nvPr/>
        </p:nvGrpSpPr>
        <p:grpSpPr>
          <a:xfrm flipH="1">
            <a:off x="7293066" y="3035326"/>
            <a:ext cx="1686375" cy="1617198"/>
            <a:chOff x="-714775" y="-690550"/>
            <a:chExt cx="2141700" cy="2141700"/>
          </a:xfrm>
        </p:grpSpPr>
        <p:sp>
          <p:nvSpPr>
            <p:cNvPr id="263" name="Google Shape;263;p27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7"/>
          <p:cNvSpPr txBox="1"/>
          <p:nvPr>
            <p:ph type="title"/>
          </p:nvPr>
        </p:nvSpPr>
        <p:spPr>
          <a:xfrm>
            <a:off x="6969575" y="1406650"/>
            <a:ext cx="1385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Usuarios con </a:t>
            </a:r>
            <a:r>
              <a:rPr lang="en" sz="1100"/>
              <a:t>más</a:t>
            </a:r>
            <a:r>
              <a:rPr lang="en" sz="1100"/>
              <a:t> </a:t>
            </a:r>
            <a:r>
              <a:rPr lang="en" sz="1100"/>
              <a:t>préstamos ganan entre</a:t>
            </a:r>
            <a:r>
              <a:rPr lang="en" sz="1100"/>
              <a:t> 0 a 19 mil </a:t>
            </a:r>
            <a:r>
              <a:rPr lang="en" sz="1100"/>
              <a:t>dólares</a:t>
            </a:r>
            <a:r>
              <a:rPr lang="en" sz="1100"/>
              <a:t> (Last month salary)</a:t>
            </a:r>
            <a:endParaRPr sz="1100"/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7474313" y="3282350"/>
            <a:ext cx="13854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Last Month Salary Promedio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6.349 dolares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" y="319210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Resultados</a:t>
            </a:r>
            <a:endParaRPr sz="3600"/>
          </a:p>
        </p:txBody>
      </p:sp>
      <p:sp>
        <p:nvSpPr>
          <p:cNvPr id="273" name="Google Shape;273;p28"/>
          <p:cNvSpPr txBox="1"/>
          <p:nvPr>
            <p:ph idx="2" type="title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74" name="Google Shape;274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55" l="0" r="0" t="864"/>
          <a:stretch/>
        </p:blipFill>
        <p:spPr>
          <a:xfrm>
            <a:off x="920200" y="769850"/>
            <a:ext cx="2604150" cy="3834150"/>
          </a:xfrm>
          <a:prstGeom prst="rect">
            <a:avLst/>
          </a:prstGeom>
        </p:spPr>
      </p:pic>
      <p:pic>
        <p:nvPicPr>
          <p:cNvPr id="275" name="Google Shape;2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370018" y="71974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8"/>
          <p:cNvGrpSpPr/>
          <p:nvPr/>
        </p:nvGrpSpPr>
        <p:grpSpPr>
          <a:xfrm flipH="1">
            <a:off x="5009483" y="90233"/>
            <a:ext cx="1859424" cy="1708648"/>
            <a:chOff x="-714775" y="-690550"/>
            <a:chExt cx="2141700" cy="2141700"/>
          </a:xfrm>
        </p:grpSpPr>
        <p:sp>
          <p:nvSpPr>
            <p:cNvPr id="277" name="Google Shape;277;p28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9" name="Google Shape;2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58568" y="1638573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8"/>
          <p:cNvGrpSpPr/>
          <p:nvPr/>
        </p:nvGrpSpPr>
        <p:grpSpPr>
          <a:xfrm flipH="1">
            <a:off x="6898360" y="1208067"/>
            <a:ext cx="1616984" cy="1617198"/>
            <a:chOff x="-714775" y="-690550"/>
            <a:chExt cx="2141700" cy="2141700"/>
          </a:xfrm>
        </p:grpSpPr>
        <p:sp>
          <p:nvSpPr>
            <p:cNvPr id="281" name="Google Shape;281;p28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3" name="Google Shape;2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084518" y="3888423"/>
            <a:ext cx="1385434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>
            <p:ph type="title"/>
          </p:nvPr>
        </p:nvSpPr>
        <p:spPr>
          <a:xfrm>
            <a:off x="5271987" y="551150"/>
            <a:ext cx="13344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Cuartiles de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Riesgo</a:t>
            </a:r>
            <a:endParaRPr sz="1600"/>
          </a:p>
        </p:txBody>
      </p:sp>
      <p:grpSp>
        <p:nvGrpSpPr>
          <p:cNvPr id="285" name="Google Shape;285;p28"/>
          <p:cNvGrpSpPr/>
          <p:nvPr/>
        </p:nvGrpSpPr>
        <p:grpSpPr>
          <a:xfrm flipH="1">
            <a:off x="6863654" y="3050701"/>
            <a:ext cx="1686375" cy="1617198"/>
            <a:chOff x="-714775" y="-690550"/>
            <a:chExt cx="2141700" cy="2141700"/>
          </a:xfrm>
        </p:grpSpPr>
        <p:sp>
          <p:nvSpPr>
            <p:cNvPr id="286" name="Google Shape;286;p28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8"/>
          <p:cNvSpPr txBox="1"/>
          <p:nvPr>
            <p:ph type="title"/>
          </p:nvPr>
        </p:nvSpPr>
        <p:spPr>
          <a:xfrm>
            <a:off x="7014150" y="1584125"/>
            <a:ext cx="1385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Score Crediticio Robusto</a:t>
            </a:r>
            <a:endParaRPr sz="1500"/>
          </a:p>
        </p:txBody>
      </p:sp>
      <p:sp>
        <p:nvSpPr>
          <p:cNvPr id="289" name="Google Shape;289;p28"/>
          <p:cNvSpPr txBox="1"/>
          <p:nvPr>
            <p:ph type="title"/>
          </p:nvPr>
        </p:nvSpPr>
        <p:spPr>
          <a:xfrm>
            <a:off x="7014150" y="3353350"/>
            <a:ext cx="13854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Predicción Exacta de Malos Pagadores</a:t>
            </a:r>
            <a:r>
              <a:rPr lang="en" sz="1500"/>
              <a:t> </a:t>
            </a:r>
            <a:endParaRPr sz="1500"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200" y="758100"/>
            <a:ext cx="26203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151151" y="3229475"/>
            <a:ext cx="1859400" cy="1859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68768" y="420998"/>
            <a:ext cx="1385434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88" y="257463"/>
            <a:ext cx="5883624" cy="4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/>
          <p:nvPr/>
        </p:nvSpPr>
        <p:spPr>
          <a:xfrm>
            <a:off x="520117" y="3797304"/>
            <a:ext cx="971100" cy="1107300"/>
          </a:xfrm>
          <a:prstGeom prst="rect">
            <a:avLst/>
          </a:prstGeom>
          <a:noFill/>
          <a:ln cap="flat" cmpd="sng" w="28575">
            <a:solidFill>
              <a:srgbClr val="1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436675" y="3687050"/>
            <a:ext cx="971100" cy="1107300"/>
          </a:xfrm>
          <a:prstGeom prst="rect">
            <a:avLst/>
          </a:prstGeom>
          <a:noFill/>
          <a:ln cap="flat" cmpd="sng" w="28575">
            <a:solidFill>
              <a:srgbClr val="1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699543" y="4692413"/>
            <a:ext cx="193200" cy="222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9"/>
          <p:cNvGrpSpPr/>
          <p:nvPr/>
        </p:nvGrpSpPr>
        <p:grpSpPr>
          <a:xfrm rot="-8100000">
            <a:off x="683250" y="3818273"/>
            <a:ext cx="925598" cy="844864"/>
            <a:chOff x="2834167" y="3548603"/>
            <a:chExt cx="1286100" cy="1055400"/>
          </a:xfrm>
        </p:grpSpPr>
        <p:sp>
          <p:nvSpPr>
            <p:cNvPr id="302" name="Google Shape;302;p29"/>
            <p:cNvSpPr/>
            <p:nvPr/>
          </p:nvSpPr>
          <p:spPr>
            <a:xfrm>
              <a:off x="3013990" y="3631817"/>
              <a:ext cx="926431" cy="788572"/>
            </a:xfrm>
            <a:custGeom>
              <a:rect b="b" l="l" r="r" t="t"/>
              <a:pathLst>
                <a:path extrusionOk="0" h="25196" w="25197">
                  <a:moveTo>
                    <a:pt x="1" y="0"/>
                  </a:moveTo>
                  <a:lnTo>
                    <a:pt x="12599" y="25195"/>
                  </a:lnTo>
                  <a:lnTo>
                    <a:pt x="25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 rot="10800000">
              <a:off x="2834167" y="3548603"/>
              <a:ext cx="1286100" cy="1055400"/>
            </a:xfrm>
            <a:prstGeom prst="triangle">
              <a:avLst>
                <a:gd fmla="val 4999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9"/>
          <p:cNvSpPr/>
          <p:nvPr/>
        </p:nvSpPr>
        <p:spPr>
          <a:xfrm>
            <a:off x="8041918" y="794438"/>
            <a:ext cx="193200" cy="222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5307973" y="4794350"/>
            <a:ext cx="25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https://shorturl.at/lvG</a:t>
            </a:r>
            <a:r>
              <a:rPr b="1" lang="en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NQ</a:t>
            </a:r>
            <a:endParaRPr b="1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idx="1" type="subTitle"/>
          </p:nvPr>
        </p:nvSpPr>
        <p:spPr>
          <a:xfrm>
            <a:off x="72390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Identificación</a:t>
            </a:r>
            <a:r>
              <a:rPr lang="en"/>
              <a:t> de patrones de malos pagadores, a </a:t>
            </a:r>
            <a:r>
              <a:rPr lang="en"/>
              <a:t>través</a:t>
            </a:r>
            <a:r>
              <a:rPr lang="en"/>
              <a:t> del riesgo relativo.</a:t>
            </a:r>
            <a:endParaRPr/>
          </a:p>
        </p:txBody>
      </p:sp>
      <p:sp>
        <p:nvSpPr>
          <p:cNvPr id="311" name="Google Shape;311;p30"/>
          <p:cNvSpPr txBox="1"/>
          <p:nvPr>
            <p:ph idx="2" type="subTitle"/>
          </p:nvPr>
        </p:nvSpPr>
        <p:spPr>
          <a:xfrm>
            <a:off x="343065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Solicitar garantías adicionales a personas según su score bancario.</a:t>
            </a:r>
            <a:endParaRPr/>
          </a:p>
        </p:txBody>
      </p:sp>
      <p:sp>
        <p:nvSpPr>
          <p:cNvPr id="312" name="Google Shape;312;p30"/>
          <p:cNvSpPr txBox="1"/>
          <p:nvPr>
            <p:ph idx="3" type="subTitle"/>
          </p:nvPr>
        </p:nvSpPr>
        <p:spPr>
          <a:xfrm>
            <a:off x="7239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Identificación de cuartiles de riesgo en variables tales como edad, último salario reportado, número de préstamos.  </a:t>
            </a:r>
            <a:endParaRPr/>
          </a:p>
        </p:txBody>
      </p:sp>
      <p:sp>
        <p:nvSpPr>
          <p:cNvPr id="313" name="Google Shape;313;p30"/>
          <p:cNvSpPr txBox="1"/>
          <p:nvPr>
            <p:ph idx="4" type="subTitle"/>
          </p:nvPr>
        </p:nvSpPr>
        <p:spPr>
          <a:xfrm>
            <a:off x="34288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Establecer tolerancias según el score bancario de cada usuario.</a:t>
            </a:r>
            <a:endParaRPr/>
          </a:p>
        </p:txBody>
      </p:sp>
      <p:sp>
        <p:nvSpPr>
          <p:cNvPr id="314" name="Google Shape;314;p30"/>
          <p:cNvSpPr txBox="1"/>
          <p:nvPr>
            <p:ph idx="8" type="subTitle"/>
          </p:nvPr>
        </p:nvSpPr>
        <p:spPr>
          <a:xfrm>
            <a:off x="3437372" y="1256475"/>
            <a:ext cx="22737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Garantías </a:t>
            </a:r>
            <a:endParaRPr/>
          </a:p>
        </p:txBody>
      </p:sp>
      <p:sp>
        <p:nvSpPr>
          <p:cNvPr id="315" name="Google Shape;315;p30"/>
          <p:cNvSpPr txBox="1"/>
          <p:nvPr>
            <p:ph idx="9" type="subTitle"/>
          </p:nvPr>
        </p:nvSpPr>
        <p:spPr>
          <a:xfrm>
            <a:off x="6129200" y="1256475"/>
            <a:ext cx="22827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Disminuir Montos</a:t>
            </a:r>
            <a:endParaRPr/>
          </a:p>
        </p:txBody>
      </p:sp>
      <p:sp>
        <p:nvSpPr>
          <p:cNvPr id="316" name="Google Shape;316;p30"/>
          <p:cNvSpPr txBox="1"/>
          <p:nvPr>
            <p:ph idx="5" type="subTitle"/>
          </p:nvPr>
        </p:nvSpPr>
        <p:spPr>
          <a:xfrm>
            <a:off x="6133700" y="1775354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Disminuir montos de los </a:t>
            </a:r>
            <a:r>
              <a:rPr lang="en"/>
              <a:t>préstamos</a:t>
            </a:r>
            <a:r>
              <a:rPr lang="en"/>
              <a:t> y ajustarlo </a:t>
            </a:r>
            <a:r>
              <a:rPr lang="en"/>
              <a:t>según</a:t>
            </a:r>
            <a:r>
              <a:rPr lang="en"/>
              <a:t> el </a:t>
            </a:r>
            <a:r>
              <a:rPr lang="en"/>
              <a:t>último</a:t>
            </a:r>
            <a:r>
              <a:rPr lang="en"/>
              <a:t> salario reportado.</a:t>
            </a:r>
            <a:endParaRPr/>
          </a:p>
        </p:txBody>
      </p:sp>
      <p:sp>
        <p:nvSpPr>
          <p:cNvPr id="317" name="Google Shape;317;p30"/>
          <p:cNvSpPr txBox="1"/>
          <p:nvPr>
            <p:ph idx="6" type="subTitle"/>
          </p:nvPr>
        </p:nvSpPr>
        <p:spPr>
          <a:xfrm>
            <a:off x="6133700" y="3498800"/>
            <a:ext cx="22827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Solicitud de aval como medio de garantía o para aumento de montos de prestamos.</a:t>
            </a:r>
            <a:endParaRPr/>
          </a:p>
        </p:txBody>
      </p:sp>
      <p:sp>
        <p:nvSpPr>
          <p:cNvPr id="318" name="Google Shape;318;p30"/>
          <p:cNvSpPr txBox="1"/>
          <p:nvPr>
            <p:ph idx="13" type="subTitle"/>
          </p:nvPr>
        </p:nvSpPr>
        <p:spPr>
          <a:xfrm>
            <a:off x="723900" y="2984150"/>
            <a:ext cx="2282700" cy="4569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Cuartiles de Riesgo</a:t>
            </a:r>
            <a:r>
              <a:rPr lang="en"/>
              <a:t> </a:t>
            </a:r>
            <a:endParaRPr/>
          </a:p>
        </p:txBody>
      </p:sp>
      <p:sp>
        <p:nvSpPr>
          <p:cNvPr id="319" name="Google Shape;319;p30"/>
          <p:cNvSpPr txBox="1"/>
          <p:nvPr>
            <p:ph idx="14" type="subTitle"/>
          </p:nvPr>
        </p:nvSpPr>
        <p:spPr>
          <a:xfrm>
            <a:off x="3437408" y="2984150"/>
            <a:ext cx="22737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Tolerancias</a:t>
            </a:r>
            <a:endParaRPr/>
          </a:p>
        </p:txBody>
      </p:sp>
      <p:sp>
        <p:nvSpPr>
          <p:cNvPr id="320" name="Google Shape;320;p30"/>
          <p:cNvSpPr txBox="1"/>
          <p:nvPr>
            <p:ph idx="15" type="subTitle"/>
          </p:nvPr>
        </p:nvSpPr>
        <p:spPr>
          <a:xfrm>
            <a:off x="6129175" y="2984150"/>
            <a:ext cx="22827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Aval</a:t>
            </a:r>
            <a:endParaRPr sz="1500"/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38" y="-4615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/>
          <p:nvPr/>
        </p:nvSpPr>
        <p:spPr>
          <a:xfrm>
            <a:off x="24713" y="0"/>
            <a:ext cx="1859400" cy="1859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 txBox="1"/>
          <p:nvPr>
            <p:ph idx="4294967295" type="title"/>
          </p:nvPr>
        </p:nvSpPr>
        <p:spPr>
          <a:xfrm>
            <a:off x="723900" y="230550"/>
            <a:ext cx="7886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05.Conclusiones y Recomendaciones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324" name="Google Shape;324;p30"/>
          <p:cNvSpPr txBox="1"/>
          <p:nvPr>
            <p:ph idx="7" type="subTitle"/>
          </p:nvPr>
        </p:nvSpPr>
        <p:spPr>
          <a:xfrm>
            <a:off x="723900" y="1271825"/>
            <a:ext cx="22827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Patrones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5" name="Google Shape;325;p30"/>
          <p:cNvGrpSpPr/>
          <p:nvPr/>
        </p:nvGrpSpPr>
        <p:grpSpPr>
          <a:xfrm rot="8816357">
            <a:off x="7970118" y="4110260"/>
            <a:ext cx="1022935" cy="856449"/>
            <a:chOff x="2834167" y="3548603"/>
            <a:chExt cx="1286100" cy="1055400"/>
          </a:xfrm>
        </p:grpSpPr>
        <p:sp>
          <p:nvSpPr>
            <p:cNvPr id="326" name="Google Shape;326;p30"/>
            <p:cNvSpPr/>
            <p:nvPr/>
          </p:nvSpPr>
          <p:spPr>
            <a:xfrm>
              <a:off x="3013990" y="3631817"/>
              <a:ext cx="926431" cy="788572"/>
            </a:xfrm>
            <a:custGeom>
              <a:rect b="b" l="l" r="r" t="t"/>
              <a:pathLst>
                <a:path extrusionOk="0" h="25196" w="25197">
                  <a:moveTo>
                    <a:pt x="1" y="0"/>
                  </a:moveTo>
                  <a:lnTo>
                    <a:pt x="12599" y="25195"/>
                  </a:lnTo>
                  <a:lnTo>
                    <a:pt x="25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 rot="10800000">
              <a:off x="2834167" y="3548603"/>
              <a:ext cx="1286100" cy="1055400"/>
            </a:xfrm>
            <a:prstGeom prst="triangle">
              <a:avLst>
                <a:gd fmla="val 4999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0"/>
          <p:cNvSpPr/>
          <p:nvPr/>
        </p:nvSpPr>
        <p:spPr>
          <a:xfrm>
            <a:off x="2449788" y="1325153"/>
            <a:ext cx="421914" cy="319549"/>
          </a:xfrm>
          <a:custGeom>
            <a:rect b="b" l="l" r="r" t="t"/>
            <a:pathLst>
              <a:path extrusionOk="0" h="8853" w="11689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2604740" y="3061224"/>
            <a:ext cx="330007" cy="302744"/>
            <a:chOff x="6239575" y="4416275"/>
            <a:chExt cx="489625" cy="449175"/>
          </a:xfrm>
        </p:grpSpPr>
        <p:sp>
          <p:nvSpPr>
            <p:cNvPr id="330" name="Google Shape;330;p30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3" name="Google Shape;333;p30"/>
          <p:cNvGrpSpPr/>
          <p:nvPr/>
        </p:nvGrpSpPr>
        <p:grpSpPr>
          <a:xfrm>
            <a:off x="5271912" y="1315155"/>
            <a:ext cx="301161" cy="339535"/>
            <a:chOff x="3299850" y="238575"/>
            <a:chExt cx="427725" cy="482225"/>
          </a:xfrm>
        </p:grpSpPr>
        <p:sp>
          <p:nvSpPr>
            <p:cNvPr id="334" name="Google Shape;334;p30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9" name="Google Shape;339;p30"/>
          <p:cNvGrpSpPr/>
          <p:nvPr/>
        </p:nvGrpSpPr>
        <p:grpSpPr>
          <a:xfrm>
            <a:off x="5271905" y="3025197"/>
            <a:ext cx="324609" cy="374825"/>
            <a:chOff x="-39783425" y="2337925"/>
            <a:chExt cx="275700" cy="318350"/>
          </a:xfrm>
        </p:grpSpPr>
        <p:sp>
          <p:nvSpPr>
            <p:cNvPr id="340" name="Google Shape;340;p30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7933664" y="3028350"/>
            <a:ext cx="368987" cy="368525"/>
            <a:chOff x="-60620800" y="2304600"/>
            <a:chExt cx="319000" cy="318600"/>
          </a:xfrm>
        </p:grpSpPr>
        <p:sp>
          <p:nvSpPr>
            <p:cNvPr id="343" name="Google Shape;343;p30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0"/>
          <p:cNvGrpSpPr/>
          <p:nvPr/>
        </p:nvGrpSpPr>
        <p:grpSpPr>
          <a:xfrm>
            <a:off x="7973282" y="1325413"/>
            <a:ext cx="368091" cy="334402"/>
            <a:chOff x="-62518200" y="2692475"/>
            <a:chExt cx="318225" cy="289100"/>
          </a:xfrm>
        </p:grpSpPr>
        <p:sp>
          <p:nvSpPr>
            <p:cNvPr id="347" name="Google Shape;347;p30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1"/>
          <p:cNvGrpSpPr/>
          <p:nvPr/>
        </p:nvGrpSpPr>
        <p:grpSpPr>
          <a:xfrm rot="8816357">
            <a:off x="7970118" y="4110260"/>
            <a:ext cx="1022935" cy="856449"/>
            <a:chOff x="2834167" y="3548603"/>
            <a:chExt cx="1286100" cy="1055400"/>
          </a:xfrm>
        </p:grpSpPr>
        <p:sp>
          <p:nvSpPr>
            <p:cNvPr id="354" name="Google Shape;354;p31"/>
            <p:cNvSpPr/>
            <p:nvPr/>
          </p:nvSpPr>
          <p:spPr>
            <a:xfrm>
              <a:off x="3013990" y="3631817"/>
              <a:ext cx="926431" cy="788572"/>
            </a:xfrm>
            <a:custGeom>
              <a:rect b="b" l="l" r="r" t="t"/>
              <a:pathLst>
                <a:path extrusionOk="0" h="25196" w="25197">
                  <a:moveTo>
                    <a:pt x="1" y="0"/>
                  </a:moveTo>
                  <a:lnTo>
                    <a:pt x="12599" y="25195"/>
                  </a:lnTo>
                  <a:lnTo>
                    <a:pt x="25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 rot="10800000">
              <a:off x="2834167" y="3548603"/>
              <a:ext cx="1286100" cy="1055400"/>
            </a:xfrm>
            <a:prstGeom prst="triangle">
              <a:avLst>
                <a:gd fmla="val 4999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1"/>
          <p:cNvSpPr txBox="1"/>
          <p:nvPr>
            <p:ph idx="1" type="subTitle"/>
          </p:nvPr>
        </p:nvSpPr>
        <p:spPr>
          <a:xfrm>
            <a:off x="524000" y="1351075"/>
            <a:ext cx="77019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Big Query: </a:t>
            </a:r>
            <a:r>
              <a:rPr b="1" lang="en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3"/>
              </a:rPr>
              <a:t>https://console.cloud.google.com/bigquery?project=riesgo-relativo-406716&amp;ws=!1m0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Colab:</a:t>
            </a:r>
            <a:endParaRPr>
              <a:latin typeface="JetBrains Mono ExtraBold"/>
              <a:ea typeface="JetBrains Mono ExtraBold"/>
              <a:cs typeface="JetBrains Mono ExtraBold"/>
              <a:sym typeface="JetBrains Mon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  <a:hlinkClick r:id="rId4"/>
              </a:rPr>
              <a:t>https://colab.research.google.com/drive/1nqdlvJUhKUmrNQa-hnnxJIy4Hs_9RooY?usp=sharing</a:t>
            </a:r>
            <a:r>
              <a:rPr lang="en"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</a:t>
            </a:r>
            <a:endParaRPr>
              <a:latin typeface="JetBrains Mono ExtraBold"/>
              <a:ea typeface="JetBrains Mono ExtraBold"/>
              <a:cs typeface="JetBrains Mono ExtraBold"/>
              <a:sym typeface="JetBrains Mon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etBrains Mono ExtraBold"/>
              <a:ea typeface="JetBrains Mono ExtraBold"/>
              <a:cs typeface="JetBrains Mono ExtraBold"/>
              <a:sym typeface="JetBrains Mon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Looker Studio:</a:t>
            </a:r>
            <a:endParaRPr>
              <a:latin typeface="JetBrains Mono ExtraBold"/>
              <a:ea typeface="JetBrains Mono ExtraBold"/>
              <a:cs typeface="JetBrains Mono ExtraBold"/>
              <a:sym typeface="JetBrains Mon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5"/>
              </a:rPr>
              <a:t>https://lookerstudio.google.com/reporting/7c7e5c05-cec4-4d33-bc9b-78f19bc11321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Loom: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6"/>
              </a:rPr>
              <a:t>https://www.loom.com/share/1088eebcf48d4d97a80465a61a15fbe2?sid=5b070912-e11c-400c-a2b9-8373b29f53fe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57" name="Google Shape;357;p31"/>
          <p:cNvSpPr txBox="1"/>
          <p:nvPr>
            <p:ph type="title"/>
          </p:nvPr>
        </p:nvSpPr>
        <p:spPr>
          <a:xfrm>
            <a:off x="524000" y="295475"/>
            <a:ext cx="787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Recursos para el Proyecto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k Loan Pitch Deck by Slidesgo">
  <a:themeElements>
    <a:clrScheme name="Simple Light">
      <a:dk1>
        <a:srgbClr val="111010"/>
      </a:dk1>
      <a:lt1>
        <a:srgbClr val="F3F3F3"/>
      </a:lt1>
      <a:dk2>
        <a:srgbClr val="FFD966"/>
      </a:dk2>
      <a:lt2>
        <a:srgbClr val="C9B576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