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94eb213ef5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94eb213ef5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4eb213ef5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94eb213ef5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4eb213ef5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94eb213ef5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4eb213ef5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4eb213ef5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94eb213ef5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94eb213ef5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94eb213ef5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94eb213ef5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hyperlink" Target="https://lookerstudio.google.com/reporting/7d2d8bf2-9713-4b44-a8be-44ca1a83ba3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Proyecto 1: Segmentación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370025" y="2252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Times New Roman"/>
                <a:ea typeface="Times New Roman"/>
                <a:cs typeface="Times New Roman"/>
                <a:sym typeface="Times New Roman"/>
              </a:rPr>
              <a:t>Contexto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11700" y="1229875"/>
            <a:ext cx="43758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7415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La tienda "El Mercado" está en un ambiente altamente competitivo y está experimentando cambios significativos en las preferencias de los consumidores. 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7415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La fidelidad del cliente se ha vuelto un desafío, y la tienda en cuestión busca mantener y aumentar sus ingresos mediante una mejor comprensión de su base de clientes y la personalización de sus estrategias de marketing y retención.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15837" l="8150" r="10016" t="10907"/>
          <a:stretch/>
        </p:blipFill>
        <p:spPr>
          <a:xfrm>
            <a:off x="5903000" y="1353650"/>
            <a:ext cx="2411300" cy="2158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157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Problema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967350"/>
            <a:ext cx="4385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37415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La tienda especializada en productos alimenticios importados “El Mercado” enfrenta dificultades para adaptarse rápidamente a las cambiantes preferencias de sus clientes y ha carecido de estrategia efectiva para segmentar a sus clientes.</a:t>
            </a:r>
            <a:endParaRPr sz="1400">
              <a:solidFill>
                <a:srgbClr val="37415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37415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Por lo anterior ha perdido oportunidades de ventas y a tenido una inversión ineficiente en marketing.</a:t>
            </a:r>
            <a:endParaRPr sz="1400">
              <a:solidFill>
                <a:srgbClr val="37415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rgbClr val="37415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La tienda busca conseguir un crecimiento sostenible, maximizar la rentabilidad e identificar dónde invertir el esfuerzo.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15837" l="8150" r="10016" t="10907"/>
          <a:stretch/>
        </p:blipFill>
        <p:spPr>
          <a:xfrm>
            <a:off x="5202925" y="1684225"/>
            <a:ext cx="2411300" cy="2158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1050" y="1040975"/>
            <a:ext cx="1246075" cy="124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274150" y="1321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600">
                <a:latin typeface="Times New Roman"/>
                <a:ea typeface="Times New Roman"/>
                <a:cs typeface="Times New Roman"/>
                <a:sym typeface="Times New Roman"/>
              </a:rPr>
              <a:t>Hallazgos Importantes Base de Datos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475" y="704675"/>
            <a:ext cx="8839198" cy="3128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263075" y="1086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Resultados Posterior a la Segmentación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2538"/>
            <a:ext cx="8839200" cy="166920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/>
          <p:nvPr/>
        </p:nvSpPr>
        <p:spPr>
          <a:xfrm>
            <a:off x="5446000" y="2646825"/>
            <a:ext cx="31995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Looker Studio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latin typeface="Times New Roman"/>
                <a:ea typeface="Times New Roman"/>
                <a:cs typeface="Times New Roman"/>
                <a:sym typeface="Times New Roman"/>
              </a:rPr>
              <a:t>https://lookerstudio.google.com/reporting/7d2d8bf2-9713-4b44-a8be-44ca1a83ba3f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152400" y="2717500"/>
            <a:ext cx="4797600" cy="19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Times New Roman"/>
              <a:buChar char="●"/>
            </a:pPr>
            <a:r>
              <a:rPr lang="es" sz="1400">
                <a:solidFill>
                  <a:srgbClr val="37415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Comportamiento por cohorte</a:t>
            </a:r>
            <a:endParaRPr sz="1400">
              <a:solidFill>
                <a:srgbClr val="37415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Times New Roman"/>
              <a:buChar char="●"/>
            </a:pPr>
            <a:r>
              <a:rPr lang="es" sz="1400">
                <a:solidFill>
                  <a:srgbClr val="37415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Retención de clientes</a:t>
            </a:r>
            <a:endParaRPr sz="1400">
              <a:solidFill>
                <a:srgbClr val="37415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Times New Roman"/>
              <a:buChar char="●"/>
            </a:pPr>
            <a:r>
              <a:rPr lang="es" sz="1400">
                <a:solidFill>
                  <a:srgbClr val="37415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Opciones para marketing</a:t>
            </a:r>
            <a:endParaRPr sz="1400">
              <a:solidFill>
                <a:srgbClr val="37415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Times New Roman"/>
              <a:buChar char="●"/>
            </a:pPr>
            <a:r>
              <a:rPr lang="es" sz="1400">
                <a:solidFill>
                  <a:srgbClr val="37415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Cómo</a:t>
            </a:r>
            <a:r>
              <a:rPr lang="es" sz="1400">
                <a:solidFill>
                  <a:srgbClr val="37415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se comportan las segmentación </a:t>
            </a:r>
            <a:r>
              <a:rPr lang="es" sz="1400">
                <a:solidFill>
                  <a:srgbClr val="37415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más</a:t>
            </a:r>
            <a:r>
              <a:rPr lang="es" sz="1400">
                <a:solidFill>
                  <a:srgbClr val="37415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importantes</a:t>
            </a:r>
            <a:endParaRPr sz="1400">
              <a:solidFill>
                <a:srgbClr val="37415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7415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7415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Conclusiones y Recomendaciones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311700" y="1229875"/>
            <a:ext cx="42105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Finalmente se consigue el objetivo de </a:t>
            </a:r>
            <a:r>
              <a:rPr lang="es" sz="1700">
                <a:latin typeface="Times New Roman"/>
                <a:ea typeface="Times New Roman"/>
                <a:cs typeface="Times New Roman"/>
                <a:sym typeface="Times New Roman"/>
              </a:rPr>
              <a:t>conocer a sus clientes, segmentarlos para personalizar campañas de marketing y conseguir el aumento de las ventas.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700">
                <a:latin typeface="Times New Roman"/>
                <a:ea typeface="Times New Roman"/>
                <a:cs typeface="Times New Roman"/>
                <a:sym typeface="Times New Roman"/>
              </a:rPr>
              <a:t>También</a:t>
            </a:r>
            <a:r>
              <a:rPr lang="es" sz="1700">
                <a:latin typeface="Times New Roman"/>
                <a:ea typeface="Times New Roman"/>
                <a:cs typeface="Times New Roman"/>
                <a:sym typeface="Times New Roman"/>
              </a:rPr>
              <a:t> se </a:t>
            </a:r>
            <a:r>
              <a:rPr lang="es" sz="1700">
                <a:latin typeface="Times New Roman"/>
                <a:ea typeface="Times New Roman"/>
                <a:cs typeface="Times New Roman"/>
                <a:sym typeface="Times New Roman"/>
              </a:rPr>
              <a:t>logró</a:t>
            </a:r>
            <a:r>
              <a:rPr lang="es" sz="1700">
                <a:latin typeface="Times New Roman"/>
                <a:ea typeface="Times New Roman"/>
                <a:cs typeface="Times New Roman"/>
                <a:sym typeface="Times New Roman"/>
              </a:rPr>
              <a:t> identificar a los grupos segmentados con mayor potencial para fidelizar y potenciar su recencia y frecuencia en la tienda “El Mercado”.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4761700" y="1229875"/>
            <a:ext cx="42105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Por otro lado, se recomienda orientar el marketing y las campañas hacia los Mejores Clientes y Clientes Leales, estas podrán ser Club de Socios de la Tienda, ofertas exclusivas, etc.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Asimismo, se recomienda aplicar cupones de descuentos para los clientes inactivos, validos durante su primera compra despues de mucho tiempo, para promover la recencia y frecuencia de este grupo tan  numeroso.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Muchas Gracias!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