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6" r:id="rId2"/>
    <p:sldId id="260" r:id="rId3"/>
    <p:sldId id="261" r:id="rId4"/>
    <p:sldId id="275" r:id="rId5"/>
    <p:sldId id="276" r:id="rId6"/>
    <p:sldId id="277" r:id="rId7"/>
    <p:sldId id="287" r:id="rId8"/>
    <p:sldId id="278" r:id="rId9"/>
    <p:sldId id="266" r:id="rId10"/>
    <p:sldId id="267" r:id="rId11"/>
    <p:sldId id="268" r:id="rId12"/>
    <p:sldId id="281" r:id="rId13"/>
    <p:sldId id="269" r:id="rId14"/>
    <p:sldId id="274" r:id="rId15"/>
    <p:sldId id="360" r:id="rId16"/>
    <p:sldId id="361" r:id="rId17"/>
    <p:sldId id="362" r:id="rId18"/>
    <p:sldId id="347" r:id="rId19"/>
    <p:sldId id="356" r:id="rId20"/>
    <p:sldId id="354" r:id="rId21"/>
    <p:sldId id="355" r:id="rId22"/>
    <p:sldId id="359" r:id="rId23"/>
    <p:sldId id="348" r:id="rId24"/>
    <p:sldId id="357" r:id="rId25"/>
    <p:sldId id="351" r:id="rId26"/>
    <p:sldId id="352" r:id="rId27"/>
    <p:sldId id="273" r:id="rId28"/>
    <p:sldId id="35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68A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5740D4-C061-2E7C-BCC1-D3F8320420D9}" v="328" dt="2025-03-25T07:08:29.424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3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24FB319-408F-4B57-95FC-213113A36553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0AE3085-DAF0-4F9D-B196-6B0FE55CC8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B319-408F-4B57-95FC-213113A36553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3085-DAF0-4F9D-B196-6B0FE55CC8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B319-408F-4B57-95FC-213113A36553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3085-DAF0-4F9D-B196-6B0FE55CC8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B319-408F-4B57-95FC-213113A36553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3085-DAF0-4F9D-B196-6B0FE55CC83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B319-408F-4B57-95FC-213113A36553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3085-DAF0-4F9D-B196-6B0FE55CC8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B319-408F-4B57-95FC-213113A36553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3085-DAF0-4F9D-B196-6B0FE55CC83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B319-408F-4B57-95FC-213113A36553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3085-DAF0-4F9D-B196-6B0FE55CC8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B319-408F-4B57-95FC-213113A36553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3085-DAF0-4F9D-B196-6B0FE55CC83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B319-408F-4B57-95FC-213113A36553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3085-DAF0-4F9D-B196-6B0FE55CC83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B319-408F-4B57-95FC-213113A36553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3085-DAF0-4F9D-B196-6B0FE55CC8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B319-408F-4B57-95FC-213113A36553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3085-DAF0-4F9D-B196-6B0FE55CC83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B319-408F-4B57-95FC-213113A36553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3085-DAF0-4F9D-B196-6B0FE55CC8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B319-408F-4B57-95FC-213113A36553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3085-DAF0-4F9D-B196-6B0FE55CC83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B319-408F-4B57-95FC-213113A36553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3085-DAF0-4F9D-B196-6B0FE55CC83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B319-408F-4B57-95FC-213113A36553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3085-DAF0-4F9D-B196-6B0FE55CC8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B319-408F-4B57-95FC-213113A36553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3085-DAF0-4F9D-B196-6B0FE55CC83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B319-408F-4B57-95FC-213113A36553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3085-DAF0-4F9D-B196-6B0FE55CC8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4FB319-408F-4B57-95FC-213113A36553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AE3085-DAF0-4F9D-B196-6B0FE55CC8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8993" y="711926"/>
            <a:ext cx="7508964" cy="1606730"/>
          </a:xfrm>
        </p:spPr>
        <p:txBody>
          <a:bodyPr>
            <a:noAutofit/>
          </a:bodyPr>
          <a:lstStyle/>
          <a:p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4392" y="2538546"/>
            <a:ext cx="6359433" cy="647822"/>
          </a:xfrm>
        </p:spPr>
        <p:txBody>
          <a:bodyPr>
            <a:normAutofit fontScale="40000" lnSpcReduction="20000"/>
          </a:bodyPr>
          <a:lstStyle/>
          <a:p>
            <a:pPr marL="0" indent="0" algn="ctr">
              <a:buNone/>
            </a:pPr>
            <a:endParaRPr lang="en-US" sz="9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1" y="888274"/>
            <a:ext cx="2240279" cy="12540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530782" y="4952658"/>
            <a:ext cx="3084021" cy="10883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5280" y="3690851"/>
            <a:ext cx="325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91629" y="4547062"/>
            <a:ext cx="5114311" cy="18977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6934" y="3328622"/>
            <a:ext cx="10349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EARLY PREDICTION OF CHRONIC KIDNEY DISEASE USING MACHINE LEARNING</a:t>
            </a:r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6CF8A7-047E-F8D2-3A51-B231BC50C53C}"/>
              </a:ext>
            </a:extLst>
          </p:cNvPr>
          <p:cNvSpPr txBox="1"/>
          <p:nvPr/>
        </p:nvSpPr>
        <p:spPr>
          <a:xfrm>
            <a:off x="2687782" y="1149928"/>
            <a:ext cx="7370618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>
                <a:solidFill>
                  <a:srgbClr val="262626"/>
                </a:solidFill>
                <a:latin typeface="Times New Roman"/>
              </a:rPr>
              <a:t>DEPARTMENT OF COMPUTER SCIENCE AND ENGINEERING</a:t>
            </a:r>
            <a:r>
              <a:rPr lang="en-US" sz="1500">
                <a:latin typeface="Times New Roman"/>
                <a:cs typeface="Times New Roman"/>
              </a:rPr>
              <a:t>​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A9495C-F38B-0BF4-E04D-3E2F5089BC06}"/>
              </a:ext>
            </a:extLst>
          </p:cNvPr>
          <p:cNvSpPr txBox="1"/>
          <p:nvPr/>
        </p:nvSpPr>
        <p:spPr>
          <a:xfrm>
            <a:off x="6373092" y="4308763"/>
            <a:ext cx="51538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 </a:t>
            </a:r>
            <a:r>
              <a:rPr lang="en-US" b="1" dirty="0" err="1"/>
              <a:t>Feerdosh</a:t>
            </a:r>
            <a:r>
              <a:rPr lang="en-US" b="1" dirty="0"/>
              <a:t> Khan        21KP1A0585</a:t>
            </a:r>
          </a:p>
        </p:txBody>
      </p:sp>
    </p:spTree>
    <p:extLst>
      <p:ext uri="{BB962C8B-B14F-4D97-AF65-F5344CB8AC3E}">
        <p14:creationId xmlns:p14="http://schemas.microsoft.com/office/powerpoint/2010/main" val="3834510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932635" y="674285"/>
            <a:ext cx="8596668" cy="81995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5271" y="1494240"/>
            <a:ext cx="99458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ML Models: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– Random Forest, Gaussian Naive Bayes, Support Vector Machine (SVM)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– Improves accuracy for early CKD diagnosis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Data Processing: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– Normalization, label encoding, and feature engineering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– Ensures high-quality input for model training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– Identifies key patterns and correlations in the dataset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– Enhances model interpretability and performance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Predictions: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– Integrated with a user-friendly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interface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– Delivers instant, actionable results for clinicians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– Accurate, scalable, and interpretable CKD risk assessment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– Supports early intervention and better patient outcomes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342395" y="1034603"/>
            <a:ext cx="8596668" cy="79419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7224" y="1779048"/>
            <a:ext cx="10297551" cy="280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Useful to health department to predict the CKD.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Useful for the patients to take better recovery.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We use data science techniques for accurate results.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On click of button output will be generated, no too much time required for CKD prediction.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No need to analyze manually.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Patient Outcomes.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476865" y="622384"/>
            <a:ext cx="8596668" cy="79419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5270" y="5388749"/>
            <a:ext cx="493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 of Proposed system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Flow chart for machine learning workflow. | Download Scientific Diagram">
            <a:extLst>
              <a:ext uri="{FF2B5EF4-FFF2-40B4-BE49-F238E27FC236}">
                <a16:creationId xmlns:a16="http://schemas.microsoft.com/office/drawing/2014/main" id="{EAA4F4F3-D3D2-0CCD-B2E3-AD25A3EDF3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2" t="815" r="6501"/>
          <a:stretch/>
        </p:blipFill>
        <p:spPr bwMode="auto">
          <a:xfrm>
            <a:off x="2845752" y="1717357"/>
            <a:ext cx="6500495" cy="34232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/>
          <p:nvPr/>
        </p:nvSpPr>
        <p:spPr>
          <a:xfrm>
            <a:off x="1072342" y="1701732"/>
            <a:ext cx="5453149" cy="383407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Windows 10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 Scripts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Java Script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 3.11.4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Flask, Pandas, OS,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745" indent="0" algn="just">
              <a:lnSpc>
                <a:spcPct val="150000"/>
              </a:lnSpc>
              <a:buFont typeface="Arial" panose="020B0604020202020204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926877" y="698159"/>
            <a:ext cx="10176551" cy="71263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 REQUIREMENTS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50676" y="1701732"/>
            <a:ext cx="47798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Intel i3 or higher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4GB (minimum)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128GB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Standard Windows Keyboard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Two/Three-Button Mouse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Compatible Monitor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720523" y="682580"/>
            <a:ext cx="8596668" cy="6849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CEC3B-733E-930F-E997-208F090A3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111" y="1367481"/>
            <a:ext cx="6525491" cy="40013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19893" y="5567741"/>
            <a:ext cx="4197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  FIG : ARCHITECTURE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64105" y="836012"/>
            <a:ext cx="3504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367" y="1420787"/>
            <a:ext cx="4563688" cy="401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6692" y="2485197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Graphical representation of system functionality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Part of Unified Modeling Language (UML)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Shows system functions and actors goals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6073" y="155448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USE CASE DIAGRAM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21382" y="5694218"/>
            <a:ext cx="683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FIG : Use Case diagram for interaction between User and System</a:t>
            </a:r>
          </a:p>
        </p:txBody>
      </p:sp>
    </p:spTree>
    <p:extLst>
      <p:ext uri="{BB962C8B-B14F-4D97-AF65-F5344CB8AC3E}">
        <p14:creationId xmlns:p14="http://schemas.microsoft.com/office/powerpoint/2010/main" val="4215284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976" y="1182485"/>
            <a:ext cx="40386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938799" y="916771"/>
            <a:ext cx="2946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SEQUENCE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938799" y="1712422"/>
            <a:ext cx="569475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000" b="1" dirty="0">
                <a:solidFill>
                  <a:srgbClr val="1C168A"/>
                </a:solidFill>
                <a:latin typeface="Times New Roman" pitchFamily="18" charset="0"/>
                <a:cs typeface="Times New Roman" pitchFamily="18" charset="0"/>
              </a:rPr>
              <a:t>Interaction Flow: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Shows the sequence of messages exchanged between objects over time.</a:t>
            </a:r>
          </a:p>
          <a:p>
            <a:pPr algn="just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000" b="1" dirty="0">
                <a:solidFill>
                  <a:srgbClr val="1C168A"/>
                </a:solidFill>
                <a:latin typeface="Times New Roman" pitchFamily="18" charset="0"/>
                <a:cs typeface="Times New Roman" pitchFamily="18" charset="0"/>
              </a:rPr>
              <a:t>Time-Ordered: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Messages are displayed in temporal order, from top to bottom.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000" b="1" dirty="0">
                <a:solidFill>
                  <a:srgbClr val="1C168A"/>
                </a:solidFill>
                <a:latin typeface="Times New Roman" pitchFamily="18" charset="0"/>
                <a:cs typeface="Times New Roman" pitchFamily="18" charset="0"/>
              </a:rPr>
              <a:t>Lifelines &amp; Activation: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Includes object lifelines and activation bars to represent active periods of objects.</a:t>
            </a:r>
          </a:p>
          <a:p>
            <a:pPr algn="just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66162" y="5650869"/>
            <a:ext cx="722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FIG : Sequence diagram interaction between User and System</a:t>
            </a:r>
          </a:p>
        </p:txBody>
      </p:sp>
    </p:spTree>
    <p:extLst>
      <p:ext uri="{BB962C8B-B14F-4D97-AF65-F5344CB8AC3E}">
        <p14:creationId xmlns:p14="http://schemas.microsoft.com/office/powerpoint/2010/main" val="3644329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607" y="1208234"/>
            <a:ext cx="3546475" cy="39095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937681" y="1023304"/>
            <a:ext cx="2808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ACTIVITY DIAGRAM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7681" y="1870330"/>
            <a:ext cx="677487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1C168A"/>
              </a:buClr>
              <a:buFont typeface="Wingdings" pitchFamily="2" charset="2"/>
              <a:buChar char="v"/>
            </a:pPr>
            <a:r>
              <a:rPr lang="en-US" sz="2000" b="1" dirty="0">
                <a:solidFill>
                  <a:srgbClr val="1C168A"/>
                </a:solidFill>
                <a:latin typeface="Times New Roman" pitchFamily="18" charset="0"/>
                <a:cs typeface="Times New Roman" pitchFamily="18" charset="0"/>
              </a:rPr>
              <a:t>Graphical Representation:</a:t>
            </a:r>
            <a:r>
              <a:rPr lang="en-US" sz="2000" dirty="0"/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Activity diagrams visually represent step-by-step workflows and actions in a system.</a:t>
            </a:r>
          </a:p>
          <a:p>
            <a:pPr algn="just">
              <a:buClr>
                <a:srgbClr val="1C168A"/>
              </a:buClr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1C168A"/>
              </a:buClr>
              <a:buFont typeface="Wingdings" pitchFamily="2" charset="2"/>
              <a:buChar char="v"/>
            </a:pPr>
            <a:r>
              <a:rPr lang="en-US" sz="2000" b="1" dirty="0">
                <a:solidFill>
                  <a:srgbClr val="1C168A"/>
                </a:solidFill>
                <a:latin typeface="Times New Roman" pitchFamily="18" charset="0"/>
                <a:cs typeface="Times New Roman" pitchFamily="18" charset="0"/>
              </a:rPr>
              <a:t>Support for Flow Control:</a:t>
            </a:r>
            <a:r>
              <a:rPr lang="en-US" sz="2000" dirty="0">
                <a:solidFill>
                  <a:srgbClr val="1C168A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They support constructs like choice, iteration, and concurrency to model different control flows.</a:t>
            </a:r>
          </a:p>
          <a:p>
            <a:pPr algn="just">
              <a:buClr>
                <a:srgbClr val="1C168A"/>
              </a:buClr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1C168A"/>
              </a:buClr>
              <a:buFont typeface="Wingdings" pitchFamily="2" charset="2"/>
              <a:buChar char="v"/>
            </a:pPr>
            <a:r>
              <a:rPr lang="en-US" sz="2000" b="1" dirty="0">
                <a:solidFill>
                  <a:srgbClr val="1C168A"/>
                </a:solidFill>
                <a:latin typeface="Times New Roman" pitchFamily="18" charset="0"/>
                <a:cs typeface="Times New Roman" pitchFamily="18" charset="0"/>
              </a:rPr>
              <a:t>Business and Operational Workflows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Used to describe business processes and operational workflows of components in a system.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99811" y="5317428"/>
            <a:ext cx="500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FIG : Activity Diagram between System and User</a:t>
            </a:r>
          </a:p>
        </p:txBody>
      </p:sp>
    </p:spTree>
    <p:extLst>
      <p:ext uri="{BB962C8B-B14F-4D97-AF65-F5344CB8AC3E}">
        <p14:creationId xmlns:p14="http://schemas.microsoft.com/office/powerpoint/2010/main" val="2561156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4780" y="782869"/>
            <a:ext cx="7042440" cy="905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MODULES: DATA COLLECTION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1026" y="1881050"/>
            <a:ext cx="10432472" cy="38297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Collect comprehensive health and lifestyle data</a:t>
            </a:r>
          </a:p>
          <a:p>
            <a:pPr algn="just"/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Data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Blood pressure, blood sugar, BMI, age, gender, medical history, lifestyle factors</a:t>
            </a:r>
          </a:p>
          <a:p>
            <a:pPr algn="just"/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EHRs, lab results, patient surveys</a:t>
            </a:r>
          </a:p>
          <a:p>
            <a:pPr algn="just"/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Quality</a:t>
            </a:r>
            <a:r>
              <a:rPr lang="en-IN" sz="2000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accuracy, completeness, and privacy with validation and  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anonymization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sz="2000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 strong dataset for accurate CKD risk prediction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006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0929" y="817375"/>
            <a:ext cx="7814299" cy="905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MODULES: DATA PREPROCESSING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0643" y="2621040"/>
            <a:ext cx="9825487" cy="28912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alt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data for accurate CKD analysis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Steps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1C168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lang="en-US" altLang="en-US" sz="2000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values, outliers, inconsistencies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r>
              <a:rPr lang="en-US" alt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Standardize data using min-max scaling or z-score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r>
              <a:rPr lang="en-US" altLang="en-US" sz="2000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and transform variables; encode categorical data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en-US" altLang="en-US" sz="2000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 data distributions and correlations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altLang="en-US" sz="2000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Delivers high-quality, refined data for improved model accuracy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91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689775" y="733167"/>
            <a:ext cx="8596668" cy="6825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                            INDEX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1436955" y="1353450"/>
            <a:ext cx="3957667" cy="5082746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2" algn="just">
              <a:lnSpc>
                <a:spcPct val="170000"/>
              </a:lnSpc>
              <a:buClr>
                <a:srgbClr val="1C168A"/>
              </a:buCl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lvl="2" algn="just">
              <a:lnSpc>
                <a:spcPct val="170000"/>
              </a:lnSpc>
              <a:buClr>
                <a:srgbClr val="1C168A"/>
              </a:buCl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project</a:t>
            </a:r>
          </a:p>
          <a:p>
            <a:pPr lvl="2" algn="just">
              <a:lnSpc>
                <a:spcPct val="170000"/>
              </a:lnSpc>
              <a:buClr>
                <a:srgbClr val="1C168A"/>
              </a:buCl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lvl="2" algn="just">
              <a:lnSpc>
                <a:spcPct val="170000"/>
              </a:lnSpc>
              <a:buClr>
                <a:srgbClr val="1C168A"/>
              </a:buCl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&amp; Motivation</a:t>
            </a:r>
          </a:p>
          <a:p>
            <a:pPr lvl="2" algn="just">
              <a:lnSpc>
                <a:spcPct val="170000"/>
              </a:lnSpc>
              <a:buClr>
                <a:srgbClr val="1C168A"/>
              </a:buCl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2" algn="just">
              <a:lnSpc>
                <a:spcPct val="170000"/>
              </a:lnSpc>
              <a:buClr>
                <a:srgbClr val="1C168A"/>
              </a:buCl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lvl="2" algn="just">
              <a:lnSpc>
                <a:spcPct val="170000"/>
              </a:lnSpc>
              <a:buClr>
                <a:srgbClr val="1C168A"/>
              </a:buCl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</a:t>
            </a:r>
          </a:p>
          <a:p>
            <a:pPr lvl="2" algn="just">
              <a:lnSpc>
                <a:spcPct val="170000"/>
              </a:lnSpc>
              <a:buClr>
                <a:srgbClr val="1C168A"/>
              </a:buCl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2" algn="just">
              <a:lnSpc>
                <a:spcPct val="170000"/>
              </a:lnSpc>
              <a:buClr>
                <a:srgbClr val="1C168A"/>
              </a:buCl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  <a:p>
            <a:pPr marL="914400" lvl="2" indent="0">
              <a:lnSpc>
                <a:spcPct val="17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7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7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8350" lvl="2" indent="0">
              <a:lnSpc>
                <a:spcPct val="17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5394622" y="1348693"/>
            <a:ext cx="5561701" cy="4821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just">
              <a:lnSpc>
                <a:spcPct val="170000"/>
              </a:lnSpc>
              <a:buClr>
                <a:srgbClr val="1C168A"/>
              </a:buClr>
              <a:buSzPct val="115000"/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2" algn="just">
              <a:lnSpc>
                <a:spcPct val="170000"/>
              </a:lnSpc>
              <a:buClr>
                <a:srgbClr val="1C168A"/>
              </a:buClr>
              <a:buSzPct val="115000"/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</a:t>
            </a:r>
          </a:p>
          <a:p>
            <a:pPr lvl="2" algn="just">
              <a:lnSpc>
                <a:spcPct val="170000"/>
              </a:lnSpc>
              <a:buClr>
                <a:srgbClr val="1C168A"/>
              </a:buClr>
              <a:buSzPct val="115000"/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</a:p>
          <a:p>
            <a:pPr lvl="2" algn="just">
              <a:lnSpc>
                <a:spcPct val="170000"/>
              </a:lnSpc>
              <a:buClr>
                <a:srgbClr val="1C168A"/>
              </a:buClr>
              <a:buSzPct val="115000"/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lvl="2" algn="just">
              <a:lnSpc>
                <a:spcPct val="170000"/>
              </a:lnSpc>
              <a:buClr>
                <a:srgbClr val="1C168A"/>
              </a:buClr>
              <a:buSzPct val="115000"/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lvl="2" algn="just">
              <a:lnSpc>
                <a:spcPct val="170000"/>
              </a:lnSpc>
              <a:buClr>
                <a:srgbClr val="1C168A"/>
              </a:buClr>
              <a:buSzPct val="115000"/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</a:t>
            </a:r>
          </a:p>
          <a:p>
            <a:pPr lvl="2" algn="just">
              <a:lnSpc>
                <a:spcPct val="170000"/>
              </a:lnSpc>
              <a:buClr>
                <a:srgbClr val="1C168A"/>
              </a:buClr>
              <a:buSzPct val="115000"/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lvl="2" algn="just">
              <a:lnSpc>
                <a:spcPct val="170000"/>
              </a:lnSpc>
              <a:buClr>
                <a:srgbClr val="1C168A"/>
              </a:buClr>
              <a:buSzPct val="115000"/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lvl="2" algn="just">
              <a:lnSpc>
                <a:spcPct val="170000"/>
              </a:lnSpc>
              <a:buClr>
                <a:srgbClr val="1C168A"/>
              </a:buClr>
              <a:buSzPct val="115000"/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768350" lvl="2" indent="0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4780" y="782869"/>
            <a:ext cx="7042440" cy="905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MODULES: MODEL TRAINING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5336" y="2148470"/>
            <a:ext cx="9825487" cy="28912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altLang="en-US" sz="2000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machine learning algorithms for CKD risk assessment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Random Forest, Gaussian Naive Bayes, Decision Tree, SVM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data into training and testing subsets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tuning and cross-validation for enhanced accuracy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en-US" alt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Accuracy, precision, recall, F1-score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 models for accurate CKD risk predictions 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42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4780" y="782869"/>
            <a:ext cx="7042440" cy="905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MODULES: MODEL TESTING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9842" y="2096712"/>
            <a:ext cx="9825487" cy="28912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altLang="en-US" sz="2000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accurate predictions and user-friendly access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Testing</a:t>
            </a:r>
            <a:r>
              <a:rPr lang="en-US" altLang="en-US" sz="2000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Evaluate using reserved testing dataset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Metrics: Accuracy, sensitivity, specificity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r>
              <a:rPr lang="en-US" altLang="en-US" sz="2000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Intuitive Flask-based design for healthcare professionals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Input forms for health data; display risk assessment and visualizations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altLang="en-US" sz="2000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 CKD predictions with actionable insights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656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4648" y="1413064"/>
            <a:ext cx="76144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1C168A"/>
                </a:solidFill>
                <a:latin typeface="Times New Roman" pitchFamily="18" charset="0"/>
                <a:cs typeface="Times New Roman" panose="02020603050405020304" pitchFamily="18" charset="0"/>
              </a:rPr>
              <a:t>Overview</a:t>
            </a:r>
            <a:endParaRPr lang="en-US" sz="2000" dirty="0">
              <a:solidFill>
                <a:srgbClr val="1C168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Random Forest is a powerful ensemble algorithm that </a:t>
            </a: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constructs multiple decision trees and merges their results</a:t>
            </a: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 better accuracy.</a:t>
            </a:r>
          </a:p>
          <a:p>
            <a:pPr lvl="1"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2000" dirty="0">
              <a:solidFill>
                <a:srgbClr val="1C168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High accuracy due to multiple trees reducing</a:t>
            </a: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Robust to noisy data and can handle large datasets.</a:t>
            </a:r>
          </a:p>
          <a:p>
            <a:pPr lvl="1"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Random Forest for CKD?</a:t>
            </a:r>
            <a:endParaRPr lang="en-US" sz="2000" dirty="0">
              <a:solidFill>
                <a:srgbClr val="1C168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Effective for complex medical data patterns, </a:t>
            </a: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increasing predictive reliability.</a:t>
            </a:r>
          </a:p>
        </p:txBody>
      </p:sp>
      <p:sp>
        <p:nvSpPr>
          <p:cNvPr id="3" name="Rectangle 2"/>
          <p:cNvSpPr/>
          <p:nvPr/>
        </p:nvSpPr>
        <p:spPr>
          <a:xfrm>
            <a:off x="2219499" y="850269"/>
            <a:ext cx="65171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Random Forest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267" y="2070866"/>
            <a:ext cx="3915294" cy="37739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048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21576" y="287383"/>
            <a:ext cx="6609806" cy="15501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C761B5-1813-0AF7-3FED-284226D4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59" y="2036618"/>
            <a:ext cx="5097550" cy="2818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7567D0-EC38-FF3A-3687-E316E79F5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0" b="5544"/>
          <a:stretch/>
        </p:blipFill>
        <p:spPr>
          <a:xfrm>
            <a:off x="6089515" y="2036618"/>
            <a:ext cx="5250038" cy="2818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620983" y="5336770"/>
            <a:ext cx="348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FIG : MODELS COMPARISION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3625" y="5270269"/>
            <a:ext cx="266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FIG : HOME PAGE</a:t>
            </a:r>
          </a:p>
        </p:txBody>
      </p:sp>
    </p:spTree>
    <p:extLst>
      <p:ext uri="{BB962C8B-B14F-4D97-AF65-F5344CB8AC3E}">
        <p14:creationId xmlns:p14="http://schemas.microsoft.com/office/powerpoint/2010/main" val="262664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E6E3CBF0-2656-5B9B-8509-184B74D5C7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1" b="4540"/>
          <a:stretch/>
        </p:blipFill>
        <p:spPr>
          <a:xfrm>
            <a:off x="841714" y="723150"/>
            <a:ext cx="4908994" cy="23348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7273636" y="1521229"/>
            <a:ext cx="348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FIG : PREDICTION PAGE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214A7-5944-1BDA-243A-0D45DB03FD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" t="6013" r="-324" b="4899"/>
          <a:stretch/>
        </p:blipFill>
        <p:spPr>
          <a:xfrm>
            <a:off x="973868" y="3526772"/>
            <a:ext cx="4644685" cy="21145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E56A13B-81B7-D6CD-161B-7B5E87AFEC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3" b="4835"/>
          <a:stretch/>
        </p:blipFill>
        <p:spPr>
          <a:xfrm>
            <a:off x="6190672" y="3526772"/>
            <a:ext cx="4735957" cy="2128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435629" y="5877098"/>
            <a:ext cx="56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                     FIG : RESULT PAGES </a:t>
            </a:r>
          </a:p>
        </p:txBody>
      </p:sp>
    </p:spTree>
    <p:extLst>
      <p:ext uri="{BB962C8B-B14F-4D97-AF65-F5344CB8AC3E}">
        <p14:creationId xmlns:p14="http://schemas.microsoft.com/office/powerpoint/2010/main" val="1778468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14650" y="496388"/>
            <a:ext cx="4354285" cy="13759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54329" y="2330610"/>
            <a:ext cx="9474926" cy="188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CKD prediction system utilizes advanced machine learning to enhance early detection and intervention in healthcare. 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integrating effective data collection, preprocessing, and rigorous model training, the system delivers accurate CKD risk predictions based on key health indicators.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user-friendly interface empowers healthcare professionals to make informed decisions, ultimately improving patient outcomes.</a:t>
            </a:r>
          </a:p>
          <a:p>
            <a:pPr lvl="0"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16378" y="4908254"/>
            <a:ext cx="97508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“This project shows how machine learning can change chronic disease management for the better, leading to a healthier future.”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050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8697" y="357052"/>
            <a:ext cx="6836228" cy="1759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0576" y="2497776"/>
            <a:ext cx="9283337" cy="27867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for the CKD prediction system will focus on: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000" b="1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Expansion</a:t>
            </a:r>
            <a:r>
              <a:rPr lang="en-US" sz="2000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diverse patient populations and additional health   factors to improve model generalizability.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000" b="1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Algorithms</a:t>
            </a:r>
            <a:r>
              <a:rPr lang="en-US" sz="2000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deep learning techniques to refine prediction accuracy by capturing complex data patterns.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000" b="1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 Mechanism</a:t>
            </a:r>
            <a:r>
              <a:rPr lang="en-US" sz="2000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the system to learn from new patient outcomes for continuous improvement.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000" b="1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EHR Integration</a:t>
            </a:r>
            <a:r>
              <a:rPr lang="en-US" sz="2000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integration with existing electronic health record systems for streamlined data entry and real-time decision support.</a:t>
            </a:r>
          </a:p>
          <a:p>
            <a:pPr lvl="0"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583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1292" y="1577941"/>
            <a:ext cx="10269415" cy="326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Gupta, A., &amp; Kumar, V. (2020). A Survey of Machine Learning Techniques for Chronic Kidney Disease Prediction. Journal of King Saud University - Computer and Information Sciences, 32(3), 282-290.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Khan, M. A., &amp; Ahmad, M. (2019). Predictive Modeling of Chronic Kidney Disease: A Comprehensive Approach. Artificial Intelligence in Medicine, 99, 101-111.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Patel, S., &amp; Sinha, P. (2020). Early Detection of Chronic Kidney Disease Using Data Mining Techniques. Journal of Biomedical Informatics, 112, 103612.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1720523" y="682580"/>
            <a:ext cx="8596668" cy="6849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2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1839" y="2037806"/>
            <a:ext cx="6017623" cy="24819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1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0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335679" y="640197"/>
            <a:ext cx="8596668" cy="75556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934E70-857D-7B95-3480-7071B3DCC738}"/>
              </a:ext>
            </a:extLst>
          </p:cNvPr>
          <p:cNvSpPr txBox="1">
            <a:spLocks/>
          </p:cNvSpPr>
          <p:nvPr/>
        </p:nvSpPr>
        <p:spPr>
          <a:xfrm>
            <a:off x="1216702" y="1199814"/>
            <a:ext cx="9758596" cy="482204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Prediction of Chronic Kidney Disease Using Machine Learning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Chronic Kidney Disease (CKD) often goes undetected until its later stages, making early diagnosis critical for effective treatment.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applies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predict CKD at an early stage using patient medical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features like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pressure, serum creatinine, GFR, and more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analyzed from a CKD dataset.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undergoes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steps including missing value handling, normalization, and encoding.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like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Forest, SVM, Decision Tree, and Logistic Regression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trained and evaluated.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 measured using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accuracy, precision, recall, F1-score, and ROC-AUC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show that ML models can accurately predict CKD early, helping doctors make informed decisions and improve patient outcomes.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127106" y="833414"/>
            <a:ext cx="8596668" cy="93087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>
              <a:lnSpc>
                <a:spcPct val="17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9111" y="1764292"/>
            <a:ext cx="9875520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machine learning-based system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of Chronic Kidney Disease (CKD)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and physiological 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key indicators of CKD.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apply and compare different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accurate prediction.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assist healthcare professionals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diagnosis and timely treatment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CKD progression through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risk assessment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proactive intervention.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319204" y="834266"/>
            <a:ext cx="8596668" cy="93087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>
              <a:lnSpc>
                <a:spcPct val="17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4597" y="1939315"/>
            <a:ext cx="10452295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Chronic Kidney Disease (CKD) is a major global health issue that often remains undiagnosed until it reaches an advanced stage, leading to serious complications or even kidney failure.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diagnostic methods rely heavily on clinical judgment and can miss early signs due to the disease’s silent progression.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an accurate, automated, and early detection system that can assist healthcare professionals in identifying CKD at its onset using available medical data.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machine learning can provide a reliable solution to predict CKD early and improve patient outcomes through timely medical intervention.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237617" y="746274"/>
            <a:ext cx="8596668" cy="93087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>
              <a:lnSpc>
                <a:spcPct val="17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79BEFED-E0D5-FEDD-C866-48C8BC820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924" y="1871761"/>
            <a:ext cx="10372647" cy="295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rise of electronic health records and medical datasets,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(ML)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offers powerful tools for disease prediction and decision support.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Chronic Kidney Disease (CKD)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long-term condition where the kidneys gradually lose their function.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affects millions of people worldwide and often goes unnoticed in early stages due to mild or no symptoms.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crucial to slow disease progression and prevent complications like kidney failure.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build an ML-based predictive model that can analyze patient data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CKD at an early stage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enabling timely treatment and better patient care.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239592"/>
              </p:ext>
            </p:extLst>
          </p:nvPr>
        </p:nvGraphicFramePr>
        <p:xfrm>
          <a:off x="848985" y="1536736"/>
          <a:ext cx="104940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7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Survey of Machine Learning Techniques for Chronic Kidney Disease Prediction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Gupta, A., &amp; Kumar, V.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reviews various machine learning algorithms used for predicting chronic kidney disease, highlighting their strengths and limitations in clinical applications.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focus on the practical implementation of models in real-world settings.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Predictive Modeling of Chronic Kidney Disease: A Comprehensive 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Khan, M. A., &amp; Ahmad, 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study presents a comprehensive framework for predicting CKD using different machine learning techniques, emphasizing feature selection and data preprocessing methods.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results are based on a limited dataset, which may affect generalizability.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Early Detection of Chronic Kidney Disease Using Data Mining Techniques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Patel, S., &amp; Sinha, 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This research explores various data mining techniques for early CKD detection, focusing on predictive accuracy and model validation against traditional diagnostic methods.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study does not address the interpretability of the models for clinical use.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6791111"/>
                  </a:ext>
                </a:extLst>
              </a:tr>
            </a:tbl>
          </a:graphicData>
        </a:graphic>
      </p:graphicFrame>
      <p:sp>
        <p:nvSpPr>
          <p:cNvPr id="3" name="Title 1"/>
          <p:cNvSpPr txBox="1"/>
          <p:nvPr/>
        </p:nvSpPr>
        <p:spPr>
          <a:xfrm>
            <a:off x="1666912" y="605858"/>
            <a:ext cx="8596668" cy="93087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>
              <a:lnSpc>
                <a:spcPct val="17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417750" y="875363"/>
            <a:ext cx="8596668" cy="93087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>
              <a:lnSpc>
                <a:spcPct val="17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2" name="Rectangle 1"/>
          <p:cNvSpPr/>
          <p:nvPr/>
        </p:nvSpPr>
        <p:spPr>
          <a:xfrm>
            <a:off x="867994" y="1790656"/>
            <a:ext cx="10283483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Delayed Results</a:t>
            </a:r>
            <a:r>
              <a:rPr lang="en-US" alt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patients to wait longer for accurate outcomes.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Accuracy</a:t>
            </a:r>
            <a:r>
              <a:rPr lang="en-US" altLang="en-US" sz="2000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can miss complex health patterns,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leading to less reliable predictions.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Extensive Preprocessing</a:t>
            </a:r>
            <a:r>
              <a:rPr lang="en-US" altLang="en-US" sz="2000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dependency on feature selection and data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cleaning, which can exclude important details.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Lacks Real-Time Capability</a:t>
            </a:r>
            <a:r>
              <a:rPr lang="en-US" altLang="en-US" sz="2000" dirty="0">
                <a:solidFill>
                  <a:srgbClr val="1C16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Limits timely decisions in clinical settings,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delaying critical treatments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52981" y="585757"/>
            <a:ext cx="8596668" cy="87147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51453" y="2018893"/>
            <a:ext cx="104382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 automation for CKD prediction.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Lack of Proper decision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No proper medication in emergency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Requires more time for the test report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Understanding the test report is difficult for peoples.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Lack of Real Time Prediction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1537</TotalTime>
  <Words>1854</Words>
  <Application>Microsoft Office PowerPoint</Application>
  <PresentationFormat>Widescreen</PresentationFormat>
  <Paragraphs>236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Garamond</vt:lpstr>
      <vt:lpstr>Times New Roman</vt:lpstr>
      <vt:lpstr>Wingdings</vt:lpstr>
      <vt:lpstr>Wingdings 3</vt:lpstr>
      <vt:lpstr>Organic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TASLEEM</dc:creator>
  <cp:lastModifiedBy>Feros ..!!</cp:lastModifiedBy>
  <cp:revision>226</cp:revision>
  <dcterms:created xsi:type="dcterms:W3CDTF">2022-11-19T11:35:00Z</dcterms:created>
  <dcterms:modified xsi:type="dcterms:W3CDTF">2025-06-15T04:03:33Z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A1EC5F6991B543508BE3500887CC9BF4</vt:lpwstr>
  </property>
  <property fmtid="{D5CDD505-2E9C-101B-9397-08002B2CF9AE}" pid="3" name="KSOProductBuildVer">
    <vt:lpwstr>1033-11.2.0.11417</vt:lpwstr>
  </property>
</Properties>
</file>