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2404050" cx="21602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6">
          <p15:clr>
            <a:srgbClr val="000000"/>
          </p15:clr>
        </p15:guide>
        <p15:guide id="2" pos="6804">
          <p15:clr>
            <a:srgbClr val="000000"/>
          </p15:clr>
        </p15:guide>
      </p15:sldGuideLst>
    </p:ext>
    <p:ext uri="GoogleSlidesCustomDataVersion2">
      <go:slidesCustomData xmlns:go="http://customooxmlschemas.google.com/" r:id="rId8" roundtripDataSignature="AMtx7miG/tlG/B6qNUYLYE6qPWwV0J+Z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33B560-AFFC-4B94-93C7-C96CF6279C58}">
  <a:tblStyle styleId="{2433B560-AFFC-4B94-93C7-C96CF6279C5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7772276-35C6-48DF-B472-6B8B952B41D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6" orient="horz"/>
        <p:guide pos="68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620203" y="10066268"/>
            <a:ext cx="18362295" cy="6945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240405" y="18362295"/>
            <a:ext cx="15121890" cy="82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lvl="0" algn="ctr">
              <a:spcBef>
                <a:spcPts val="2160"/>
              </a:spcBef>
              <a:spcAft>
                <a:spcPts val="0"/>
              </a:spcAft>
              <a:buClr>
                <a:srgbClr val="888888"/>
              </a:buClr>
              <a:buSzPts val="108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9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620"/>
              </a:spcBef>
              <a:spcAft>
                <a:spcPts val="0"/>
              </a:spcAft>
              <a:buClr>
                <a:srgbClr val="888888"/>
              </a:buClr>
              <a:buSzPts val="8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08763" y="8532329"/>
            <a:ext cx="21385174" cy="19442430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-4860608" y="18339795"/>
            <a:ext cx="36859607" cy="364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12331536" y="14874362"/>
            <a:ext cx="36859607" cy="10576323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80135" y="7560957"/>
            <a:ext cx="19442430" cy="21385174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706465" y="20822604"/>
            <a:ext cx="18362295" cy="6435804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0"/>
              <a:buFont typeface="Calibri"/>
              <a:buNone/>
              <a:defRPr b="1" sz="13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706465" y="13734230"/>
            <a:ext cx="18362295" cy="7088382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rmAutofit/>
          </a:bodyPr>
          <a:lstStyle>
            <a:lvl1pPr indent="-228600" lvl="0" marL="457200" algn="l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220"/>
              </a:spcBef>
              <a:spcAft>
                <a:spcPts val="0"/>
              </a:spcAft>
              <a:buClr>
                <a:srgbClr val="888888"/>
              </a:buClr>
              <a:buSzPts val="6100"/>
              <a:buNone/>
              <a:defRPr sz="61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80"/>
              </a:spcBef>
              <a:spcAft>
                <a:spcPts val="0"/>
              </a:spcAft>
              <a:buClr>
                <a:srgbClr val="888888"/>
              </a:buClr>
              <a:buSzPts val="5400"/>
              <a:buNone/>
              <a:defRPr sz="54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 sz="4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 sz="4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 sz="4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 sz="4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 sz="4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940"/>
              </a:spcBef>
              <a:spcAft>
                <a:spcPts val="0"/>
              </a:spcAft>
              <a:buClr>
                <a:srgbClr val="888888"/>
              </a:buClr>
              <a:buSzPts val="4700"/>
              <a:buNone/>
              <a:defRPr sz="4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10106" y="10081269"/>
            <a:ext cx="7110889" cy="28511067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831850" lvl="0" marL="4572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1pPr>
            <a:lvl2pPr indent="-742950" lvl="1" marL="91440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Char char="–"/>
              <a:defRPr sz="8100"/>
            </a:lvl2pPr>
            <a:lvl3pPr indent="-660400" lvl="2" marL="13716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3pPr>
            <a:lvl4pPr indent="-615950" lvl="3" marL="18288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6100"/>
            </a:lvl4pPr>
            <a:lvl5pPr indent="-615950" lvl="4" marL="22860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»"/>
              <a:defRPr sz="6100"/>
            </a:lvl5pPr>
            <a:lvl6pPr indent="-615950" lvl="5" marL="27432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6pPr>
            <a:lvl7pPr indent="-615950" lvl="6" marL="32004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7pPr>
            <a:lvl8pPr indent="-615950" lvl="7" marL="3657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8pPr>
            <a:lvl9pPr indent="-615950" lvl="8" marL="41148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8281040" y="10081269"/>
            <a:ext cx="7110889" cy="28511067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831850" lvl="0" marL="4572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•"/>
              <a:defRPr sz="9500"/>
            </a:lvl1pPr>
            <a:lvl2pPr indent="-742950" lvl="1" marL="91440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Char char="–"/>
              <a:defRPr sz="8100"/>
            </a:lvl2pPr>
            <a:lvl3pPr indent="-660400" lvl="2" marL="13716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3pPr>
            <a:lvl4pPr indent="-615950" lvl="3" marL="18288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–"/>
              <a:defRPr sz="6100"/>
            </a:lvl4pPr>
            <a:lvl5pPr indent="-615950" lvl="4" marL="22860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»"/>
              <a:defRPr sz="6100"/>
            </a:lvl5pPr>
            <a:lvl6pPr indent="-615950" lvl="5" marL="27432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6pPr>
            <a:lvl7pPr indent="-615950" lvl="6" marL="32004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7pPr>
            <a:lvl8pPr indent="-615950" lvl="7" marL="3657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8pPr>
            <a:lvl9pPr indent="-615950" lvl="8" marL="41148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080140" y="7253408"/>
            <a:ext cx="9544944" cy="3022875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rmAutofit/>
          </a:bodyPr>
          <a:lstStyle>
            <a:lvl1pPr indent="-228600" lvl="0" marL="45720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b="1" sz="8100"/>
            </a:lvl1pPr>
            <a:lvl2pPr indent="-228600" lvl="1" marL="9144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b="1" sz="6800"/>
            </a:lvl2pPr>
            <a:lvl3pPr indent="-228600" lvl="2" marL="1371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b="1" sz="6100"/>
            </a:lvl3pPr>
            <a:lvl4pPr indent="-228600" lvl="3" marL="1828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4pPr>
            <a:lvl5pPr indent="-228600" lvl="4" marL="22860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5pPr>
            <a:lvl6pPr indent="-228600" lvl="5" marL="2743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6pPr>
            <a:lvl7pPr indent="-228600" lvl="6" marL="3200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7pPr>
            <a:lvl8pPr indent="-228600" lvl="7" marL="3657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8pPr>
            <a:lvl9pPr indent="-228600" lvl="8" marL="4114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080140" y="10276283"/>
            <a:ext cx="9544944" cy="18669836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742950" lvl="0" marL="45720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Char char="•"/>
              <a:defRPr sz="8100"/>
            </a:lvl1pPr>
            <a:lvl2pPr indent="-660400" lvl="1" marL="9144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800"/>
            </a:lvl2pPr>
            <a:lvl3pPr indent="-615950" lvl="2" marL="1371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3pPr>
            <a:lvl4pPr indent="-571500" lvl="3" marL="1828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–"/>
              <a:defRPr sz="5400"/>
            </a:lvl4pPr>
            <a:lvl5pPr indent="-571500" lvl="4" marL="22860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»"/>
              <a:defRPr sz="5400"/>
            </a:lvl5pPr>
            <a:lvl6pPr indent="-571500" lvl="5" marL="2743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6pPr>
            <a:lvl7pPr indent="-571500" lvl="6" marL="3200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7pPr>
            <a:lvl8pPr indent="-571500" lvl="7" marL="3657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8pPr>
            <a:lvl9pPr indent="-571500" lvl="8" marL="4114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0973877" y="7253408"/>
            <a:ext cx="9548693" cy="3022875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rmAutofit/>
          </a:bodyPr>
          <a:lstStyle>
            <a:lvl1pPr indent="-228600" lvl="0" marL="45720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None/>
              <a:defRPr b="1" sz="8100"/>
            </a:lvl1pPr>
            <a:lvl2pPr indent="-228600" lvl="1" marL="9144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b="1" sz="6800"/>
            </a:lvl2pPr>
            <a:lvl3pPr indent="-228600" lvl="2" marL="1371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None/>
              <a:defRPr b="1" sz="6100"/>
            </a:lvl3pPr>
            <a:lvl4pPr indent="-228600" lvl="3" marL="1828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4pPr>
            <a:lvl5pPr indent="-228600" lvl="4" marL="22860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5pPr>
            <a:lvl6pPr indent="-228600" lvl="5" marL="2743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6pPr>
            <a:lvl7pPr indent="-228600" lvl="6" marL="3200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7pPr>
            <a:lvl8pPr indent="-228600" lvl="7" marL="3657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8pPr>
            <a:lvl9pPr indent="-228600" lvl="8" marL="4114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0973877" y="10276283"/>
            <a:ext cx="9548693" cy="18669836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742950" lvl="0" marL="45720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Char char="•"/>
              <a:defRPr sz="8100"/>
            </a:lvl1pPr>
            <a:lvl2pPr indent="-660400" lvl="1" marL="9144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800"/>
            </a:lvl2pPr>
            <a:lvl3pPr indent="-615950" lvl="2" marL="137160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6100"/>
              <a:buChar char="•"/>
              <a:defRPr sz="6100"/>
            </a:lvl3pPr>
            <a:lvl4pPr indent="-571500" lvl="3" marL="1828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–"/>
              <a:defRPr sz="5400"/>
            </a:lvl4pPr>
            <a:lvl5pPr indent="-571500" lvl="4" marL="22860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»"/>
              <a:defRPr sz="5400"/>
            </a:lvl5pPr>
            <a:lvl6pPr indent="-571500" lvl="5" marL="27432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6pPr>
            <a:lvl7pPr indent="-571500" lvl="6" marL="32004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7pPr>
            <a:lvl8pPr indent="-571500" lvl="7" marL="36576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8pPr>
            <a:lvl9pPr indent="-571500" lvl="8" marL="411480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Char char="•"/>
              <a:defRPr sz="54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080140" y="1290163"/>
            <a:ext cx="7107140" cy="5490686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sz="6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8446059" y="1290171"/>
            <a:ext cx="12076511" cy="27655960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914400" lvl="0" marL="457200" algn="l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Char char="•"/>
              <a:defRPr sz="10800"/>
            </a:lvl1pPr>
            <a:lvl2pPr indent="-83185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Char char="–"/>
              <a:defRPr sz="9500"/>
            </a:lvl2pPr>
            <a:lvl3pPr indent="-742950" lvl="2" marL="137160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Char char="•"/>
              <a:defRPr sz="8100"/>
            </a:lvl3pPr>
            <a:lvl4pPr indent="-660400" lvl="3" marL="18288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–"/>
              <a:defRPr sz="6800"/>
            </a:lvl4pPr>
            <a:lvl5pPr indent="-660400" lvl="4" marL="22860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»"/>
              <a:defRPr sz="6800"/>
            </a:lvl5pPr>
            <a:lvl6pPr indent="-660400" lvl="5" marL="27432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6pPr>
            <a:lvl7pPr indent="-660400" lvl="6" marL="32004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7pPr>
            <a:lvl8pPr indent="-660400" lvl="7" marL="36576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8pPr>
            <a:lvl9pPr indent="-660400" lvl="8" marL="41148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Char char="•"/>
              <a:defRPr sz="6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080140" y="6780857"/>
            <a:ext cx="7107140" cy="22165274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228600" lvl="0" marL="4572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1pPr>
            <a:lvl2pPr indent="-228600" lvl="1" marL="9144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2pPr>
            <a:lvl3pPr indent="-228600" lvl="2" marL="1371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234280" y="22682844"/>
            <a:ext cx="12961620" cy="2677838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b="1" sz="6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4234280" y="2895361"/>
            <a:ext cx="12961620" cy="1944243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234280" y="25360682"/>
            <a:ext cx="12961620" cy="3802972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228600" lvl="0" marL="457200" algn="l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/>
            </a:lvl1pPr>
            <a:lvl2pPr indent="-228600" lvl="1" marL="9144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2pPr>
            <a:lvl3pPr indent="-228600" lvl="2" marL="137160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080135" y="1297665"/>
            <a:ext cx="1944243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Calibri"/>
              <a:buNone/>
              <a:defRPr b="0" i="0" sz="14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080135" y="7560957"/>
            <a:ext cx="19442430" cy="21385174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rmAutofit/>
          </a:bodyPr>
          <a:lstStyle>
            <a:lvl1pPr indent="-914400" lvl="0" marL="457200" marR="0" rtl="0" algn="l"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31850" lvl="1" marL="914400" marR="0" rtl="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–"/>
              <a:defRPr b="0" i="0" sz="9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2950" lvl="2" marL="1371600" marR="0" rtl="0" algn="l"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60400" lvl="3" marL="1828800" marR="0" rtl="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60400" lvl="4" marL="2286000" marR="0" rtl="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60400" lvl="5" marL="2743200" marR="0" rtl="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60400" lvl="6" marL="3200400" marR="0" rtl="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60400" lvl="7" marL="3657600" marR="0" rtl="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60400" lvl="8" marL="4114800" marR="0" rtl="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•"/>
              <a:defRPr b="0" i="0" sz="6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0801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380923" y="30033765"/>
            <a:ext cx="6840855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481935" y="30033765"/>
            <a:ext cx="5040630" cy="1725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4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FRGS JOVEM COLORIDO.jpg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3893" y="29823847"/>
            <a:ext cx="4676650" cy="20091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LÃO UFRGS COLORIDO.jpg" id="85" name="Google Shape;8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41316" y="29672766"/>
            <a:ext cx="4012764" cy="21263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FRGS JOVEM COLORIDO.jp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13118" y="389322"/>
            <a:ext cx="12741545" cy="5473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LÃO UFRGS COLORIDO.jpg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658" y="461555"/>
            <a:ext cx="9512588" cy="504078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3218673" y="5277625"/>
            <a:ext cx="150183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66"/>
              <a:buFont typeface="Arial"/>
              <a:buNone/>
            </a:pPr>
            <a:r>
              <a:rPr b="1" lang="pt-BR" sz="5000">
                <a:solidFill>
                  <a:schemeClr val="dk1"/>
                </a:solidFill>
              </a:rPr>
              <a:t>Educação física escolar e feminismo negro: diferentes apropriações teórico-metodológicas</a:t>
            </a:r>
            <a:endParaRPr sz="3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1" sz="4666">
              <a:solidFill>
                <a:schemeClr val="dk1"/>
              </a:solidFill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22074" y="7700492"/>
            <a:ext cx="21599400" cy="2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b="1" i="0" lang="pt-BR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pt-BR" sz="2133">
                <a:solidFill>
                  <a:schemeClr val="dk1"/>
                </a:solidFill>
              </a:rPr>
              <a:t>EHN</a:t>
            </a:r>
            <a:r>
              <a:rPr b="1" i="0" lang="pt-BR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b="1" lang="pt-BR" sz="2133">
                <a:solidFill>
                  <a:schemeClr val="dk1"/>
                </a:solidFill>
              </a:rPr>
              <a:t>Fernanda dos Santos</a:t>
            </a:r>
            <a:r>
              <a:rPr b="1" i="0" lang="pt-BR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1" lang="pt-BR" sz="2133">
                <a:solidFill>
                  <a:schemeClr val="dk1"/>
                </a:solidFill>
              </a:rPr>
              <a:t>FRANCO, Deisi Janine de Souza</a:t>
            </a:r>
            <a:r>
              <a:rPr b="1" i="0" lang="pt-BR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1" lang="pt-BR" sz="2133">
                <a:solidFill>
                  <a:schemeClr val="dk1"/>
                </a:solidFill>
              </a:rPr>
              <a:t>MARINS, Brenda Rafaella Soares</a:t>
            </a:r>
            <a:r>
              <a:rPr b="1" i="0" lang="pt-BR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1" lang="pt-BR" sz="2133">
                <a:solidFill>
                  <a:schemeClr val="dk1"/>
                </a:solidFill>
              </a:rPr>
              <a:t>ROCHA, Danieri Ribeiro</a:t>
            </a:r>
            <a:r>
              <a:rPr b="1" i="0" lang="pt-BR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b="1" lang="pt-BR" sz="2133">
                <a:solidFill>
                  <a:schemeClr val="dk1"/>
                </a:solidFill>
              </a:rPr>
              <a:t>CORSINO</a:t>
            </a:r>
            <a:r>
              <a:rPr b="1" i="0" lang="pt-BR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2133">
                <a:solidFill>
                  <a:schemeClr val="dk1"/>
                </a:solidFill>
              </a:rPr>
              <a:t>Luciano Nascimento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rPr b="1" lang="pt-BR" sz="2133">
                <a:solidFill>
                  <a:schemeClr val="dk1"/>
                </a:solidFill>
              </a:rPr>
              <a:t>Instituto</a:t>
            </a:r>
            <a:r>
              <a:rPr b="1" lang="pt-BR" sz="2133">
                <a:solidFill>
                  <a:schemeClr val="dk1"/>
                </a:solidFill>
              </a:rPr>
              <a:t> Federal de Educação, Ciência e Tecnologia do Rio Grande do Sul - </a:t>
            </a:r>
            <a:r>
              <a:rPr b="1" i="1" lang="pt-BR" sz="2133">
                <a:solidFill>
                  <a:schemeClr val="dk1"/>
                </a:solidFill>
              </a:rPr>
              <a:t>campus</a:t>
            </a:r>
            <a:r>
              <a:rPr b="1" lang="pt-BR" sz="2133">
                <a:solidFill>
                  <a:schemeClr val="dk1"/>
                </a:solidFill>
              </a:rPr>
              <a:t> Rolante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t/>
            </a:r>
            <a:endParaRPr b="1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</a:pPr>
            <a:r>
              <a:t/>
            </a:r>
            <a:endParaRPr b="1" i="0" sz="2133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918941" y="29188059"/>
            <a:ext cx="14130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</a:pPr>
            <a:r>
              <a:rPr b="1" i="0" lang="pt-BR" sz="266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APOIO/FINANCIAMENTO (QUANDO HOUVER)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679243" y="17072132"/>
            <a:ext cx="9647400" cy="41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None/>
            </a:pPr>
            <a:r>
              <a:rPr lang="pt-BR" sz="1866">
                <a:solidFill>
                  <a:schemeClr val="dk1"/>
                </a:solidFill>
              </a:rPr>
              <a:t>Trata</a:t>
            </a:r>
            <a:r>
              <a:rPr lang="pt-BR" sz="1866">
                <a:solidFill>
                  <a:schemeClr val="dk1"/>
                </a:solidFill>
              </a:rPr>
              <a:t>-se de uma revisão sistemática de literatura, método que busca identificar, selecionar e analisar estudos já publicados sobre um tema específico. O levantamento foi realizado em 11 periódicos científicos, considerando artigos que </a:t>
            </a:r>
            <a:r>
              <a:rPr lang="pt-BR" sz="1866">
                <a:solidFill>
                  <a:schemeClr val="dk1"/>
                </a:solidFill>
              </a:rPr>
              <a:t>abordassem</a:t>
            </a:r>
            <a:r>
              <a:rPr lang="pt-BR" sz="1866">
                <a:solidFill>
                  <a:schemeClr val="dk1"/>
                </a:solidFill>
              </a:rPr>
              <a:t> explicitamente a Educação Física em interface com debates críticos sobre marcadores sociais da diferença. A busca foi realizada a partir da combinação dos descritores “educação física” com os termos “feminismo negro”, “interseccionalidade”, “marcadores sociais” e “consubstancialidade”, com o apoio do operador booleano “AND”. Após o cruzamento dos descritores e a aplicação de critérios de exclusão por duplicidade, baixa aderência ao tema e recorte temporal, foram identificados 23 artigos, dos quais 13 compuseram o corpus final da análise. O recorte temporal considerou publicações anteriores ao ano de 2025, uma vez que o presente ano ainda está em curso. Esses 13 trabalhos estavam distribuídos em cinco revistas: </a:t>
            </a:r>
            <a:r>
              <a:rPr i="1" lang="pt-BR" sz="1866">
                <a:solidFill>
                  <a:schemeClr val="dk1"/>
                </a:solidFill>
              </a:rPr>
              <a:t>Revista Brasileira de Ciências do Esporte</a:t>
            </a:r>
            <a:r>
              <a:rPr lang="pt-BR" sz="1866">
                <a:solidFill>
                  <a:schemeClr val="dk1"/>
                </a:solidFill>
              </a:rPr>
              <a:t>, </a:t>
            </a:r>
            <a:r>
              <a:rPr i="1" lang="pt-BR" sz="1866">
                <a:solidFill>
                  <a:schemeClr val="dk1"/>
                </a:solidFill>
              </a:rPr>
              <a:t>Revista Corpoconsciência</a:t>
            </a:r>
            <a:r>
              <a:rPr lang="pt-BR" sz="1866">
                <a:solidFill>
                  <a:schemeClr val="dk1"/>
                </a:solidFill>
              </a:rPr>
              <a:t>, </a:t>
            </a:r>
            <a:r>
              <a:rPr i="1" lang="pt-BR" sz="1866">
                <a:solidFill>
                  <a:schemeClr val="dk1"/>
                </a:solidFill>
              </a:rPr>
              <a:t>Temas em Educação Física Escolar</a:t>
            </a:r>
            <a:r>
              <a:rPr lang="pt-BR" sz="1866">
                <a:solidFill>
                  <a:schemeClr val="dk1"/>
                </a:solidFill>
              </a:rPr>
              <a:t>, </a:t>
            </a:r>
            <a:r>
              <a:rPr i="1" lang="pt-BR" sz="1866">
                <a:solidFill>
                  <a:schemeClr val="dk1"/>
                </a:solidFill>
              </a:rPr>
              <a:t>Revista Estudos Feministas</a:t>
            </a:r>
            <a:r>
              <a:rPr lang="pt-BR" sz="1866">
                <a:solidFill>
                  <a:schemeClr val="dk1"/>
                </a:solidFill>
              </a:rPr>
              <a:t> e </a:t>
            </a:r>
            <a:r>
              <a:rPr i="1" lang="pt-BR" sz="1866">
                <a:solidFill>
                  <a:schemeClr val="dk1"/>
                </a:solidFill>
              </a:rPr>
              <a:t>Revista Movimento.</a:t>
            </a:r>
            <a:endParaRPr i="1"/>
          </a:p>
        </p:txBody>
      </p:sp>
      <p:sp>
        <p:nvSpPr>
          <p:cNvPr id="92" name="Google Shape;92;p1"/>
          <p:cNvSpPr txBox="1"/>
          <p:nvPr/>
        </p:nvSpPr>
        <p:spPr>
          <a:xfrm>
            <a:off x="679275" y="10276143"/>
            <a:ext cx="9647400" cy="3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None/>
            </a:pPr>
            <a:r>
              <a:rPr lang="pt-BR" sz="1866">
                <a:solidFill>
                  <a:schemeClr val="dk1"/>
                </a:solidFill>
              </a:rPr>
              <a:t>A Educação Física Escolar (EFE) tem se aproximado cada vez mais das ciências humanas e sociais, incorporando aportes teóricos dos estudos feministas, decoloniais, antirracistas e dos estudos culturais. Surge, assim, a necessidade de organizar e compreender esse acúmulo de conhecimento que busca problematizar desigualdades nas práticas pedagógicas e nas políticas educacionais. Neste contexto, a EFE é compreendida como um campo privilegiado para discussão sobre raça e gênero. Esta pesquisa integra o projeto “Relações étnico-raciais e de gênero na implementação da Política de Educação Física, Esporte e Lazer do IFRS”, vinculado ao programa Redes Antirracistas (IFB/MIR), com participação do Grupo de Estudos e Pesquisas sobre Educação, Antirracismo, Gênero e Juventude (GEPEA). A presente etapa da pesquisa se dedica à análise de produções acadêmicas que discutem essas questões em suas abordagens teórico-metodológicas.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1489925" y="21562374"/>
            <a:ext cx="9579900" cy="26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None/>
            </a:pPr>
            <a:r>
              <a:rPr lang="pt-BR" sz="1866">
                <a:solidFill>
                  <a:schemeClr val="dk1"/>
                </a:solidFill>
              </a:rPr>
              <a:t>A produção acadêmica analisada revela um movimento relevante de aproximação entre a Educação Fìsica Escolar e a interseccionalidade. No entanto, O feminismo negro ainda não aparece como referencial central nos trabalhos analisados, o que evidencia uma lacuna teórico-política a ser enfrentada pelas investigações futuras da área. Como continuidade da pesquisa, a próxima etapa consistirá na análise de questionários enviados a professores(as) de Educação Física dos 17 campi do IFRS, buscando compreender como as questões de raça e gênero têm sido mobilizadas nas práticas pedagógicas, especialmente no contexto da implementação da Política de Educação Física, Esporte e Lazer do IFRS.</a:t>
            </a:r>
            <a:endParaRPr sz="1866">
              <a:solidFill>
                <a:schemeClr val="dk1"/>
              </a:solidFill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1421225" y="25521665"/>
            <a:ext cx="9648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None/>
            </a:pPr>
            <a:r>
              <a:t/>
            </a:r>
            <a:endParaRPr sz="1300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268" y="6897786"/>
            <a:ext cx="5070326" cy="6277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3524655" y="9075546"/>
            <a:ext cx="3523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33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INTRODUÇÃO</a:t>
            </a:r>
            <a:endParaRPr sz="1300"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277" y="14002966"/>
            <a:ext cx="5070326" cy="56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/>
          <p:nvPr/>
        </p:nvSpPr>
        <p:spPr>
          <a:xfrm>
            <a:off x="3363538" y="15957279"/>
            <a:ext cx="3845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33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METODOLOGIA</a:t>
            </a:r>
            <a:endParaRPr sz="1300"/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5">
            <a:alphaModFix/>
          </a:blip>
          <a:srcRect b="6980" l="1590" r="-1590" t="-6979"/>
          <a:stretch/>
        </p:blipFill>
        <p:spPr>
          <a:xfrm>
            <a:off x="-169108" y="18668834"/>
            <a:ext cx="9648601" cy="5954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>
            <a:off x="1471687" y="21153960"/>
            <a:ext cx="8242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33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RESULTADOS </a:t>
            </a:r>
            <a:r>
              <a:rPr b="1" i="0" lang="pt-BR" sz="3633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 DISCUSSÕES</a:t>
            </a:r>
            <a:endParaRPr sz="1300"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0813" y="19058247"/>
            <a:ext cx="8393774" cy="462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"/>
          <p:cNvSpPr/>
          <p:nvPr/>
        </p:nvSpPr>
        <p:spPr>
          <a:xfrm>
            <a:off x="12449625" y="20489470"/>
            <a:ext cx="73836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33">
                <a:latin typeface="Malgun Gothic"/>
                <a:ea typeface="Malgun Gothic"/>
                <a:cs typeface="Malgun Gothic"/>
                <a:sym typeface="Malgun Gothic"/>
              </a:rPr>
              <a:t>CONSIDERAÇÕES FINAIS</a:t>
            </a:r>
            <a:endParaRPr sz="1300"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56851" y="22162397"/>
            <a:ext cx="4807303" cy="62771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13842629" y="24344852"/>
            <a:ext cx="48072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33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REFERÊNCIAS</a:t>
            </a:r>
            <a:endParaRPr sz="1300"/>
          </a:p>
        </p:txBody>
      </p:sp>
      <p:sp>
        <p:nvSpPr>
          <p:cNvPr id="105" name="Google Shape;105;p1"/>
          <p:cNvSpPr/>
          <p:nvPr/>
        </p:nvSpPr>
        <p:spPr>
          <a:xfrm>
            <a:off x="11021261" y="29194886"/>
            <a:ext cx="14130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6"/>
              <a:buFont typeface="Arial"/>
              <a:buNone/>
            </a:pPr>
            <a:r>
              <a:rPr b="1" i="0" lang="pt-BR" sz="266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REALIZAÇÃO:</a:t>
            </a:r>
            <a:endParaRPr b="1" i="0" sz="2666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.png" id="106" name="Google Shape;106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21245" y="29672766"/>
            <a:ext cx="2432804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3363538" y="13832761"/>
            <a:ext cx="38454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33">
                <a:latin typeface="Malgun Gothic"/>
                <a:ea typeface="Malgun Gothic"/>
                <a:cs typeface="Malgun Gothic"/>
                <a:sym typeface="Malgun Gothic"/>
              </a:rPr>
              <a:t>OBJETIVO</a:t>
            </a:r>
            <a:endParaRPr sz="1300"/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17380" r="-17380" t="0"/>
          <a:stretch/>
        </p:blipFill>
        <p:spPr>
          <a:xfrm>
            <a:off x="3586580" y="12459609"/>
            <a:ext cx="4012726" cy="435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679268" y="14863599"/>
            <a:ext cx="9647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None/>
            </a:pPr>
            <a:r>
              <a:rPr lang="pt-BR" sz="1866">
                <a:solidFill>
                  <a:schemeClr val="dk1"/>
                </a:solidFill>
              </a:rPr>
              <a:t>Este trabalho tem como objetivo analisar como diferentes apropriações teórico-metodológicas têm sido mobilizadas em pesquisas acadêmicas que abordam a interface entre Educação Física Escolar, raça, gênero e classe.</a:t>
            </a:r>
            <a:endParaRPr sz="1866">
              <a:solidFill>
                <a:schemeClr val="dk1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78674" y="22250249"/>
            <a:ext cx="96486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6"/>
              <a:buFont typeface="Arial"/>
              <a:buNone/>
            </a:pPr>
            <a:r>
              <a:rPr lang="pt-BR" sz="1866">
                <a:solidFill>
                  <a:schemeClr val="dk1"/>
                </a:solidFill>
              </a:rPr>
              <a:t>Os resultados parciais da pesquisa indicam a predominância de abordagens qualitativas nas produções analisadas, bem como uma concentração significativa de publicações no ano de 2024, que reuniu 10 dos 13 artigos selecionados. </a:t>
            </a:r>
            <a:r>
              <a:rPr lang="pt-BR" sz="1866">
                <a:solidFill>
                  <a:schemeClr val="dk1"/>
                </a:solidFill>
              </a:rPr>
              <a:t>Observamos</a:t>
            </a:r>
            <a:r>
              <a:rPr lang="pt-BR" sz="1866">
                <a:solidFill>
                  <a:schemeClr val="dk1"/>
                </a:solidFill>
              </a:rPr>
              <a:t> também um avanço na incorporação da perspectiva interseccional nas pesquisas em EFE, especialmente nas articulações entre gênero, raça e classe.</a:t>
            </a:r>
            <a:endParaRPr/>
          </a:p>
        </p:txBody>
      </p:sp>
      <p:graphicFrame>
        <p:nvGraphicFramePr>
          <p:cNvPr id="111" name="Google Shape;111;p1"/>
          <p:cNvGraphicFramePr/>
          <p:nvPr/>
        </p:nvGraphicFramePr>
        <p:xfrm>
          <a:off x="2372338" y="242177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{2433B560-AFFC-4B94-93C7-C96CF6279C58}</a:tableStyleId>
              </a:tblPr>
              <a:tblGrid>
                <a:gridCol w="3578425"/>
                <a:gridCol w="2682800"/>
              </a:tblGrid>
              <a:tr h="7229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500"/>
                        <a:t>Fluxograma</a:t>
                      </a:r>
                      <a:endParaRPr b="1" sz="25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</a:tr>
              <a:tr h="671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/>
                        <a:t>Total de artigos</a:t>
                      </a:r>
                      <a:endParaRPr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23</a:t>
                      </a:r>
                      <a:endParaRPr b="1"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/>
                        <a:t>Duplicados</a:t>
                      </a:r>
                      <a:endParaRPr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7</a:t>
                      </a:r>
                      <a:endParaRPr b="1"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46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/>
                        <a:t>Excluídos</a:t>
                      </a:r>
                      <a:r>
                        <a:rPr lang="pt-BR" sz="2200"/>
                        <a:t> por falta de aderência</a:t>
                      </a:r>
                      <a:endParaRPr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1</a:t>
                      </a:r>
                      <a:endParaRPr b="1"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200"/>
                        <a:t>Excluídos por recorte temporal</a:t>
                      </a:r>
                      <a:endParaRPr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2</a:t>
                      </a:r>
                      <a:endParaRPr b="1"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Restantes</a:t>
                      </a:r>
                      <a:endParaRPr b="1"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200"/>
                        <a:t>13</a:t>
                      </a:r>
                      <a:endParaRPr b="1" sz="2200"/>
                    </a:p>
                  </a:txBody>
                  <a:tcPr marT="91425" marB="91425" marR="28575" marL="28575" anchor="ctr">
                    <a:lnL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1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2" name="Google Shape;112;p1"/>
          <p:cNvGraphicFramePr/>
          <p:nvPr/>
        </p:nvGraphicFramePr>
        <p:xfrm>
          <a:off x="11422579" y="9958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{67772276-35C6-48DF-B472-6B8B952B41D4}</a:tableStyleId>
              </a:tblPr>
              <a:tblGrid>
                <a:gridCol w="2529600"/>
                <a:gridCol w="1339450"/>
                <a:gridCol w="1320700"/>
                <a:gridCol w="1348975"/>
                <a:gridCol w="1436900"/>
                <a:gridCol w="1462025"/>
              </a:tblGrid>
              <a:tr h="693125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/>
                        <a:t>Artigos restantes separados por ano de publicação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73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Descritores combinados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2018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2020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2021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2024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Total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087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"educação física" AND "interseccionalidade"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1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0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1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8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10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5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"educação física" AND "marcadores sociais"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0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1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0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/>
                        <a:t>2</a:t>
                      </a:r>
                      <a:endParaRPr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700"/>
                        <a:t>3</a:t>
                      </a:r>
                      <a:endParaRPr b="1" sz="1700"/>
                    </a:p>
                  </a:txBody>
                  <a:tcPr marT="0" marB="0" marR="25400" marL="254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13" name="Google Shape;113;p1" title="Gráfic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422575" y="14539957"/>
            <a:ext cx="9437651" cy="53069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"/>
          <p:cNvSpPr txBox="1"/>
          <p:nvPr/>
        </p:nvSpPr>
        <p:spPr>
          <a:xfrm>
            <a:off x="678661" y="28847898"/>
            <a:ext cx="964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Fonte: elaborado pelos autores (2025)</a:t>
            </a:r>
            <a:endParaRPr sz="1700"/>
          </a:p>
        </p:txBody>
      </p:sp>
      <p:sp>
        <p:nvSpPr>
          <p:cNvPr id="115" name="Google Shape;115;p1"/>
          <p:cNvSpPr txBox="1"/>
          <p:nvPr/>
        </p:nvSpPr>
        <p:spPr>
          <a:xfrm>
            <a:off x="11279574" y="19850403"/>
            <a:ext cx="964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Fonte: elaborado pelos autores (2025)</a:t>
            </a:r>
            <a:endParaRPr sz="1900"/>
          </a:p>
        </p:txBody>
      </p:sp>
      <p:sp>
        <p:nvSpPr>
          <p:cNvPr id="116" name="Google Shape;116;p1"/>
          <p:cNvSpPr txBox="1"/>
          <p:nvPr/>
        </p:nvSpPr>
        <p:spPr>
          <a:xfrm>
            <a:off x="11279574" y="13564015"/>
            <a:ext cx="964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Fonte: elaborado pelos autores (2025)</a:t>
            </a:r>
            <a:endParaRPr sz="1700"/>
          </a:p>
        </p:txBody>
      </p:sp>
      <p:sp>
        <p:nvSpPr>
          <p:cNvPr id="117" name="Google Shape;117;p1"/>
          <p:cNvSpPr txBox="1"/>
          <p:nvPr/>
        </p:nvSpPr>
        <p:spPr>
          <a:xfrm>
            <a:off x="2372425" y="23832525"/>
            <a:ext cx="626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Tabela 1: Etapas de seleção dos artigos</a:t>
            </a:r>
            <a:endParaRPr sz="1700"/>
          </a:p>
        </p:txBody>
      </p:sp>
      <p:sp>
        <p:nvSpPr>
          <p:cNvPr id="118" name="Google Shape;118;p1"/>
          <p:cNvSpPr txBox="1"/>
          <p:nvPr/>
        </p:nvSpPr>
        <p:spPr>
          <a:xfrm>
            <a:off x="11422575" y="14153350"/>
            <a:ext cx="626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Gráfico 1</a:t>
            </a:r>
            <a:r>
              <a:rPr lang="pt-BR" sz="1700">
                <a:solidFill>
                  <a:schemeClr val="dk1"/>
                </a:solidFill>
              </a:rPr>
              <a:t>: Quantitativo de artigos por revista científica</a:t>
            </a:r>
            <a:endParaRPr sz="1700"/>
          </a:p>
        </p:txBody>
      </p:sp>
      <p:sp>
        <p:nvSpPr>
          <p:cNvPr id="119" name="Google Shape;119;p1"/>
          <p:cNvSpPr txBox="1"/>
          <p:nvPr/>
        </p:nvSpPr>
        <p:spPr>
          <a:xfrm>
            <a:off x="11422575" y="9570751"/>
            <a:ext cx="9437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Tabela 2</a:t>
            </a:r>
            <a:r>
              <a:rPr lang="pt-BR" sz="1700">
                <a:solidFill>
                  <a:schemeClr val="dk1"/>
                </a:solidFill>
              </a:rPr>
              <a:t>: Distribuição dos artigos por ano de publicação e descritor temático</a:t>
            </a:r>
            <a:endParaRPr sz="1700"/>
          </a:p>
        </p:txBody>
      </p:sp>
      <p:sp>
        <p:nvSpPr>
          <p:cNvPr id="120" name="Google Shape;120;p1"/>
          <p:cNvSpPr txBox="1"/>
          <p:nvPr/>
        </p:nvSpPr>
        <p:spPr>
          <a:xfrm>
            <a:off x="11489925" y="25534277"/>
            <a:ext cx="95799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chemeClr val="dk1"/>
                </a:solidFill>
              </a:rPr>
              <a:t>AUAD, Daniela; CORSINO, Luciano Nascimento. Feminismos, interseccionalidades e consubstancialidades na Educação Física Escolar. Revista Estudos Feministas, n. 26, ano 1, 2018.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chemeClr val="dk1"/>
                </a:solidFill>
              </a:rPr>
              <a:t>GONZALEZ, Lélia. Por um feminismo afro-latino-americano: ensaios, intervenções e diálogos. Rio de Janeiro: Zahar, 2020.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50">
                <a:solidFill>
                  <a:schemeClr val="dk1"/>
                </a:solidFill>
              </a:rPr>
              <a:t>CARNEIRO, Sueli. Enegrecer o feminismo: a situação da mulher negra na América Latina a partir de uma perspectiva de gênero. In: Racismos contemporâneos. Rio de Janeiro: Takano. 2003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chemeClr val="dk1"/>
                </a:solidFill>
              </a:rPr>
              <a:t>COLLINS, Patricia Hill. Pensamento Feminista Negro: conhecimento, consciência e a política do empoderamento.1 ed. São Paulo: Boitempo, 2019.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2025-05-07T22:25:34Z</dcterms:created>
  <dc:creator>00172509</dc:creator>
</cp:coreProperties>
</file>