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8" r:id="rId4"/>
    <p:sldId id="267" r:id="rId5"/>
    <p:sldId id="270" r:id="rId6"/>
    <p:sldId id="260" r:id="rId7"/>
    <p:sldId id="261" r:id="rId8"/>
    <p:sldId id="266" r:id="rId9"/>
    <p:sldId id="268" r:id="rId10"/>
    <p:sldId id="263" r:id="rId11"/>
    <p:sldId id="273" r:id="rId12"/>
    <p:sldId id="265" r:id="rId13"/>
    <p:sldId id="269" r:id="rId14"/>
    <p:sldId id="275" r:id="rId15"/>
    <p:sldId id="276" r:id="rId16"/>
    <p:sldId id="277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95CC3-F315-42DA-A80F-CA6391662E80}" v="11" dt="2023-11-08T14:57:52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F8C07-1ED9-4DAB-B99A-2F0DE1A97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994C77-7C2C-4C4F-AE84-CCEC6DF174F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MX" sz="1600" dirty="0"/>
            <a:t>El capital de la empresa se encuentra distribuido en un total de 69.166.557.220 acciones, cada acción otorga un derecho de voto</a:t>
          </a:r>
          <a:endParaRPr lang="en-US" sz="1600" dirty="0"/>
        </a:p>
      </dgm:t>
    </dgm:pt>
    <dgm:pt modelId="{53069D8D-0BC4-4271-B3AC-B789FD83A324}" type="parTrans" cxnId="{2F43FBAF-A445-4D24-8898-879C5BEABE3A}">
      <dgm:prSet/>
      <dgm:spPr/>
      <dgm:t>
        <a:bodyPr/>
        <a:lstStyle/>
        <a:p>
          <a:endParaRPr lang="en-US"/>
        </a:p>
      </dgm:t>
    </dgm:pt>
    <dgm:pt modelId="{C55BFEB9-7956-4AED-AA05-9D563CF0405F}" type="sibTrans" cxnId="{2F43FBAF-A445-4D24-8898-879C5BEABE3A}">
      <dgm:prSet/>
      <dgm:spPr/>
      <dgm:t>
        <a:bodyPr/>
        <a:lstStyle/>
        <a:p>
          <a:endParaRPr lang="en-US"/>
        </a:p>
      </dgm:t>
    </dgm:pt>
    <dgm:pt modelId="{457FEBB0-8DCF-4F26-B412-B88992C6FB97}">
      <dgm:prSet custT="1"/>
      <dgm:spPr/>
      <dgm:t>
        <a:bodyPr/>
        <a:lstStyle/>
        <a:p>
          <a:pPr algn="just">
            <a:lnSpc>
              <a:spcPct val="100000"/>
            </a:lnSpc>
          </a:pPr>
          <a:endParaRPr lang="en-US" sz="1800" dirty="0"/>
        </a:p>
      </dgm:t>
    </dgm:pt>
    <dgm:pt modelId="{E1A1DD67-1B8D-4E65-95B1-B7B810126B33}" type="parTrans" cxnId="{516E35EB-B92D-472A-A687-233AEECC4909}">
      <dgm:prSet/>
      <dgm:spPr/>
      <dgm:t>
        <a:bodyPr/>
        <a:lstStyle/>
        <a:p>
          <a:endParaRPr lang="en-US"/>
        </a:p>
      </dgm:t>
    </dgm:pt>
    <dgm:pt modelId="{51F3EFA2-D410-4C63-A836-9B26C75985D7}" type="sibTrans" cxnId="{516E35EB-B92D-472A-A687-233AEECC4909}">
      <dgm:prSet/>
      <dgm:spPr/>
      <dgm:t>
        <a:bodyPr/>
        <a:lstStyle/>
        <a:p>
          <a:endParaRPr lang="en-US"/>
        </a:p>
      </dgm:t>
    </dgm:pt>
    <dgm:pt modelId="{7C92B325-4035-44A5-BCF2-EACFF07CBA21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 dirty="0"/>
        </a:p>
      </dgm:t>
    </dgm:pt>
    <dgm:pt modelId="{3E9391CF-A2C6-44E9-9EB7-3DB0B8896BFF}" type="parTrans" cxnId="{F5CB1835-714E-49DE-966B-42048A1AC1C1}">
      <dgm:prSet/>
      <dgm:spPr/>
      <dgm:t>
        <a:bodyPr/>
        <a:lstStyle/>
        <a:p>
          <a:endParaRPr lang="en-US"/>
        </a:p>
      </dgm:t>
    </dgm:pt>
    <dgm:pt modelId="{DF99BB7D-9D9F-4050-9FFA-18983247F061}" type="sibTrans" cxnId="{F5CB1835-714E-49DE-966B-42048A1AC1C1}">
      <dgm:prSet/>
      <dgm:spPr/>
      <dgm:t>
        <a:bodyPr/>
        <a:lstStyle/>
        <a:p>
          <a:endParaRPr lang="en-US"/>
        </a:p>
      </dgm:t>
    </dgm:pt>
    <dgm:pt modelId="{A773AD0C-094E-4B8A-93A6-F8668D6BB075}" type="pres">
      <dgm:prSet presAssocID="{5E8F8C07-1ED9-4DAB-B99A-2F0DE1A97260}" presName="root" presStyleCnt="0">
        <dgm:presLayoutVars>
          <dgm:dir/>
          <dgm:resizeHandles val="exact"/>
        </dgm:presLayoutVars>
      </dgm:prSet>
      <dgm:spPr/>
    </dgm:pt>
    <dgm:pt modelId="{840D6A87-6CC3-4914-916C-3C56E86295BA}" type="pres">
      <dgm:prSet presAssocID="{4E994C77-7C2C-4C4F-AE84-CCEC6DF174F1}" presName="compNode" presStyleCnt="0"/>
      <dgm:spPr/>
    </dgm:pt>
    <dgm:pt modelId="{5EC257D7-00D6-465F-80F5-B45D27BC6757}" type="pres">
      <dgm:prSet presAssocID="{4E994C77-7C2C-4C4F-AE84-CCEC6DF174F1}" presName="bgRect" presStyleLbl="bgShp" presStyleIdx="0" presStyleCnt="3"/>
      <dgm:spPr/>
    </dgm:pt>
    <dgm:pt modelId="{24922F4A-6C69-4732-9AB4-0C8173A5CFF3}" type="pres">
      <dgm:prSet presAssocID="{4E994C77-7C2C-4C4F-AE84-CCEC6DF17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B7AC9AF0-A109-4323-9937-DCFA8235991C}" type="pres">
      <dgm:prSet presAssocID="{4E994C77-7C2C-4C4F-AE84-CCEC6DF174F1}" presName="spaceRect" presStyleCnt="0"/>
      <dgm:spPr/>
    </dgm:pt>
    <dgm:pt modelId="{1068C9EB-4456-45A8-AA64-321ECE3AD021}" type="pres">
      <dgm:prSet presAssocID="{4E994C77-7C2C-4C4F-AE84-CCEC6DF174F1}" presName="parTx" presStyleLbl="revTx" presStyleIdx="0" presStyleCnt="3">
        <dgm:presLayoutVars>
          <dgm:chMax val="0"/>
          <dgm:chPref val="0"/>
        </dgm:presLayoutVars>
      </dgm:prSet>
      <dgm:spPr/>
    </dgm:pt>
    <dgm:pt modelId="{425ED04D-1650-4204-ACD5-9753D21C9D2C}" type="pres">
      <dgm:prSet presAssocID="{C55BFEB9-7956-4AED-AA05-9D563CF0405F}" presName="sibTrans" presStyleCnt="0"/>
      <dgm:spPr/>
    </dgm:pt>
    <dgm:pt modelId="{F5AB9062-D20A-4E3F-8562-B32286E35D5D}" type="pres">
      <dgm:prSet presAssocID="{457FEBB0-8DCF-4F26-B412-B88992C6FB97}" presName="compNode" presStyleCnt="0"/>
      <dgm:spPr/>
    </dgm:pt>
    <dgm:pt modelId="{604A5401-84CC-49D3-BDE2-8EA263286730}" type="pres">
      <dgm:prSet presAssocID="{457FEBB0-8DCF-4F26-B412-B88992C6FB97}" presName="bgRect" presStyleLbl="bgShp" presStyleIdx="1" presStyleCnt="3" custScaleY="178990"/>
      <dgm:spPr/>
    </dgm:pt>
    <dgm:pt modelId="{7172E89E-98E4-4281-9115-7C64534E53EA}" type="pres">
      <dgm:prSet presAssocID="{457FEBB0-8DCF-4F26-B412-B88992C6F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E19A9E29-7CAC-4C20-8218-7E2EE709840B}" type="pres">
      <dgm:prSet presAssocID="{457FEBB0-8DCF-4F26-B412-B88992C6FB97}" presName="spaceRect" presStyleCnt="0"/>
      <dgm:spPr/>
    </dgm:pt>
    <dgm:pt modelId="{04C32435-77F0-418D-BBDB-0F24346BE164}" type="pres">
      <dgm:prSet presAssocID="{457FEBB0-8DCF-4F26-B412-B88992C6FB97}" presName="parTx" presStyleLbl="revTx" presStyleIdx="1" presStyleCnt="3">
        <dgm:presLayoutVars>
          <dgm:chMax val="0"/>
          <dgm:chPref val="0"/>
        </dgm:presLayoutVars>
      </dgm:prSet>
      <dgm:spPr/>
    </dgm:pt>
    <dgm:pt modelId="{74505021-8888-4E15-90E6-5B9D94BFC705}" type="pres">
      <dgm:prSet presAssocID="{51F3EFA2-D410-4C63-A836-9B26C75985D7}" presName="sibTrans" presStyleCnt="0"/>
      <dgm:spPr/>
    </dgm:pt>
    <dgm:pt modelId="{FD760F2F-0DB2-4542-B7A4-B301D67DE58F}" type="pres">
      <dgm:prSet presAssocID="{7C92B325-4035-44A5-BCF2-EACFF07CBA21}" presName="compNode" presStyleCnt="0"/>
      <dgm:spPr/>
    </dgm:pt>
    <dgm:pt modelId="{2ADD3BD9-C257-49C5-95D1-00602BE01B1A}" type="pres">
      <dgm:prSet presAssocID="{7C92B325-4035-44A5-BCF2-EACFF07CBA21}" presName="bgRect" presStyleLbl="bgShp" presStyleIdx="2" presStyleCnt="3" custScaleY="128913"/>
      <dgm:spPr/>
    </dgm:pt>
    <dgm:pt modelId="{87790D48-9049-4CD4-B99E-5343A8680009}" type="pres">
      <dgm:prSet presAssocID="{7C92B325-4035-44A5-BCF2-EACFF07CB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FB19DDA4-C2F0-415E-8B78-16CAF4020470}" type="pres">
      <dgm:prSet presAssocID="{7C92B325-4035-44A5-BCF2-EACFF07CBA21}" presName="spaceRect" presStyleCnt="0"/>
      <dgm:spPr/>
    </dgm:pt>
    <dgm:pt modelId="{2B7B0A4E-2B07-429C-9116-12747C04067C}" type="pres">
      <dgm:prSet presAssocID="{7C92B325-4035-44A5-BCF2-EACFF07CB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CB1835-714E-49DE-966B-42048A1AC1C1}" srcId="{5E8F8C07-1ED9-4DAB-B99A-2F0DE1A97260}" destId="{7C92B325-4035-44A5-BCF2-EACFF07CBA21}" srcOrd="2" destOrd="0" parTransId="{3E9391CF-A2C6-44E9-9EB7-3DB0B8896BFF}" sibTransId="{DF99BB7D-9D9F-4050-9FFA-18983247F061}"/>
    <dgm:cxn modelId="{C192873A-D08B-4AE7-915C-F2502DF442A7}" type="presOf" srcId="{457FEBB0-8DCF-4F26-B412-B88992C6FB97}" destId="{04C32435-77F0-418D-BBDB-0F24346BE164}" srcOrd="0" destOrd="0" presId="urn:microsoft.com/office/officeart/2018/2/layout/IconVerticalSolidList"/>
    <dgm:cxn modelId="{93402B61-8BE8-4520-9801-D5B7B03DB614}" type="presOf" srcId="{4E994C77-7C2C-4C4F-AE84-CCEC6DF174F1}" destId="{1068C9EB-4456-45A8-AA64-321ECE3AD021}" srcOrd="0" destOrd="0" presId="urn:microsoft.com/office/officeart/2018/2/layout/IconVerticalSolidList"/>
    <dgm:cxn modelId="{D81E6446-9263-4977-84D8-6B471FE1B12A}" type="presOf" srcId="{5E8F8C07-1ED9-4DAB-B99A-2F0DE1A97260}" destId="{A773AD0C-094E-4B8A-93A6-F8668D6BB075}" srcOrd="0" destOrd="0" presId="urn:microsoft.com/office/officeart/2018/2/layout/IconVerticalSolidList"/>
    <dgm:cxn modelId="{2F43FBAF-A445-4D24-8898-879C5BEABE3A}" srcId="{5E8F8C07-1ED9-4DAB-B99A-2F0DE1A97260}" destId="{4E994C77-7C2C-4C4F-AE84-CCEC6DF174F1}" srcOrd="0" destOrd="0" parTransId="{53069D8D-0BC4-4271-B3AC-B789FD83A324}" sibTransId="{C55BFEB9-7956-4AED-AA05-9D563CF0405F}"/>
    <dgm:cxn modelId="{516E35EB-B92D-472A-A687-233AEECC4909}" srcId="{5E8F8C07-1ED9-4DAB-B99A-2F0DE1A97260}" destId="{457FEBB0-8DCF-4F26-B412-B88992C6FB97}" srcOrd="1" destOrd="0" parTransId="{E1A1DD67-1B8D-4E65-95B1-B7B810126B33}" sibTransId="{51F3EFA2-D410-4C63-A836-9B26C75985D7}"/>
    <dgm:cxn modelId="{2A4001F0-AE81-443D-97B4-1F0424DFCCB5}" type="presOf" srcId="{7C92B325-4035-44A5-BCF2-EACFF07CBA21}" destId="{2B7B0A4E-2B07-429C-9116-12747C04067C}" srcOrd="0" destOrd="0" presId="urn:microsoft.com/office/officeart/2018/2/layout/IconVerticalSolidList"/>
    <dgm:cxn modelId="{F123B111-F42E-4345-90CC-7A876591B19A}" type="presParOf" srcId="{A773AD0C-094E-4B8A-93A6-F8668D6BB075}" destId="{840D6A87-6CC3-4914-916C-3C56E86295BA}" srcOrd="0" destOrd="0" presId="urn:microsoft.com/office/officeart/2018/2/layout/IconVerticalSolidList"/>
    <dgm:cxn modelId="{4039C666-90E7-4EEB-A0AC-4CD67246AA54}" type="presParOf" srcId="{840D6A87-6CC3-4914-916C-3C56E86295BA}" destId="{5EC257D7-00D6-465F-80F5-B45D27BC6757}" srcOrd="0" destOrd="0" presId="urn:microsoft.com/office/officeart/2018/2/layout/IconVerticalSolidList"/>
    <dgm:cxn modelId="{280D297D-36B9-4B82-843B-8CAA3C195E68}" type="presParOf" srcId="{840D6A87-6CC3-4914-916C-3C56E86295BA}" destId="{24922F4A-6C69-4732-9AB4-0C8173A5CFF3}" srcOrd="1" destOrd="0" presId="urn:microsoft.com/office/officeart/2018/2/layout/IconVerticalSolidList"/>
    <dgm:cxn modelId="{E7198723-4714-4C8D-A9E5-B426B05766C2}" type="presParOf" srcId="{840D6A87-6CC3-4914-916C-3C56E86295BA}" destId="{B7AC9AF0-A109-4323-9937-DCFA8235991C}" srcOrd="2" destOrd="0" presId="urn:microsoft.com/office/officeart/2018/2/layout/IconVerticalSolidList"/>
    <dgm:cxn modelId="{E05E2FEC-5C9D-4751-895D-7BF9E49151F7}" type="presParOf" srcId="{840D6A87-6CC3-4914-916C-3C56E86295BA}" destId="{1068C9EB-4456-45A8-AA64-321ECE3AD021}" srcOrd="3" destOrd="0" presId="urn:microsoft.com/office/officeart/2018/2/layout/IconVerticalSolidList"/>
    <dgm:cxn modelId="{4E222CD2-7E98-4149-B067-C5232DF30CEB}" type="presParOf" srcId="{A773AD0C-094E-4B8A-93A6-F8668D6BB075}" destId="{425ED04D-1650-4204-ACD5-9753D21C9D2C}" srcOrd="1" destOrd="0" presId="urn:microsoft.com/office/officeart/2018/2/layout/IconVerticalSolidList"/>
    <dgm:cxn modelId="{5146CA54-2CE6-46A6-9A99-91B62A13927C}" type="presParOf" srcId="{A773AD0C-094E-4B8A-93A6-F8668D6BB075}" destId="{F5AB9062-D20A-4E3F-8562-B32286E35D5D}" srcOrd="2" destOrd="0" presId="urn:microsoft.com/office/officeart/2018/2/layout/IconVerticalSolidList"/>
    <dgm:cxn modelId="{537EFA48-F7E5-4BFF-ADC5-855BD05BBC29}" type="presParOf" srcId="{F5AB9062-D20A-4E3F-8562-B32286E35D5D}" destId="{604A5401-84CC-49D3-BDE2-8EA263286730}" srcOrd="0" destOrd="0" presId="urn:microsoft.com/office/officeart/2018/2/layout/IconVerticalSolidList"/>
    <dgm:cxn modelId="{18BF65D1-D9B2-4831-BA62-631C0C3E1140}" type="presParOf" srcId="{F5AB9062-D20A-4E3F-8562-B32286E35D5D}" destId="{7172E89E-98E4-4281-9115-7C64534E53EA}" srcOrd="1" destOrd="0" presId="urn:microsoft.com/office/officeart/2018/2/layout/IconVerticalSolidList"/>
    <dgm:cxn modelId="{92307E01-F414-4301-9657-95E8CC97C49E}" type="presParOf" srcId="{F5AB9062-D20A-4E3F-8562-B32286E35D5D}" destId="{E19A9E29-7CAC-4C20-8218-7E2EE709840B}" srcOrd="2" destOrd="0" presId="urn:microsoft.com/office/officeart/2018/2/layout/IconVerticalSolidList"/>
    <dgm:cxn modelId="{3ADA0608-3790-4D99-8A2D-8C770630E59C}" type="presParOf" srcId="{F5AB9062-D20A-4E3F-8562-B32286E35D5D}" destId="{04C32435-77F0-418D-BBDB-0F24346BE164}" srcOrd="3" destOrd="0" presId="urn:microsoft.com/office/officeart/2018/2/layout/IconVerticalSolidList"/>
    <dgm:cxn modelId="{0FF5555F-6A04-4AB4-933A-E21B9BABA179}" type="presParOf" srcId="{A773AD0C-094E-4B8A-93A6-F8668D6BB075}" destId="{74505021-8888-4E15-90E6-5B9D94BFC705}" srcOrd="3" destOrd="0" presId="urn:microsoft.com/office/officeart/2018/2/layout/IconVerticalSolidList"/>
    <dgm:cxn modelId="{43A50E8D-C249-4684-9F2C-7D736CFD6433}" type="presParOf" srcId="{A773AD0C-094E-4B8A-93A6-F8668D6BB075}" destId="{FD760F2F-0DB2-4542-B7A4-B301D67DE58F}" srcOrd="4" destOrd="0" presId="urn:microsoft.com/office/officeart/2018/2/layout/IconVerticalSolidList"/>
    <dgm:cxn modelId="{7DF0778A-B009-4A36-8792-CFF266ED4149}" type="presParOf" srcId="{FD760F2F-0DB2-4542-B7A4-B301D67DE58F}" destId="{2ADD3BD9-C257-49C5-95D1-00602BE01B1A}" srcOrd="0" destOrd="0" presId="urn:microsoft.com/office/officeart/2018/2/layout/IconVerticalSolidList"/>
    <dgm:cxn modelId="{3C27C759-9E45-4269-B0FD-D227458DC3B8}" type="presParOf" srcId="{FD760F2F-0DB2-4542-B7A4-B301D67DE58F}" destId="{87790D48-9049-4CD4-B99E-5343A8680009}" srcOrd="1" destOrd="0" presId="urn:microsoft.com/office/officeart/2018/2/layout/IconVerticalSolidList"/>
    <dgm:cxn modelId="{87799065-3ACD-4B75-A304-CD1A21885251}" type="presParOf" srcId="{FD760F2F-0DB2-4542-B7A4-B301D67DE58F}" destId="{FB19DDA4-C2F0-415E-8B78-16CAF4020470}" srcOrd="2" destOrd="0" presId="urn:microsoft.com/office/officeart/2018/2/layout/IconVerticalSolidList"/>
    <dgm:cxn modelId="{53AA69B6-396F-4F42-A605-F1975E5F85BA}" type="presParOf" srcId="{FD760F2F-0DB2-4542-B7A4-B301D67DE58F}" destId="{2B7B0A4E-2B07-429C-9116-12747C0406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8F8C07-1ED9-4DAB-B99A-2F0DE1A97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994C77-7C2C-4C4F-AE84-CCEC6DF174F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ES" sz="1600" dirty="0"/>
            <a:t>La industria bancaria es un componente básico de la industria financiera que juega un papel crucial en la economía global y local de cada país. El banco de chile comprende cerca del 18% del mercado de los bancos en chile.</a:t>
          </a:r>
          <a:endParaRPr lang="en-US" sz="1600" dirty="0"/>
        </a:p>
      </dgm:t>
    </dgm:pt>
    <dgm:pt modelId="{53069D8D-0BC4-4271-B3AC-B789FD83A324}" type="parTrans" cxnId="{2F43FBAF-A445-4D24-8898-879C5BEABE3A}">
      <dgm:prSet/>
      <dgm:spPr/>
      <dgm:t>
        <a:bodyPr/>
        <a:lstStyle/>
        <a:p>
          <a:endParaRPr lang="en-US"/>
        </a:p>
      </dgm:t>
    </dgm:pt>
    <dgm:pt modelId="{C55BFEB9-7956-4AED-AA05-9D563CF0405F}" type="sibTrans" cxnId="{2F43FBAF-A445-4D24-8898-879C5BEABE3A}">
      <dgm:prSet/>
      <dgm:spPr/>
      <dgm:t>
        <a:bodyPr/>
        <a:lstStyle/>
        <a:p>
          <a:endParaRPr lang="en-US"/>
        </a:p>
      </dgm:t>
    </dgm:pt>
    <dgm:pt modelId="{457FEBB0-8DCF-4F26-B412-B88992C6FB97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 dirty="0"/>
        </a:p>
      </dgm:t>
    </dgm:pt>
    <dgm:pt modelId="{E1A1DD67-1B8D-4E65-95B1-B7B810126B33}" type="parTrans" cxnId="{516E35EB-B92D-472A-A687-233AEECC4909}">
      <dgm:prSet/>
      <dgm:spPr/>
      <dgm:t>
        <a:bodyPr/>
        <a:lstStyle/>
        <a:p>
          <a:endParaRPr lang="en-US"/>
        </a:p>
      </dgm:t>
    </dgm:pt>
    <dgm:pt modelId="{51F3EFA2-D410-4C63-A836-9B26C75985D7}" type="sibTrans" cxnId="{516E35EB-B92D-472A-A687-233AEECC4909}">
      <dgm:prSet/>
      <dgm:spPr/>
      <dgm:t>
        <a:bodyPr/>
        <a:lstStyle/>
        <a:p>
          <a:endParaRPr lang="en-US"/>
        </a:p>
      </dgm:t>
    </dgm:pt>
    <dgm:pt modelId="{7C92B325-4035-44A5-BCF2-EACFF07CBA21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 dirty="0"/>
        </a:p>
      </dgm:t>
    </dgm:pt>
    <dgm:pt modelId="{3E9391CF-A2C6-44E9-9EB7-3DB0B8896BFF}" type="parTrans" cxnId="{F5CB1835-714E-49DE-966B-42048A1AC1C1}">
      <dgm:prSet/>
      <dgm:spPr/>
      <dgm:t>
        <a:bodyPr/>
        <a:lstStyle/>
        <a:p>
          <a:endParaRPr lang="en-US"/>
        </a:p>
      </dgm:t>
    </dgm:pt>
    <dgm:pt modelId="{DF99BB7D-9D9F-4050-9FFA-18983247F061}" type="sibTrans" cxnId="{F5CB1835-714E-49DE-966B-42048A1AC1C1}">
      <dgm:prSet/>
      <dgm:spPr/>
      <dgm:t>
        <a:bodyPr/>
        <a:lstStyle/>
        <a:p>
          <a:endParaRPr lang="en-US"/>
        </a:p>
      </dgm:t>
    </dgm:pt>
    <dgm:pt modelId="{A773AD0C-094E-4B8A-93A6-F8668D6BB075}" type="pres">
      <dgm:prSet presAssocID="{5E8F8C07-1ED9-4DAB-B99A-2F0DE1A97260}" presName="root" presStyleCnt="0">
        <dgm:presLayoutVars>
          <dgm:dir/>
          <dgm:resizeHandles val="exact"/>
        </dgm:presLayoutVars>
      </dgm:prSet>
      <dgm:spPr/>
    </dgm:pt>
    <dgm:pt modelId="{840D6A87-6CC3-4914-916C-3C56E86295BA}" type="pres">
      <dgm:prSet presAssocID="{4E994C77-7C2C-4C4F-AE84-CCEC6DF174F1}" presName="compNode" presStyleCnt="0"/>
      <dgm:spPr/>
    </dgm:pt>
    <dgm:pt modelId="{5EC257D7-00D6-465F-80F5-B45D27BC6757}" type="pres">
      <dgm:prSet presAssocID="{4E994C77-7C2C-4C4F-AE84-CCEC6DF174F1}" presName="bgRect" presStyleLbl="bgShp" presStyleIdx="0" presStyleCnt="3"/>
      <dgm:spPr/>
    </dgm:pt>
    <dgm:pt modelId="{24922F4A-6C69-4732-9AB4-0C8173A5CFF3}" type="pres">
      <dgm:prSet presAssocID="{4E994C77-7C2C-4C4F-AE84-CCEC6DF17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B7AC9AF0-A109-4323-9937-DCFA8235991C}" type="pres">
      <dgm:prSet presAssocID="{4E994C77-7C2C-4C4F-AE84-CCEC6DF174F1}" presName="spaceRect" presStyleCnt="0"/>
      <dgm:spPr/>
    </dgm:pt>
    <dgm:pt modelId="{1068C9EB-4456-45A8-AA64-321ECE3AD021}" type="pres">
      <dgm:prSet presAssocID="{4E994C77-7C2C-4C4F-AE84-CCEC6DF174F1}" presName="parTx" presStyleLbl="revTx" presStyleIdx="0" presStyleCnt="3">
        <dgm:presLayoutVars>
          <dgm:chMax val="0"/>
          <dgm:chPref val="0"/>
        </dgm:presLayoutVars>
      </dgm:prSet>
      <dgm:spPr/>
    </dgm:pt>
    <dgm:pt modelId="{425ED04D-1650-4204-ACD5-9753D21C9D2C}" type="pres">
      <dgm:prSet presAssocID="{C55BFEB9-7956-4AED-AA05-9D563CF0405F}" presName="sibTrans" presStyleCnt="0"/>
      <dgm:spPr/>
    </dgm:pt>
    <dgm:pt modelId="{F5AB9062-D20A-4E3F-8562-B32286E35D5D}" type="pres">
      <dgm:prSet presAssocID="{457FEBB0-8DCF-4F26-B412-B88992C6FB97}" presName="compNode" presStyleCnt="0"/>
      <dgm:spPr/>
    </dgm:pt>
    <dgm:pt modelId="{604A5401-84CC-49D3-BDE2-8EA263286730}" type="pres">
      <dgm:prSet presAssocID="{457FEBB0-8DCF-4F26-B412-B88992C6FB97}" presName="bgRect" presStyleLbl="bgShp" presStyleIdx="1" presStyleCnt="3" custScaleY="145401"/>
      <dgm:spPr/>
    </dgm:pt>
    <dgm:pt modelId="{7172E89E-98E4-4281-9115-7C64534E53EA}" type="pres">
      <dgm:prSet presAssocID="{457FEBB0-8DCF-4F26-B412-B88992C6F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E19A9E29-7CAC-4C20-8218-7E2EE709840B}" type="pres">
      <dgm:prSet presAssocID="{457FEBB0-8DCF-4F26-B412-B88992C6FB97}" presName="spaceRect" presStyleCnt="0"/>
      <dgm:spPr/>
    </dgm:pt>
    <dgm:pt modelId="{04C32435-77F0-418D-BBDB-0F24346BE164}" type="pres">
      <dgm:prSet presAssocID="{457FEBB0-8DCF-4F26-B412-B88992C6FB97}" presName="parTx" presStyleLbl="revTx" presStyleIdx="1" presStyleCnt="3">
        <dgm:presLayoutVars>
          <dgm:chMax val="0"/>
          <dgm:chPref val="0"/>
        </dgm:presLayoutVars>
      </dgm:prSet>
      <dgm:spPr/>
    </dgm:pt>
    <dgm:pt modelId="{74505021-8888-4E15-90E6-5B9D94BFC705}" type="pres">
      <dgm:prSet presAssocID="{51F3EFA2-D410-4C63-A836-9B26C75985D7}" presName="sibTrans" presStyleCnt="0"/>
      <dgm:spPr/>
    </dgm:pt>
    <dgm:pt modelId="{FD760F2F-0DB2-4542-B7A4-B301D67DE58F}" type="pres">
      <dgm:prSet presAssocID="{7C92B325-4035-44A5-BCF2-EACFF07CBA21}" presName="compNode" presStyleCnt="0"/>
      <dgm:spPr/>
    </dgm:pt>
    <dgm:pt modelId="{2ADD3BD9-C257-49C5-95D1-00602BE01B1A}" type="pres">
      <dgm:prSet presAssocID="{7C92B325-4035-44A5-BCF2-EACFF07CBA21}" presName="bgRect" presStyleLbl="bgShp" presStyleIdx="2" presStyleCnt="3" custScaleY="113739"/>
      <dgm:spPr/>
    </dgm:pt>
    <dgm:pt modelId="{87790D48-9049-4CD4-B99E-5343A8680009}" type="pres">
      <dgm:prSet presAssocID="{7C92B325-4035-44A5-BCF2-EACFF07CB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FB19DDA4-C2F0-415E-8B78-16CAF4020470}" type="pres">
      <dgm:prSet presAssocID="{7C92B325-4035-44A5-BCF2-EACFF07CBA21}" presName="spaceRect" presStyleCnt="0"/>
      <dgm:spPr/>
    </dgm:pt>
    <dgm:pt modelId="{2B7B0A4E-2B07-429C-9116-12747C04067C}" type="pres">
      <dgm:prSet presAssocID="{7C92B325-4035-44A5-BCF2-EACFF07CB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CB1835-714E-49DE-966B-42048A1AC1C1}" srcId="{5E8F8C07-1ED9-4DAB-B99A-2F0DE1A97260}" destId="{7C92B325-4035-44A5-BCF2-EACFF07CBA21}" srcOrd="2" destOrd="0" parTransId="{3E9391CF-A2C6-44E9-9EB7-3DB0B8896BFF}" sibTransId="{DF99BB7D-9D9F-4050-9FFA-18983247F061}"/>
    <dgm:cxn modelId="{C192873A-D08B-4AE7-915C-F2502DF442A7}" type="presOf" srcId="{457FEBB0-8DCF-4F26-B412-B88992C6FB97}" destId="{04C32435-77F0-418D-BBDB-0F24346BE164}" srcOrd="0" destOrd="0" presId="urn:microsoft.com/office/officeart/2018/2/layout/IconVerticalSolidList"/>
    <dgm:cxn modelId="{93402B61-8BE8-4520-9801-D5B7B03DB614}" type="presOf" srcId="{4E994C77-7C2C-4C4F-AE84-CCEC6DF174F1}" destId="{1068C9EB-4456-45A8-AA64-321ECE3AD021}" srcOrd="0" destOrd="0" presId="urn:microsoft.com/office/officeart/2018/2/layout/IconVerticalSolidList"/>
    <dgm:cxn modelId="{D81E6446-9263-4977-84D8-6B471FE1B12A}" type="presOf" srcId="{5E8F8C07-1ED9-4DAB-B99A-2F0DE1A97260}" destId="{A773AD0C-094E-4B8A-93A6-F8668D6BB075}" srcOrd="0" destOrd="0" presId="urn:microsoft.com/office/officeart/2018/2/layout/IconVerticalSolidList"/>
    <dgm:cxn modelId="{2F43FBAF-A445-4D24-8898-879C5BEABE3A}" srcId="{5E8F8C07-1ED9-4DAB-B99A-2F0DE1A97260}" destId="{4E994C77-7C2C-4C4F-AE84-CCEC6DF174F1}" srcOrd="0" destOrd="0" parTransId="{53069D8D-0BC4-4271-B3AC-B789FD83A324}" sibTransId="{C55BFEB9-7956-4AED-AA05-9D563CF0405F}"/>
    <dgm:cxn modelId="{516E35EB-B92D-472A-A687-233AEECC4909}" srcId="{5E8F8C07-1ED9-4DAB-B99A-2F0DE1A97260}" destId="{457FEBB0-8DCF-4F26-B412-B88992C6FB97}" srcOrd="1" destOrd="0" parTransId="{E1A1DD67-1B8D-4E65-95B1-B7B810126B33}" sibTransId="{51F3EFA2-D410-4C63-A836-9B26C75985D7}"/>
    <dgm:cxn modelId="{2A4001F0-AE81-443D-97B4-1F0424DFCCB5}" type="presOf" srcId="{7C92B325-4035-44A5-BCF2-EACFF07CBA21}" destId="{2B7B0A4E-2B07-429C-9116-12747C04067C}" srcOrd="0" destOrd="0" presId="urn:microsoft.com/office/officeart/2018/2/layout/IconVerticalSolidList"/>
    <dgm:cxn modelId="{F123B111-F42E-4345-90CC-7A876591B19A}" type="presParOf" srcId="{A773AD0C-094E-4B8A-93A6-F8668D6BB075}" destId="{840D6A87-6CC3-4914-916C-3C56E86295BA}" srcOrd="0" destOrd="0" presId="urn:microsoft.com/office/officeart/2018/2/layout/IconVerticalSolidList"/>
    <dgm:cxn modelId="{4039C666-90E7-4EEB-A0AC-4CD67246AA54}" type="presParOf" srcId="{840D6A87-6CC3-4914-916C-3C56E86295BA}" destId="{5EC257D7-00D6-465F-80F5-B45D27BC6757}" srcOrd="0" destOrd="0" presId="urn:microsoft.com/office/officeart/2018/2/layout/IconVerticalSolidList"/>
    <dgm:cxn modelId="{280D297D-36B9-4B82-843B-8CAA3C195E68}" type="presParOf" srcId="{840D6A87-6CC3-4914-916C-3C56E86295BA}" destId="{24922F4A-6C69-4732-9AB4-0C8173A5CFF3}" srcOrd="1" destOrd="0" presId="urn:microsoft.com/office/officeart/2018/2/layout/IconVerticalSolidList"/>
    <dgm:cxn modelId="{E7198723-4714-4C8D-A9E5-B426B05766C2}" type="presParOf" srcId="{840D6A87-6CC3-4914-916C-3C56E86295BA}" destId="{B7AC9AF0-A109-4323-9937-DCFA8235991C}" srcOrd="2" destOrd="0" presId="urn:microsoft.com/office/officeart/2018/2/layout/IconVerticalSolidList"/>
    <dgm:cxn modelId="{E05E2FEC-5C9D-4751-895D-7BF9E49151F7}" type="presParOf" srcId="{840D6A87-6CC3-4914-916C-3C56E86295BA}" destId="{1068C9EB-4456-45A8-AA64-321ECE3AD021}" srcOrd="3" destOrd="0" presId="urn:microsoft.com/office/officeart/2018/2/layout/IconVerticalSolidList"/>
    <dgm:cxn modelId="{4E222CD2-7E98-4149-B067-C5232DF30CEB}" type="presParOf" srcId="{A773AD0C-094E-4B8A-93A6-F8668D6BB075}" destId="{425ED04D-1650-4204-ACD5-9753D21C9D2C}" srcOrd="1" destOrd="0" presId="urn:microsoft.com/office/officeart/2018/2/layout/IconVerticalSolidList"/>
    <dgm:cxn modelId="{5146CA54-2CE6-46A6-9A99-91B62A13927C}" type="presParOf" srcId="{A773AD0C-094E-4B8A-93A6-F8668D6BB075}" destId="{F5AB9062-D20A-4E3F-8562-B32286E35D5D}" srcOrd="2" destOrd="0" presId="urn:microsoft.com/office/officeart/2018/2/layout/IconVerticalSolidList"/>
    <dgm:cxn modelId="{537EFA48-F7E5-4BFF-ADC5-855BD05BBC29}" type="presParOf" srcId="{F5AB9062-D20A-4E3F-8562-B32286E35D5D}" destId="{604A5401-84CC-49D3-BDE2-8EA263286730}" srcOrd="0" destOrd="0" presId="urn:microsoft.com/office/officeart/2018/2/layout/IconVerticalSolidList"/>
    <dgm:cxn modelId="{18BF65D1-D9B2-4831-BA62-631C0C3E1140}" type="presParOf" srcId="{F5AB9062-D20A-4E3F-8562-B32286E35D5D}" destId="{7172E89E-98E4-4281-9115-7C64534E53EA}" srcOrd="1" destOrd="0" presId="urn:microsoft.com/office/officeart/2018/2/layout/IconVerticalSolidList"/>
    <dgm:cxn modelId="{92307E01-F414-4301-9657-95E8CC97C49E}" type="presParOf" srcId="{F5AB9062-D20A-4E3F-8562-B32286E35D5D}" destId="{E19A9E29-7CAC-4C20-8218-7E2EE709840B}" srcOrd="2" destOrd="0" presId="urn:microsoft.com/office/officeart/2018/2/layout/IconVerticalSolidList"/>
    <dgm:cxn modelId="{3ADA0608-3790-4D99-8A2D-8C770630E59C}" type="presParOf" srcId="{F5AB9062-D20A-4E3F-8562-B32286E35D5D}" destId="{04C32435-77F0-418D-BBDB-0F24346BE164}" srcOrd="3" destOrd="0" presId="urn:microsoft.com/office/officeart/2018/2/layout/IconVerticalSolidList"/>
    <dgm:cxn modelId="{0FF5555F-6A04-4AB4-933A-E21B9BABA179}" type="presParOf" srcId="{A773AD0C-094E-4B8A-93A6-F8668D6BB075}" destId="{74505021-8888-4E15-90E6-5B9D94BFC705}" srcOrd="3" destOrd="0" presId="urn:microsoft.com/office/officeart/2018/2/layout/IconVerticalSolidList"/>
    <dgm:cxn modelId="{43A50E8D-C249-4684-9F2C-7D736CFD6433}" type="presParOf" srcId="{A773AD0C-094E-4B8A-93A6-F8668D6BB075}" destId="{FD760F2F-0DB2-4542-B7A4-B301D67DE58F}" srcOrd="4" destOrd="0" presId="urn:microsoft.com/office/officeart/2018/2/layout/IconVerticalSolidList"/>
    <dgm:cxn modelId="{7DF0778A-B009-4A36-8792-CFF266ED4149}" type="presParOf" srcId="{FD760F2F-0DB2-4542-B7A4-B301D67DE58F}" destId="{2ADD3BD9-C257-49C5-95D1-00602BE01B1A}" srcOrd="0" destOrd="0" presId="urn:microsoft.com/office/officeart/2018/2/layout/IconVerticalSolidList"/>
    <dgm:cxn modelId="{3C27C759-9E45-4269-B0FD-D227458DC3B8}" type="presParOf" srcId="{FD760F2F-0DB2-4542-B7A4-B301D67DE58F}" destId="{87790D48-9049-4CD4-B99E-5343A8680009}" srcOrd="1" destOrd="0" presId="urn:microsoft.com/office/officeart/2018/2/layout/IconVerticalSolidList"/>
    <dgm:cxn modelId="{87799065-3ACD-4B75-A304-CD1A21885251}" type="presParOf" srcId="{FD760F2F-0DB2-4542-B7A4-B301D67DE58F}" destId="{FB19DDA4-C2F0-415E-8B78-16CAF4020470}" srcOrd="2" destOrd="0" presId="urn:microsoft.com/office/officeart/2018/2/layout/IconVerticalSolidList"/>
    <dgm:cxn modelId="{53AA69B6-396F-4F42-A605-F1975E5F85BA}" type="presParOf" srcId="{FD760F2F-0DB2-4542-B7A4-B301D67DE58F}" destId="{2B7B0A4E-2B07-429C-9116-12747C0406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8F8C07-1ED9-4DAB-B99A-2F0DE1A97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994C77-7C2C-4C4F-AE84-CCEC6DF174F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MX" sz="1600" dirty="0"/>
            <a:t>La industria inmobiliaria en Chile desempeña un papel crucial en el desarrollo urbano y económico del país, representando casi un 13% del PIB en Chile.</a:t>
          </a:r>
          <a:endParaRPr lang="en-US" sz="1600" dirty="0"/>
        </a:p>
      </dgm:t>
    </dgm:pt>
    <dgm:pt modelId="{53069D8D-0BC4-4271-B3AC-B789FD83A324}" type="parTrans" cxnId="{2F43FBAF-A445-4D24-8898-879C5BEABE3A}">
      <dgm:prSet/>
      <dgm:spPr/>
      <dgm:t>
        <a:bodyPr/>
        <a:lstStyle/>
        <a:p>
          <a:endParaRPr lang="en-US"/>
        </a:p>
      </dgm:t>
    </dgm:pt>
    <dgm:pt modelId="{C55BFEB9-7956-4AED-AA05-9D563CF0405F}" type="sibTrans" cxnId="{2F43FBAF-A445-4D24-8898-879C5BEABE3A}">
      <dgm:prSet/>
      <dgm:spPr/>
      <dgm:t>
        <a:bodyPr/>
        <a:lstStyle/>
        <a:p>
          <a:endParaRPr lang="en-US"/>
        </a:p>
      </dgm:t>
    </dgm:pt>
    <dgm:pt modelId="{457FEBB0-8DCF-4F26-B412-B88992C6FB9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MX" sz="1600" dirty="0"/>
            <a:t>En mayo del 2019 antes de la apertura en bolsa la empresa emitió bonos por UF 10 millones.</a:t>
          </a:r>
        </a:p>
        <a:p>
          <a:pPr algn="just">
            <a:lnSpc>
              <a:spcPct val="100000"/>
            </a:lnSpc>
          </a:pPr>
          <a:r>
            <a:rPr lang="es-MX" sz="1600" dirty="0"/>
            <a:t>En la junta extraordinaria de accionistas del grupo CENCOSUD, se aprobó un 122.719.758 nuevas acciones</a:t>
          </a:r>
          <a:endParaRPr lang="es-MX" sz="1400" dirty="0"/>
        </a:p>
        <a:p>
          <a:pPr algn="just">
            <a:lnSpc>
              <a:spcPct val="100000"/>
            </a:lnSpc>
          </a:pPr>
          <a:endParaRPr lang="en-US" sz="1400" dirty="0"/>
        </a:p>
      </dgm:t>
    </dgm:pt>
    <dgm:pt modelId="{E1A1DD67-1B8D-4E65-95B1-B7B810126B33}" type="parTrans" cxnId="{516E35EB-B92D-472A-A687-233AEECC4909}">
      <dgm:prSet/>
      <dgm:spPr/>
      <dgm:t>
        <a:bodyPr/>
        <a:lstStyle/>
        <a:p>
          <a:endParaRPr lang="en-US"/>
        </a:p>
      </dgm:t>
    </dgm:pt>
    <dgm:pt modelId="{51F3EFA2-D410-4C63-A836-9B26C75985D7}" type="sibTrans" cxnId="{516E35EB-B92D-472A-A687-233AEECC4909}">
      <dgm:prSet/>
      <dgm:spPr/>
      <dgm:t>
        <a:bodyPr/>
        <a:lstStyle/>
        <a:p>
          <a:endParaRPr lang="en-US"/>
        </a:p>
      </dgm:t>
    </dgm:pt>
    <dgm:pt modelId="{7C92B325-4035-44A5-BCF2-EACFF07CBA21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 dirty="0"/>
        </a:p>
      </dgm:t>
    </dgm:pt>
    <dgm:pt modelId="{3E9391CF-A2C6-44E9-9EB7-3DB0B8896BFF}" type="parTrans" cxnId="{F5CB1835-714E-49DE-966B-42048A1AC1C1}">
      <dgm:prSet/>
      <dgm:spPr/>
      <dgm:t>
        <a:bodyPr/>
        <a:lstStyle/>
        <a:p>
          <a:endParaRPr lang="en-US"/>
        </a:p>
      </dgm:t>
    </dgm:pt>
    <dgm:pt modelId="{DF99BB7D-9D9F-4050-9FFA-18983247F061}" type="sibTrans" cxnId="{F5CB1835-714E-49DE-966B-42048A1AC1C1}">
      <dgm:prSet/>
      <dgm:spPr/>
      <dgm:t>
        <a:bodyPr/>
        <a:lstStyle/>
        <a:p>
          <a:endParaRPr lang="en-US"/>
        </a:p>
      </dgm:t>
    </dgm:pt>
    <dgm:pt modelId="{A773AD0C-094E-4B8A-93A6-F8668D6BB075}" type="pres">
      <dgm:prSet presAssocID="{5E8F8C07-1ED9-4DAB-B99A-2F0DE1A97260}" presName="root" presStyleCnt="0">
        <dgm:presLayoutVars>
          <dgm:dir/>
          <dgm:resizeHandles val="exact"/>
        </dgm:presLayoutVars>
      </dgm:prSet>
      <dgm:spPr/>
    </dgm:pt>
    <dgm:pt modelId="{840D6A87-6CC3-4914-916C-3C56E86295BA}" type="pres">
      <dgm:prSet presAssocID="{4E994C77-7C2C-4C4F-AE84-CCEC6DF174F1}" presName="compNode" presStyleCnt="0"/>
      <dgm:spPr/>
    </dgm:pt>
    <dgm:pt modelId="{5EC257D7-00D6-465F-80F5-B45D27BC6757}" type="pres">
      <dgm:prSet presAssocID="{4E994C77-7C2C-4C4F-AE84-CCEC6DF174F1}" presName="bgRect" presStyleLbl="bgShp" presStyleIdx="0" presStyleCnt="3" custScaleY="553016"/>
      <dgm:spPr/>
    </dgm:pt>
    <dgm:pt modelId="{24922F4A-6C69-4732-9AB4-0C8173A5CFF3}" type="pres">
      <dgm:prSet presAssocID="{4E994C77-7C2C-4C4F-AE84-CCEC6DF17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B7AC9AF0-A109-4323-9937-DCFA8235991C}" type="pres">
      <dgm:prSet presAssocID="{4E994C77-7C2C-4C4F-AE84-CCEC6DF174F1}" presName="spaceRect" presStyleCnt="0"/>
      <dgm:spPr/>
    </dgm:pt>
    <dgm:pt modelId="{1068C9EB-4456-45A8-AA64-321ECE3AD021}" type="pres">
      <dgm:prSet presAssocID="{4E994C77-7C2C-4C4F-AE84-CCEC6DF174F1}" presName="parTx" presStyleLbl="revTx" presStyleIdx="0" presStyleCnt="3" custLinFactNeighborX="-3746" custLinFactNeighborY="-48988">
        <dgm:presLayoutVars>
          <dgm:chMax val="0"/>
          <dgm:chPref val="0"/>
        </dgm:presLayoutVars>
      </dgm:prSet>
      <dgm:spPr/>
    </dgm:pt>
    <dgm:pt modelId="{425ED04D-1650-4204-ACD5-9753D21C9D2C}" type="pres">
      <dgm:prSet presAssocID="{C55BFEB9-7956-4AED-AA05-9D563CF0405F}" presName="sibTrans" presStyleCnt="0"/>
      <dgm:spPr/>
    </dgm:pt>
    <dgm:pt modelId="{F5AB9062-D20A-4E3F-8562-B32286E35D5D}" type="pres">
      <dgm:prSet presAssocID="{457FEBB0-8DCF-4F26-B412-B88992C6FB97}" presName="compNode" presStyleCnt="0"/>
      <dgm:spPr/>
    </dgm:pt>
    <dgm:pt modelId="{604A5401-84CC-49D3-BDE2-8EA263286730}" type="pres">
      <dgm:prSet presAssocID="{457FEBB0-8DCF-4F26-B412-B88992C6FB97}" presName="bgRect" presStyleLbl="bgShp" presStyleIdx="1" presStyleCnt="3" custScaleY="525534"/>
      <dgm:spPr/>
    </dgm:pt>
    <dgm:pt modelId="{7172E89E-98E4-4281-9115-7C64534E53EA}" type="pres">
      <dgm:prSet presAssocID="{457FEBB0-8DCF-4F26-B412-B88992C6F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E19A9E29-7CAC-4C20-8218-7E2EE709840B}" type="pres">
      <dgm:prSet presAssocID="{457FEBB0-8DCF-4F26-B412-B88992C6FB97}" presName="spaceRect" presStyleCnt="0"/>
      <dgm:spPr/>
    </dgm:pt>
    <dgm:pt modelId="{04C32435-77F0-418D-BBDB-0F24346BE164}" type="pres">
      <dgm:prSet presAssocID="{457FEBB0-8DCF-4F26-B412-B88992C6FB97}" presName="parTx" presStyleLbl="revTx" presStyleIdx="1" presStyleCnt="3" custLinFactNeighborX="1758" custLinFactNeighborY="-30961">
        <dgm:presLayoutVars>
          <dgm:chMax val="0"/>
          <dgm:chPref val="0"/>
        </dgm:presLayoutVars>
      </dgm:prSet>
      <dgm:spPr/>
    </dgm:pt>
    <dgm:pt modelId="{74505021-8888-4E15-90E6-5B9D94BFC705}" type="pres">
      <dgm:prSet presAssocID="{51F3EFA2-D410-4C63-A836-9B26C75985D7}" presName="sibTrans" presStyleCnt="0"/>
      <dgm:spPr/>
    </dgm:pt>
    <dgm:pt modelId="{FD760F2F-0DB2-4542-B7A4-B301D67DE58F}" type="pres">
      <dgm:prSet presAssocID="{7C92B325-4035-44A5-BCF2-EACFF07CBA21}" presName="compNode" presStyleCnt="0"/>
      <dgm:spPr/>
    </dgm:pt>
    <dgm:pt modelId="{2ADD3BD9-C257-49C5-95D1-00602BE01B1A}" type="pres">
      <dgm:prSet presAssocID="{7C92B325-4035-44A5-BCF2-EACFF07CBA21}" presName="bgRect" presStyleLbl="bgShp" presStyleIdx="2" presStyleCnt="3" custScaleY="483022"/>
      <dgm:spPr/>
    </dgm:pt>
    <dgm:pt modelId="{87790D48-9049-4CD4-B99E-5343A8680009}" type="pres">
      <dgm:prSet presAssocID="{7C92B325-4035-44A5-BCF2-EACFF07CB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FB19DDA4-C2F0-415E-8B78-16CAF4020470}" type="pres">
      <dgm:prSet presAssocID="{7C92B325-4035-44A5-BCF2-EACFF07CBA21}" presName="spaceRect" presStyleCnt="0"/>
      <dgm:spPr/>
    </dgm:pt>
    <dgm:pt modelId="{2B7B0A4E-2B07-429C-9116-12747C04067C}" type="pres">
      <dgm:prSet presAssocID="{7C92B325-4035-44A5-BCF2-EACFF07CB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CB1835-714E-49DE-966B-42048A1AC1C1}" srcId="{5E8F8C07-1ED9-4DAB-B99A-2F0DE1A97260}" destId="{7C92B325-4035-44A5-BCF2-EACFF07CBA21}" srcOrd="2" destOrd="0" parTransId="{3E9391CF-A2C6-44E9-9EB7-3DB0B8896BFF}" sibTransId="{DF99BB7D-9D9F-4050-9FFA-18983247F061}"/>
    <dgm:cxn modelId="{C192873A-D08B-4AE7-915C-F2502DF442A7}" type="presOf" srcId="{457FEBB0-8DCF-4F26-B412-B88992C6FB97}" destId="{04C32435-77F0-418D-BBDB-0F24346BE164}" srcOrd="0" destOrd="0" presId="urn:microsoft.com/office/officeart/2018/2/layout/IconVerticalSolidList"/>
    <dgm:cxn modelId="{93402B61-8BE8-4520-9801-D5B7B03DB614}" type="presOf" srcId="{4E994C77-7C2C-4C4F-AE84-CCEC6DF174F1}" destId="{1068C9EB-4456-45A8-AA64-321ECE3AD021}" srcOrd="0" destOrd="0" presId="urn:microsoft.com/office/officeart/2018/2/layout/IconVerticalSolidList"/>
    <dgm:cxn modelId="{D81E6446-9263-4977-84D8-6B471FE1B12A}" type="presOf" srcId="{5E8F8C07-1ED9-4DAB-B99A-2F0DE1A97260}" destId="{A773AD0C-094E-4B8A-93A6-F8668D6BB075}" srcOrd="0" destOrd="0" presId="urn:microsoft.com/office/officeart/2018/2/layout/IconVerticalSolidList"/>
    <dgm:cxn modelId="{2F43FBAF-A445-4D24-8898-879C5BEABE3A}" srcId="{5E8F8C07-1ED9-4DAB-B99A-2F0DE1A97260}" destId="{4E994C77-7C2C-4C4F-AE84-CCEC6DF174F1}" srcOrd="0" destOrd="0" parTransId="{53069D8D-0BC4-4271-B3AC-B789FD83A324}" sibTransId="{C55BFEB9-7956-4AED-AA05-9D563CF0405F}"/>
    <dgm:cxn modelId="{516E35EB-B92D-472A-A687-233AEECC4909}" srcId="{5E8F8C07-1ED9-4DAB-B99A-2F0DE1A97260}" destId="{457FEBB0-8DCF-4F26-B412-B88992C6FB97}" srcOrd="1" destOrd="0" parTransId="{E1A1DD67-1B8D-4E65-95B1-B7B810126B33}" sibTransId="{51F3EFA2-D410-4C63-A836-9B26C75985D7}"/>
    <dgm:cxn modelId="{2A4001F0-AE81-443D-97B4-1F0424DFCCB5}" type="presOf" srcId="{7C92B325-4035-44A5-BCF2-EACFF07CBA21}" destId="{2B7B0A4E-2B07-429C-9116-12747C04067C}" srcOrd="0" destOrd="0" presId="urn:microsoft.com/office/officeart/2018/2/layout/IconVerticalSolidList"/>
    <dgm:cxn modelId="{F123B111-F42E-4345-90CC-7A876591B19A}" type="presParOf" srcId="{A773AD0C-094E-4B8A-93A6-F8668D6BB075}" destId="{840D6A87-6CC3-4914-916C-3C56E86295BA}" srcOrd="0" destOrd="0" presId="urn:microsoft.com/office/officeart/2018/2/layout/IconVerticalSolidList"/>
    <dgm:cxn modelId="{4039C666-90E7-4EEB-A0AC-4CD67246AA54}" type="presParOf" srcId="{840D6A87-6CC3-4914-916C-3C56E86295BA}" destId="{5EC257D7-00D6-465F-80F5-B45D27BC6757}" srcOrd="0" destOrd="0" presId="urn:microsoft.com/office/officeart/2018/2/layout/IconVerticalSolidList"/>
    <dgm:cxn modelId="{280D297D-36B9-4B82-843B-8CAA3C195E68}" type="presParOf" srcId="{840D6A87-6CC3-4914-916C-3C56E86295BA}" destId="{24922F4A-6C69-4732-9AB4-0C8173A5CFF3}" srcOrd="1" destOrd="0" presId="urn:microsoft.com/office/officeart/2018/2/layout/IconVerticalSolidList"/>
    <dgm:cxn modelId="{E7198723-4714-4C8D-A9E5-B426B05766C2}" type="presParOf" srcId="{840D6A87-6CC3-4914-916C-3C56E86295BA}" destId="{B7AC9AF0-A109-4323-9937-DCFA8235991C}" srcOrd="2" destOrd="0" presId="urn:microsoft.com/office/officeart/2018/2/layout/IconVerticalSolidList"/>
    <dgm:cxn modelId="{E05E2FEC-5C9D-4751-895D-7BF9E49151F7}" type="presParOf" srcId="{840D6A87-6CC3-4914-916C-3C56E86295BA}" destId="{1068C9EB-4456-45A8-AA64-321ECE3AD021}" srcOrd="3" destOrd="0" presId="urn:microsoft.com/office/officeart/2018/2/layout/IconVerticalSolidList"/>
    <dgm:cxn modelId="{4E222CD2-7E98-4149-B067-C5232DF30CEB}" type="presParOf" srcId="{A773AD0C-094E-4B8A-93A6-F8668D6BB075}" destId="{425ED04D-1650-4204-ACD5-9753D21C9D2C}" srcOrd="1" destOrd="0" presId="urn:microsoft.com/office/officeart/2018/2/layout/IconVerticalSolidList"/>
    <dgm:cxn modelId="{5146CA54-2CE6-46A6-9A99-91B62A13927C}" type="presParOf" srcId="{A773AD0C-094E-4B8A-93A6-F8668D6BB075}" destId="{F5AB9062-D20A-4E3F-8562-B32286E35D5D}" srcOrd="2" destOrd="0" presId="urn:microsoft.com/office/officeart/2018/2/layout/IconVerticalSolidList"/>
    <dgm:cxn modelId="{537EFA48-F7E5-4BFF-ADC5-855BD05BBC29}" type="presParOf" srcId="{F5AB9062-D20A-4E3F-8562-B32286E35D5D}" destId="{604A5401-84CC-49D3-BDE2-8EA263286730}" srcOrd="0" destOrd="0" presId="urn:microsoft.com/office/officeart/2018/2/layout/IconVerticalSolidList"/>
    <dgm:cxn modelId="{18BF65D1-D9B2-4831-BA62-631C0C3E1140}" type="presParOf" srcId="{F5AB9062-D20A-4E3F-8562-B32286E35D5D}" destId="{7172E89E-98E4-4281-9115-7C64534E53EA}" srcOrd="1" destOrd="0" presId="urn:microsoft.com/office/officeart/2018/2/layout/IconVerticalSolidList"/>
    <dgm:cxn modelId="{92307E01-F414-4301-9657-95E8CC97C49E}" type="presParOf" srcId="{F5AB9062-D20A-4E3F-8562-B32286E35D5D}" destId="{E19A9E29-7CAC-4C20-8218-7E2EE709840B}" srcOrd="2" destOrd="0" presId="urn:microsoft.com/office/officeart/2018/2/layout/IconVerticalSolidList"/>
    <dgm:cxn modelId="{3ADA0608-3790-4D99-8A2D-8C770630E59C}" type="presParOf" srcId="{F5AB9062-D20A-4E3F-8562-B32286E35D5D}" destId="{04C32435-77F0-418D-BBDB-0F24346BE164}" srcOrd="3" destOrd="0" presId="urn:microsoft.com/office/officeart/2018/2/layout/IconVerticalSolidList"/>
    <dgm:cxn modelId="{0FF5555F-6A04-4AB4-933A-E21B9BABA179}" type="presParOf" srcId="{A773AD0C-094E-4B8A-93A6-F8668D6BB075}" destId="{74505021-8888-4E15-90E6-5B9D94BFC705}" srcOrd="3" destOrd="0" presId="urn:microsoft.com/office/officeart/2018/2/layout/IconVerticalSolidList"/>
    <dgm:cxn modelId="{43A50E8D-C249-4684-9F2C-7D736CFD6433}" type="presParOf" srcId="{A773AD0C-094E-4B8A-93A6-F8668D6BB075}" destId="{FD760F2F-0DB2-4542-B7A4-B301D67DE58F}" srcOrd="4" destOrd="0" presId="urn:microsoft.com/office/officeart/2018/2/layout/IconVerticalSolidList"/>
    <dgm:cxn modelId="{7DF0778A-B009-4A36-8792-CFF266ED4149}" type="presParOf" srcId="{FD760F2F-0DB2-4542-B7A4-B301D67DE58F}" destId="{2ADD3BD9-C257-49C5-95D1-00602BE01B1A}" srcOrd="0" destOrd="0" presId="urn:microsoft.com/office/officeart/2018/2/layout/IconVerticalSolidList"/>
    <dgm:cxn modelId="{3C27C759-9E45-4269-B0FD-D227458DC3B8}" type="presParOf" srcId="{FD760F2F-0DB2-4542-B7A4-B301D67DE58F}" destId="{87790D48-9049-4CD4-B99E-5343A8680009}" srcOrd="1" destOrd="0" presId="urn:microsoft.com/office/officeart/2018/2/layout/IconVerticalSolidList"/>
    <dgm:cxn modelId="{87799065-3ACD-4B75-A304-CD1A21885251}" type="presParOf" srcId="{FD760F2F-0DB2-4542-B7A4-B301D67DE58F}" destId="{FB19DDA4-C2F0-415E-8B78-16CAF4020470}" srcOrd="2" destOrd="0" presId="urn:microsoft.com/office/officeart/2018/2/layout/IconVerticalSolidList"/>
    <dgm:cxn modelId="{53AA69B6-396F-4F42-A605-F1975E5F85BA}" type="presParOf" srcId="{FD760F2F-0DB2-4542-B7A4-B301D67DE58F}" destId="{2B7B0A4E-2B07-429C-9116-12747C0406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B041EC-684D-42AC-9253-888DAEB74501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E369E7-EB44-4B67-A3A5-C6D6F8C346F3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MX" sz="1600" b="0" i="0" dirty="0"/>
            <a:t>Incertidumbre global con conflictos.</a:t>
          </a:r>
          <a:endParaRPr lang="en-US" sz="1600" dirty="0"/>
        </a:p>
      </dgm:t>
    </dgm:pt>
    <dgm:pt modelId="{9CF20D65-C8AD-4B22-BDDC-2783D781930F}" type="parTrans" cxnId="{5CE75B77-573D-4381-995A-E1A5BCE298C1}">
      <dgm:prSet/>
      <dgm:spPr/>
      <dgm:t>
        <a:bodyPr/>
        <a:lstStyle/>
        <a:p>
          <a:endParaRPr lang="en-US"/>
        </a:p>
      </dgm:t>
    </dgm:pt>
    <dgm:pt modelId="{DEDD3285-9368-4077-B182-58D9D4D92704}" type="sibTrans" cxnId="{5CE75B77-573D-4381-995A-E1A5BCE298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0B1AFE-13DE-4FCA-8016-A6F38BD08FB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MX" sz="1600" b="0" i="0" dirty="0"/>
            <a:t>Fluctuaciones en el petróleo y posibles restricciones ambientales. </a:t>
          </a:r>
          <a:endParaRPr lang="en-US" sz="1600" dirty="0"/>
        </a:p>
      </dgm:t>
    </dgm:pt>
    <dgm:pt modelId="{1A0637C9-280A-4EFC-BA83-0BF3D778C519}" type="parTrans" cxnId="{3C7D51D1-45C2-4E2A-A799-80554C2BB6FB}">
      <dgm:prSet/>
      <dgm:spPr/>
      <dgm:t>
        <a:bodyPr/>
        <a:lstStyle/>
        <a:p>
          <a:endParaRPr lang="en-US"/>
        </a:p>
      </dgm:t>
    </dgm:pt>
    <dgm:pt modelId="{43563FE0-0843-43B4-849F-C96C3B8CAB03}" type="sibTrans" cxnId="{3C7D51D1-45C2-4E2A-A799-80554C2BB6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801EB5-392A-4746-886D-51DA67541E7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MX" sz="1600" b="0" i="0" dirty="0"/>
            <a:t>Periodo de estancamiento</a:t>
          </a:r>
          <a:endParaRPr lang="en-US" sz="1600" dirty="0"/>
        </a:p>
      </dgm:t>
    </dgm:pt>
    <dgm:pt modelId="{17FB2C15-E856-4088-836D-D51E3EB98AF0}" type="parTrans" cxnId="{F2068DFA-41ED-40E6-8C99-DA2EFD9134A8}">
      <dgm:prSet/>
      <dgm:spPr/>
      <dgm:t>
        <a:bodyPr/>
        <a:lstStyle/>
        <a:p>
          <a:endParaRPr lang="en-US"/>
        </a:p>
      </dgm:t>
    </dgm:pt>
    <dgm:pt modelId="{ABD2573C-9623-47A8-8189-1010BD2088FE}" type="sibTrans" cxnId="{F2068DFA-41ED-40E6-8C99-DA2EFD9134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D0A06F-BE89-4525-8C06-7C2E6F09D429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MX" sz="1600" b="0" i="0" dirty="0"/>
            <a:t>Constante aumento de la tasa de ocupación</a:t>
          </a:r>
          <a:endParaRPr lang="en-US" sz="1600" dirty="0"/>
        </a:p>
      </dgm:t>
    </dgm:pt>
    <dgm:pt modelId="{BFE577DD-6D15-40EE-A457-8174D6CD6473}" type="parTrans" cxnId="{A34274EB-F579-40A4-B799-8DB01942CFB8}">
      <dgm:prSet/>
      <dgm:spPr/>
      <dgm:t>
        <a:bodyPr/>
        <a:lstStyle/>
        <a:p>
          <a:endParaRPr lang="en-US"/>
        </a:p>
      </dgm:t>
    </dgm:pt>
    <dgm:pt modelId="{8F98168C-B770-43C8-BDC6-F392B0C58055}" type="sibTrans" cxnId="{A34274EB-F579-40A4-B799-8DB01942CF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C0FCB5-A705-4A5C-A672-93A1436EFF2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MX" sz="1600" b="0" i="0" dirty="0"/>
            <a:t>CENCOSUD SHOPPING registró un aumento del 99,6% en sus utilidades en comparación con el mismo período del año anterior. </a:t>
          </a:r>
          <a:endParaRPr lang="en-US" sz="1600" dirty="0"/>
        </a:p>
      </dgm:t>
    </dgm:pt>
    <dgm:pt modelId="{736D467C-BB41-4F59-93E4-CD1AE40DC48B}" type="parTrans" cxnId="{097D0C07-0443-41BA-A05F-2431877A48D5}">
      <dgm:prSet/>
      <dgm:spPr/>
      <dgm:t>
        <a:bodyPr/>
        <a:lstStyle/>
        <a:p>
          <a:endParaRPr lang="en-US"/>
        </a:p>
      </dgm:t>
    </dgm:pt>
    <dgm:pt modelId="{BDD1970C-308D-4CB0-9D0E-8BC1ED7AD2CC}" type="sibTrans" cxnId="{097D0C07-0443-41BA-A05F-2431877A48D5}">
      <dgm:prSet/>
      <dgm:spPr/>
      <dgm:t>
        <a:bodyPr/>
        <a:lstStyle/>
        <a:p>
          <a:endParaRPr lang="en-US"/>
        </a:p>
      </dgm:t>
    </dgm:pt>
    <dgm:pt modelId="{6990195B-8415-4C0C-BFC1-FF940A0012B7}" type="pres">
      <dgm:prSet presAssocID="{42B041EC-684D-42AC-9253-888DAEB74501}" presName="root" presStyleCnt="0">
        <dgm:presLayoutVars>
          <dgm:dir/>
          <dgm:resizeHandles val="exact"/>
        </dgm:presLayoutVars>
      </dgm:prSet>
      <dgm:spPr/>
    </dgm:pt>
    <dgm:pt modelId="{34F92DED-92B6-4D75-8BB7-F854D2F7522C}" type="pres">
      <dgm:prSet presAssocID="{42B041EC-684D-42AC-9253-888DAEB74501}" presName="container" presStyleCnt="0">
        <dgm:presLayoutVars>
          <dgm:dir/>
          <dgm:resizeHandles val="exact"/>
        </dgm:presLayoutVars>
      </dgm:prSet>
      <dgm:spPr/>
    </dgm:pt>
    <dgm:pt modelId="{BBA8A86A-9F91-4231-B957-A32A56C24B84}" type="pres">
      <dgm:prSet presAssocID="{71E369E7-EB44-4B67-A3A5-C6D6F8C346F3}" presName="compNode" presStyleCnt="0"/>
      <dgm:spPr/>
    </dgm:pt>
    <dgm:pt modelId="{2FFD6334-0FEB-43D3-ACA4-69E77FB24730}" type="pres">
      <dgm:prSet presAssocID="{71E369E7-EB44-4B67-A3A5-C6D6F8C346F3}" presName="iconBgRect" presStyleLbl="bgShp" presStyleIdx="0" presStyleCnt="5"/>
      <dgm:spPr/>
    </dgm:pt>
    <dgm:pt modelId="{7380B539-B219-4008-B93A-CD931DD4CEFE}" type="pres">
      <dgm:prSet presAssocID="{71E369E7-EB44-4B67-A3A5-C6D6F8C346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D7807FF-8445-4B81-A14C-6E8C1359503E}" type="pres">
      <dgm:prSet presAssocID="{71E369E7-EB44-4B67-A3A5-C6D6F8C346F3}" presName="spaceRect" presStyleCnt="0"/>
      <dgm:spPr/>
    </dgm:pt>
    <dgm:pt modelId="{B3989879-BC57-4D26-A0B2-948AEE008A3E}" type="pres">
      <dgm:prSet presAssocID="{71E369E7-EB44-4B67-A3A5-C6D6F8C346F3}" presName="textRect" presStyleLbl="revTx" presStyleIdx="0" presStyleCnt="5">
        <dgm:presLayoutVars>
          <dgm:chMax val="1"/>
          <dgm:chPref val="1"/>
        </dgm:presLayoutVars>
      </dgm:prSet>
      <dgm:spPr/>
    </dgm:pt>
    <dgm:pt modelId="{907E6F69-DD89-4EDB-870E-79792B5E8D1E}" type="pres">
      <dgm:prSet presAssocID="{DEDD3285-9368-4077-B182-58D9D4D92704}" presName="sibTrans" presStyleLbl="sibTrans2D1" presStyleIdx="0" presStyleCnt="0"/>
      <dgm:spPr/>
    </dgm:pt>
    <dgm:pt modelId="{26F31CC3-8BB5-4F20-8BB8-840A983ED0DA}" type="pres">
      <dgm:prSet presAssocID="{B20B1AFE-13DE-4FCA-8016-A6F38BD08FBA}" presName="compNode" presStyleCnt="0"/>
      <dgm:spPr/>
    </dgm:pt>
    <dgm:pt modelId="{A09FC285-44C6-455D-98F1-F66639073575}" type="pres">
      <dgm:prSet presAssocID="{B20B1AFE-13DE-4FCA-8016-A6F38BD08FBA}" presName="iconBgRect" presStyleLbl="bgShp" presStyleIdx="1" presStyleCnt="5"/>
      <dgm:spPr/>
    </dgm:pt>
    <dgm:pt modelId="{6C767A61-A40B-432B-9665-D520B35902B5}" type="pres">
      <dgm:prSet presAssocID="{B20B1AFE-13DE-4FCA-8016-A6F38BD08F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83B9B3B4-D436-4E56-9621-886340064B5B}" type="pres">
      <dgm:prSet presAssocID="{B20B1AFE-13DE-4FCA-8016-A6F38BD08FBA}" presName="spaceRect" presStyleCnt="0"/>
      <dgm:spPr/>
    </dgm:pt>
    <dgm:pt modelId="{7BF3D24D-00B5-4D32-A8A4-5580F9004FF8}" type="pres">
      <dgm:prSet presAssocID="{B20B1AFE-13DE-4FCA-8016-A6F38BD08FBA}" presName="textRect" presStyleLbl="revTx" presStyleIdx="1" presStyleCnt="5">
        <dgm:presLayoutVars>
          <dgm:chMax val="1"/>
          <dgm:chPref val="1"/>
        </dgm:presLayoutVars>
      </dgm:prSet>
      <dgm:spPr/>
    </dgm:pt>
    <dgm:pt modelId="{ABBEC139-9B39-4413-ADEE-AF17F8B4D104}" type="pres">
      <dgm:prSet presAssocID="{43563FE0-0843-43B4-849F-C96C3B8CAB03}" presName="sibTrans" presStyleLbl="sibTrans2D1" presStyleIdx="0" presStyleCnt="0"/>
      <dgm:spPr/>
    </dgm:pt>
    <dgm:pt modelId="{3E238766-37FB-4D93-A493-D3E1A1AFEC17}" type="pres">
      <dgm:prSet presAssocID="{B6801EB5-392A-4746-886D-51DA67541E76}" presName="compNode" presStyleCnt="0"/>
      <dgm:spPr/>
    </dgm:pt>
    <dgm:pt modelId="{3E93573D-B1B5-4882-B95B-1C280E678CEC}" type="pres">
      <dgm:prSet presAssocID="{B6801EB5-392A-4746-886D-51DA67541E76}" presName="iconBgRect" presStyleLbl="bgShp" presStyleIdx="2" presStyleCnt="5"/>
      <dgm:spPr/>
    </dgm:pt>
    <dgm:pt modelId="{790837AD-6D9B-4EC6-A26E-19103A44921A}" type="pres">
      <dgm:prSet presAssocID="{B6801EB5-392A-4746-886D-51DA67541E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ego"/>
        </a:ext>
      </dgm:extLst>
    </dgm:pt>
    <dgm:pt modelId="{0FD39750-8EE6-4A6F-A13B-DDDF2B62435E}" type="pres">
      <dgm:prSet presAssocID="{B6801EB5-392A-4746-886D-51DA67541E76}" presName="spaceRect" presStyleCnt="0"/>
      <dgm:spPr/>
    </dgm:pt>
    <dgm:pt modelId="{7D29BDEF-5BBE-482F-B069-91F77D76B5BE}" type="pres">
      <dgm:prSet presAssocID="{B6801EB5-392A-4746-886D-51DA67541E76}" presName="textRect" presStyleLbl="revTx" presStyleIdx="2" presStyleCnt="5">
        <dgm:presLayoutVars>
          <dgm:chMax val="1"/>
          <dgm:chPref val="1"/>
        </dgm:presLayoutVars>
      </dgm:prSet>
      <dgm:spPr/>
    </dgm:pt>
    <dgm:pt modelId="{A9315BB1-48DC-459F-9D89-92006FFAC779}" type="pres">
      <dgm:prSet presAssocID="{ABD2573C-9623-47A8-8189-1010BD2088FE}" presName="sibTrans" presStyleLbl="sibTrans2D1" presStyleIdx="0" presStyleCnt="0"/>
      <dgm:spPr/>
    </dgm:pt>
    <dgm:pt modelId="{04E351DB-D13D-47FA-99EF-57E33B21EA30}" type="pres">
      <dgm:prSet presAssocID="{9FD0A06F-BE89-4525-8C06-7C2E6F09D429}" presName="compNode" presStyleCnt="0"/>
      <dgm:spPr/>
    </dgm:pt>
    <dgm:pt modelId="{EA9335DA-EA15-4FDD-9245-6005387DF60B}" type="pres">
      <dgm:prSet presAssocID="{9FD0A06F-BE89-4525-8C06-7C2E6F09D429}" presName="iconBgRect" presStyleLbl="bgShp" presStyleIdx="3" presStyleCnt="5"/>
      <dgm:spPr/>
    </dgm:pt>
    <dgm:pt modelId="{FC78DD1B-83D3-4766-A3DA-056F13D67D63}" type="pres">
      <dgm:prSet presAssocID="{9FD0A06F-BE89-4525-8C06-7C2E6F09D4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45E8501-7551-4879-93D0-5D76356AD726}" type="pres">
      <dgm:prSet presAssocID="{9FD0A06F-BE89-4525-8C06-7C2E6F09D429}" presName="spaceRect" presStyleCnt="0"/>
      <dgm:spPr/>
    </dgm:pt>
    <dgm:pt modelId="{126C6406-6423-4607-8F1D-A2678A1F672C}" type="pres">
      <dgm:prSet presAssocID="{9FD0A06F-BE89-4525-8C06-7C2E6F09D429}" presName="textRect" presStyleLbl="revTx" presStyleIdx="3" presStyleCnt="5">
        <dgm:presLayoutVars>
          <dgm:chMax val="1"/>
          <dgm:chPref val="1"/>
        </dgm:presLayoutVars>
      </dgm:prSet>
      <dgm:spPr/>
    </dgm:pt>
    <dgm:pt modelId="{B17E2759-3E6B-4017-BC35-E3EA9FD8837F}" type="pres">
      <dgm:prSet presAssocID="{8F98168C-B770-43C8-BDC6-F392B0C58055}" presName="sibTrans" presStyleLbl="sibTrans2D1" presStyleIdx="0" presStyleCnt="0"/>
      <dgm:spPr/>
    </dgm:pt>
    <dgm:pt modelId="{092FAAA7-F819-4D23-9705-7B98AB966A47}" type="pres">
      <dgm:prSet presAssocID="{E8C0FCB5-A705-4A5C-A672-93A1436EFF21}" presName="compNode" presStyleCnt="0"/>
      <dgm:spPr/>
    </dgm:pt>
    <dgm:pt modelId="{35803B01-CCFB-4D88-B966-6DF917842378}" type="pres">
      <dgm:prSet presAssocID="{E8C0FCB5-A705-4A5C-A672-93A1436EFF21}" presName="iconBgRect" presStyleLbl="bgShp" presStyleIdx="4" presStyleCnt="5"/>
      <dgm:spPr/>
    </dgm:pt>
    <dgm:pt modelId="{AA7B5D1F-3BC2-4876-B484-0E56F5B46E6A}" type="pres">
      <dgm:prSet presAssocID="{E8C0FCB5-A705-4A5C-A672-93A1436EFF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B579782A-B107-446B-B25D-9B721D729423}" type="pres">
      <dgm:prSet presAssocID="{E8C0FCB5-A705-4A5C-A672-93A1436EFF21}" presName="spaceRect" presStyleCnt="0"/>
      <dgm:spPr/>
    </dgm:pt>
    <dgm:pt modelId="{3A60FD8A-B599-4A3A-B20D-576E8C5B89AD}" type="pres">
      <dgm:prSet presAssocID="{E8C0FCB5-A705-4A5C-A672-93A1436EFF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7D0C07-0443-41BA-A05F-2431877A48D5}" srcId="{42B041EC-684D-42AC-9253-888DAEB74501}" destId="{E8C0FCB5-A705-4A5C-A672-93A1436EFF21}" srcOrd="4" destOrd="0" parTransId="{736D467C-BB41-4F59-93E4-CD1AE40DC48B}" sibTransId="{BDD1970C-308D-4CB0-9D0E-8BC1ED7AD2CC}"/>
    <dgm:cxn modelId="{C55A600E-6D80-463A-B7AC-FA317CDE7C57}" type="presOf" srcId="{B20B1AFE-13DE-4FCA-8016-A6F38BD08FBA}" destId="{7BF3D24D-00B5-4D32-A8A4-5580F9004FF8}" srcOrd="0" destOrd="0" presId="urn:microsoft.com/office/officeart/2018/2/layout/IconCircleList"/>
    <dgm:cxn modelId="{0A372D31-5981-4C2D-8931-FFBDB5E03314}" type="presOf" srcId="{71E369E7-EB44-4B67-A3A5-C6D6F8C346F3}" destId="{B3989879-BC57-4D26-A0B2-948AEE008A3E}" srcOrd="0" destOrd="0" presId="urn:microsoft.com/office/officeart/2018/2/layout/IconCircleList"/>
    <dgm:cxn modelId="{A181BD39-EF0E-4166-9DE8-F12C4033EB9B}" type="presOf" srcId="{ABD2573C-9623-47A8-8189-1010BD2088FE}" destId="{A9315BB1-48DC-459F-9D89-92006FFAC779}" srcOrd="0" destOrd="0" presId="urn:microsoft.com/office/officeart/2018/2/layout/IconCircleList"/>
    <dgm:cxn modelId="{CBCBC85D-DA1F-44CA-B33B-D41AFA150C0A}" type="presOf" srcId="{8F98168C-B770-43C8-BDC6-F392B0C58055}" destId="{B17E2759-3E6B-4017-BC35-E3EA9FD8837F}" srcOrd="0" destOrd="0" presId="urn:microsoft.com/office/officeart/2018/2/layout/IconCircleList"/>
    <dgm:cxn modelId="{73EEBA46-1324-4DA6-BD43-866EE2D9B7C7}" type="presOf" srcId="{DEDD3285-9368-4077-B182-58D9D4D92704}" destId="{907E6F69-DD89-4EDB-870E-79792B5E8D1E}" srcOrd="0" destOrd="0" presId="urn:microsoft.com/office/officeart/2018/2/layout/IconCircleList"/>
    <dgm:cxn modelId="{C333E976-422D-4293-8E72-F0B8C1DCECDC}" type="presOf" srcId="{B6801EB5-392A-4746-886D-51DA67541E76}" destId="{7D29BDEF-5BBE-482F-B069-91F77D76B5BE}" srcOrd="0" destOrd="0" presId="urn:microsoft.com/office/officeart/2018/2/layout/IconCircleList"/>
    <dgm:cxn modelId="{5CE75B77-573D-4381-995A-E1A5BCE298C1}" srcId="{42B041EC-684D-42AC-9253-888DAEB74501}" destId="{71E369E7-EB44-4B67-A3A5-C6D6F8C346F3}" srcOrd="0" destOrd="0" parTransId="{9CF20D65-C8AD-4B22-BDDC-2783D781930F}" sibTransId="{DEDD3285-9368-4077-B182-58D9D4D92704}"/>
    <dgm:cxn modelId="{C375B87B-7798-450E-87C2-2FEE6B29FE73}" type="presOf" srcId="{42B041EC-684D-42AC-9253-888DAEB74501}" destId="{6990195B-8415-4C0C-BFC1-FF940A0012B7}" srcOrd="0" destOrd="0" presId="urn:microsoft.com/office/officeart/2018/2/layout/IconCircleList"/>
    <dgm:cxn modelId="{238A0289-8593-46E9-9D73-11CF79E2FF43}" type="presOf" srcId="{E8C0FCB5-A705-4A5C-A672-93A1436EFF21}" destId="{3A60FD8A-B599-4A3A-B20D-576E8C5B89AD}" srcOrd="0" destOrd="0" presId="urn:microsoft.com/office/officeart/2018/2/layout/IconCircleList"/>
    <dgm:cxn modelId="{EE5E79A7-D9DF-434F-B3A1-ED65FD4A6300}" type="presOf" srcId="{43563FE0-0843-43B4-849F-C96C3B8CAB03}" destId="{ABBEC139-9B39-4413-ADEE-AF17F8B4D104}" srcOrd="0" destOrd="0" presId="urn:microsoft.com/office/officeart/2018/2/layout/IconCircleList"/>
    <dgm:cxn modelId="{3C7D51D1-45C2-4E2A-A799-80554C2BB6FB}" srcId="{42B041EC-684D-42AC-9253-888DAEB74501}" destId="{B20B1AFE-13DE-4FCA-8016-A6F38BD08FBA}" srcOrd="1" destOrd="0" parTransId="{1A0637C9-280A-4EFC-BA83-0BF3D778C519}" sibTransId="{43563FE0-0843-43B4-849F-C96C3B8CAB03}"/>
    <dgm:cxn modelId="{672ECBD1-F030-44EC-BF55-C2F950B41F5F}" type="presOf" srcId="{9FD0A06F-BE89-4525-8C06-7C2E6F09D429}" destId="{126C6406-6423-4607-8F1D-A2678A1F672C}" srcOrd="0" destOrd="0" presId="urn:microsoft.com/office/officeart/2018/2/layout/IconCircleList"/>
    <dgm:cxn modelId="{A34274EB-F579-40A4-B799-8DB01942CFB8}" srcId="{42B041EC-684D-42AC-9253-888DAEB74501}" destId="{9FD0A06F-BE89-4525-8C06-7C2E6F09D429}" srcOrd="3" destOrd="0" parTransId="{BFE577DD-6D15-40EE-A457-8174D6CD6473}" sibTransId="{8F98168C-B770-43C8-BDC6-F392B0C58055}"/>
    <dgm:cxn modelId="{F2068DFA-41ED-40E6-8C99-DA2EFD9134A8}" srcId="{42B041EC-684D-42AC-9253-888DAEB74501}" destId="{B6801EB5-392A-4746-886D-51DA67541E76}" srcOrd="2" destOrd="0" parTransId="{17FB2C15-E856-4088-836D-D51E3EB98AF0}" sibTransId="{ABD2573C-9623-47A8-8189-1010BD2088FE}"/>
    <dgm:cxn modelId="{0FC73A74-1A86-4544-A89B-5F848D557029}" type="presParOf" srcId="{6990195B-8415-4C0C-BFC1-FF940A0012B7}" destId="{34F92DED-92B6-4D75-8BB7-F854D2F7522C}" srcOrd="0" destOrd="0" presId="urn:microsoft.com/office/officeart/2018/2/layout/IconCircleList"/>
    <dgm:cxn modelId="{5C3E0692-5806-42B0-8688-758154C7AD9B}" type="presParOf" srcId="{34F92DED-92B6-4D75-8BB7-F854D2F7522C}" destId="{BBA8A86A-9F91-4231-B957-A32A56C24B84}" srcOrd="0" destOrd="0" presId="urn:microsoft.com/office/officeart/2018/2/layout/IconCircleList"/>
    <dgm:cxn modelId="{2D60E7BA-B244-4CFD-9F2C-DE38A72494CE}" type="presParOf" srcId="{BBA8A86A-9F91-4231-B957-A32A56C24B84}" destId="{2FFD6334-0FEB-43D3-ACA4-69E77FB24730}" srcOrd="0" destOrd="0" presId="urn:microsoft.com/office/officeart/2018/2/layout/IconCircleList"/>
    <dgm:cxn modelId="{E1FEE6A7-4939-4135-B697-407B480DE106}" type="presParOf" srcId="{BBA8A86A-9F91-4231-B957-A32A56C24B84}" destId="{7380B539-B219-4008-B93A-CD931DD4CEFE}" srcOrd="1" destOrd="0" presId="urn:microsoft.com/office/officeart/2018/2/layout/IconCircleList"/>
    <dgm:cxn modelId="{575DE622-8D84-4316-93B9-E3CCFAD2C69C}" type="presParOf" srcId="{BBA8A86A-9F91-4231-B957-A32A56C24B84}" destId="{CD7807FF-8445-4B81-A14C-6E8C1359503E}" srcOrd="2" destOrd="0" presId="urn:microsoft.com/office/officeart/2018/2/layout/IconCircleList"/>
    <dgm:cxn modelId="{D467B0B6-2A3B-44A7-AACD-E63F9417B0E8}" type="presParOf" srcId="{BBA8A86A-9F91-4231-B957-A32A56C24B84}" destId="{B3989879-BC57-4D26-A0B2-948AEE008A3E}" srcOrd="3" destOrd="0" presId="urn:microsoft.com/office/officeart/2018/2/layout/IconCircleList"/>
    <dgm:cxn modelId="{5B53EA4F-BB9A-4930-886B-45D536B69BA3}" type="presParOf" srcId="{34F92DED-92B6-4D75-8BB7-F854D2F7522C}" destId="{907E6F69-DD89-4EDB-870E-79792B5E8D1E}" srcOrd="1" destOrd="0" presId="urn:microsoft.com/office/officeart/2018/2/layout/IconCircleList"/>
    <dgm:cxn modelId="{00906293-10CB-4E48-B5AD-78E7AE9B3B15}" type="presParOf" srcId="{34F92DED-92B6-4D75-8BB7-F854D2F7522C}" destId="{26F31CC3-8BB5-4F20-8BB8-840A983ED0DA}" srcOrd="2" destOrd="0" presId="urn:microsoft.com/office/officeart/2018/2/layout/IconCircleList"/>
    <dgm:cxn modelId="{9C2181D8-B046-4C50-8898-B2334AFDB199}" type="presParOf" srcId="{26F31CC3-8BB5-4F20-8BB8-840A983ED0DA}" destId="{A09FC285-44C6-455D-98F1-F66639073575}" srcOrd="0" destOrd="0" presId="urn:microsoft.com/office/officeart/2018/2/layout/IconCircleList"/>
    <dgm:cxn modelId="{D137E5BE-BFE4-45B5-A239-71011051AB88}" type="presParOf" srcId="{26F31CC3-8BB5-4F20-8BB8-840A983ED0DA}" destId="{6C767A61-A40B-432B-9665-D520B35902B5}" srcOrd="1" destOrd="0" presId="urn:microsoft.com/office/officeart/2018/2/layout/IconCircleList"/>
    <dgm:cxn modelId="{A8AC58BD-936B-439C-8329-CF788E3B0941}" type="presParOf" srcId="{26F31CC3-8BB5-4F20-8BB8-840A983ED0DA}" destId="{83B9B3B4-D436-4E56-9621-886340064B5B}" srcOrd="2" destOrd="0" presId="urn:microsoft.com/office/officeart/2018/2/layout/IconCircleList"/>
    <dgm:cxn modelId="{E4140BC3-C65D-41F2-87B1-97FEBDF5BD06}" type="presParOf" srcId="{26F31CC3-8BB5-4F20-8BB8-840A983ED0DA}" destId="{7BF3D24D-00B5-4D32-A8A4-5580F9004FF8}" srcOrd="3" destOrd="0" presId="urn:microsoft.com/office/officeart/2018/2/layout/IconCircleList"/>
    <dgm:cxn modelId="{03B83337-EBE3-444F-A886-54CF3ED6B3D2}" type="presParOf" srcId="{34F92DED-92B6-4D75-8BB7-F854D2F7522C}" destId="{ABBEC139-9B39-4413-ADEE-AF17F8B4D104}" srcOrd="3" destOrd="0" presId="urn:microsoft.com/office/officeart/2018/2/layout/IconCircleList"/>
    <dgm:cxn modelId="{5B31876B-7EC1-41B6-A02D-AC99881B8313}" type="presParOf" srcId="{34F92DED-92B6-4D75-8BB7-F854D2F7522C}" destId="{3E238766-37FB-4D93-A493-D3E1A1AFEC17}" srcOrd="4" destOrd="0" presId="urn:microsoft.com/office/officeart/2018/2/layout/IconCircleList"/>
    <dgm:cxn modelId="{D5FE16C3-99F9-4085-A24E-F64FFE658BE8}" type="presParOf" srcId="{3E238766-37FB-4D93-A493-D3E1A1AFEC17}" destId="{3E93573D-B1B5-4882-B95B-1C280E678CEC}" srcOrd="0" destOrd="0" presId="urn:microsoft.com/office/officeart/2018/2/layout/IconCircleList"/>
    <dgm:cxn modelId="{23C214A4-AB0B-4104-B463-2A74C93B8D01}" type="presParOf" srcId="{3E238766-37FB-4D93-A493-D3E1A1AFEC17}" destId="{790837AD-6D9B-4EC6-A26E-19103A44921A}" srcOrd="1" destOrd="0" presId="urn:microsoft.com/office/officeart/2018/2/layout/IconCircleList"/>
    <dgm:cxn modelId="{1A7C0A9F-2B58-48D4-9943-EBFB9C47CAB3}" type="presParOf" srcId="{3E238766-37FB-4D93-A493-D3E1A1AFEC17}" destId="{0FD39750-8EE6-4A6F-A13B-DDDF2B62435E}" srcOrd="2" destOrd="0" presId="urn:microsoft.com/office/officeart/2018/2/layout/IconCircleList"/>
    <dgm:cxn modelId="{FD209502-6315-4E16-9C07-ED658F5E8CED}" type="presParOf" srcId="{3E238766-37FB-4D93-A493-D3E1A1AFEC17}" destId="{7D29BDEF-5BBE-482F-B069-91F77D76B5BE}" srcOrd="3" destOrd="0" presId="urn:microsoft.com/office/officeart/2018/2/layout/IconCircleList"/>
    <dgm:cxn modelId="{C5103670-36C1-42D1-8042-EF7EA541FEEE}" type="presParOf" srcId="{34F92DED-92B6-4D75-8BB7-F854D2F7522C}" destId="{A9315BB1-48DC-459F-9D89-92006FFAC779}" srcOrd="5" destOrd="0" presId="urn:microsoft.com/office/officeart/2018/2/layout/IconCircleList"/>
    <dgm:cxn modelId="{71247042-162F-4F5F-B863-3DC7974FA66D}" type="presParOf" srcId="{34F92DED-92B6-4D75-8BB7-F854D2F7522C}" destId="{04E351DB-D13D-47FA-99EF-57E33B21EA30}" srcOrd="6" destOrd="0" presId="urn:microsoft.com/office/officeart/2018/2/layout/IconCircleList"/>
    <dgm:cxn modelId="{288CFCE7-92DC-4EB2-B0EF-87A063A37C32}" type="presParOf" srcId="{04E351DB-D13D-47FA-99EF-57E33B21EA30}" destId="{EA9335DA-EA15-4FDD-9245-6005387DF60B}" srcOrd="0" destOrd="0" presId="urn:microsoft.com/office/officeart/2018/2/layout/IconCircleList"/>
    <dgm:cxn modelId="{467887EA-91EF-4D8F-B9A8-5B2F2035B1BD}" type="presParOf" srcId="{04E351DB-D13D-47FA-99EF-57E33B21EA30}" destId="{FC78DD1B-83D3-4766-A3DA-056F13D67D63}" srcOrd="1" destOrd="0" presId="urn:microsoft.com/office/officeart/2018/2/layout/IconCircleList"/>
    <dgm:cxn modelId="{9D91E4BB-3FA6-4C5E-BF0A-7CB37F17F2C8}" type="presParOf" srcId="{04E351DB-D13D-47FA-99EF-57E33B21EA30}" destId="{545E8501-7551-4879-93D0-5D76356AD726}" srcOrd="2" destOrd="0" presId="urn:microsoft.com/office/officeart/2018/2/layout/IconCircleList"/>
    <dgm:cxn modelId="{89D17B45-F368-460D-859F-E62046783173}" type="presParOf" srcId="{04E351DB-D13D-47FA-99EF-57E33B21EA30}" destId="{126C6406-6423-4607-8F1D-A2678A1F672C}" srcOrd="3" destOrd="0" presId="urn:microsoft.com/office/officeart/2018/2/layout/IconCircleList"/>
    <dgm:cxn modelId="{67144115-3475-4F1C-AF30-EBE8E70C23A3}" type="presParOf" srcId="{34F92DED-92B6-4D75-8BB7-F854D2F7522C}" destId="{B17E2759-3E6B-4017-BC35-E3EA9FD8837F}" srcOrd="7" destOrd="0" presId="urn:microsoft.com/office/officeart/2018/2/layout/IconCircleList"/>
    <dgm:cxn modelId="{1C224E47-E8B6-483B-8A3F-C1F227799A59}" type="presParOf" srcId="{34F92DED-92B6-4D75-8BB7-F854D2F7522C}" destId="{092FAAA7-F819-4D23-9705-7B98AB966A47}" srcOrd="8" destOrd="0" presId="urn:microsoft.com/office/officeart/2018/2/layout/IconCircleList"/>
    <dgm:cxn modelId="{EDBDC4E5-A2FB-4462-9097-B344E0C9D830}" type="presParOf" srcId="{092FAAA7-F819-4D23-9705-7B98AB966A47}" destId="{35803B01-CCFB-4D88-B966-6DF917842378}" srcOrd="0" destOrd="0" presId="urn:microsoft.com/office/officeart/2018/2/layout/IconCircleList"/>
    <dgm:cxn modelId="{85701AC0-A208-4632-BD7B-3E0834E14993}" type="presParOf" srcId="{092FAAA7-F819-4D23-9705-7B98AB966A47}" destId="{AA7B5D1F-3BC2-4876-B484-0E56F5B46E6A}" srcOrd="1" destOrd="0" presId="urn:microsoft.com/office/officeart/2018/2/layout/IconCircleList"/>
    <dgm:cxn modelId="{9A6B8524-F5EC-4F9A-AE53-A9753F423A5D}" type="presParOf" srcId="{092FAAA7-F819-4D23-9705-7B98AB966A47}" destId="{B579782A-B107-446B-B25D-9B721D729423}" srcOrd="2" destOrd="0" presId="urn:microsoft.com/office/officeart/2018/2/layout/IconCircleList"/>
    <dgm:cxn modelId="{1062EA9E-EB4F-4905-AF46-8BEE85ABCB56}" type="presParOf" srcId="{092FAAA7-F819-4D23-9705-7B98AB966A47}" destId="{3A60FD8A-B599-4A3A-B20D-576E8C5B89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257D7-00D6-465F-80F5-B45D27BC6757}">
      <dsp:nvSpPr>
        <dsp:cNvPr id="0" name=""/>
        <dsp:cNvSpPr/>
      </dsp:nvSpPr>
      <dsp:spPr>
        <a:xfrm>
          <a:off x="0" y="1684"/>
          <a:ext cx="6301601" cy="1283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22F4A-6C69-4732-9AB4-0C8173A5CFF3}">
      <dsp:nvSpPr>
        <dsp:cNvPr id="0" name=""/>
        <dsp:cNvSpPr/>
      </dsp:nvSpPr>
      <dsp:spPr>
        <a:xfrm>
          <a:off x="388143" y="290386"/>
          <a:ext cx="705715" cy="705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8C9EB-4456-45A8-AA64-321ECE3AD021}">
      <dsp:nvSpPr>
        <dsp:cNvPr id="0" name=""/>
        <dsp:cNvSpPr/>
      </dsp:nvSpPr>
      <dsp:spPr>
        <a:xfrm>
          <a:off x="1482002" y="1684"/>
          <a:ext cx="4819598" cy="1283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97" tIns="135797" rIns="135797" bIns="135797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El capital de la empresa se encuentra distribuido en un total de 69.166.557.220 acciones, cada acción otorga un derecho de voto</a:t>
          </a:r>
          <a:endParaRPr lang="en-US" sz="1600" kern="1200" dirty="0"/>
        </a:p>
      </dsp:txBody>
      <dsp:txXfrm>
        <a:off x="1482002" y="1684"/>
        <a:ext cx="4819598" cy="1283118"/>
      </dsp:txXfrm>
    </dsp:sp>
    <dsp:sp modelId="{604A5401-84CC-49D3-BDE2-8EA263286730}">
      <dsp:nvSpPr>
        <dsp:cNvPr id="0" name=""/>
        <dsp:cNvSpPr/>
      </dsp:nvSpPr>
      <dsp:spPr>
        <a:xfrm>
          <a:off x="0" y="1605583"/>
          <a:ext cx="6301601" cy="22966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2E89E-98E4-4281-9115-7C64534E53EA}">
      <dsp:nvSpPr>
        <dsp:cNvPr id="0" name=""/>
        <dsp:cNvSpPr/>
      </dsp:nvSpPr>
      <dsp:spPr>
        <a:xfrm>
          <a:off x="388143" y="2401052"/>
          <a:ext cx="705715" cy="70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32435-77F0-418D-BBDB-0F24346BE164}">
      <dsp:nvSpPr>
        <dsp:cNvPr id="0" name=""/>
        <dsp:cNvSpPr/>
      </dsp:nvSpPr>
      <dsp:spPr>
        <a:xfrm>
          <a:off x="1482002" y="2112350"/>
          <a:ext cx="4819598" cy="1283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97" tIns="135797" rIns="135797" bIns="135797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482002" y="2112350"/>
        <a:ext cx="4819598" cy="1283118"/>
      </dsp:txXfrm>
    </dsp:sp>
    <dsp:sp modelId="{2ADD3BD9-C257-49C5-95D1-00602BE01B1A}">
      <dsp:nvSpPr>
        <dsp:cNvPr id="0" name=""/>
        <dsp:cNvSpPr/>
      </dsp:nvSpPr>
      <dsp:spPr>
        <a:xfrm>
          <a:off x="0" y="4223017"/>
          <a:ext cx="6301601" cy="16541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0D48-9049-4CD4-B99E-5343A8680009}">
      <dsp:nvSpPr>
        <dsp:cNvPr id="0" name=""/>
        <dsp:cNvSpPr/>
      </dsp:nvSpPr>
      <dsp:spPr>
        <a:xfrm>
          <a:off x="388143" y="4697213"/>
          <a:ext cx="705715" cy="705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B0A4E-2B07-429C-9116-12747C04067C}">
      <dsp:nvSpPr>
        <dsp:cNvPr id="0" name=""/>
        <dsp:cNvSpPr/>
      </dsp:nvSpPr>
      <dsp:spPr>
        <a:xfrm>
          <a:off x="1482002" y="4408511"/>
          <a:ext cx="4819598" cy="1283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97" tIns="135797" rIns="135797" bIns="135797" numCol="1" spcCol="1270" anchor="ctr" anchorCtr="0">
          <a:noAutofit/>
        </a:bodyPr>
        <a:lstStyle/>
        <a:p>
          <a:pPr marL="0" lvl="0" indent="0" algn="just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482002" y="4408511"/>
        <a:ext cx="4819598" cy="1283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257D7-00D6-465F-80F5-B45D27BC6757}">
      <dsp:nvSpPr>
        <dsp:cNvPr id="0" name=""/>
        <dsp:cNvSpPr/>
      </dsp:nvSpPr>
      <dsp:spPr>
        <a:xfrm>
          <a:off x="0" y="150632"/>
          <a:ext cx="6301601" cy="1346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22F4A-6C69-4732-9AB4-0C8173A5CFF3}">
      <dsp:nvSpPr>
        <dsp:cNvPr id="0" name=""/>
        <dsp:cNvSpPr/>
      </dsp:nvSpPr>
      <dsp:spPr>
        <a:xfrm>
          <a:off x="407362" y="453629"/>
          <a:ext cx="741382" cy="740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8C9EB-4456-45A8-AA64-321ECE3AD021}">
      <dsp:nvSpPr>
        <dsp:cNvPr id="0" name=""/>
        <dsp:cNvSpPr/>
      </dsp:nvSpPr>
      <dsp:spPr>
        <a:xfrm>
          <a:off x="1556107" y="150632"/>
          <a:ext cx="4675192" cy="14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82" tIns="155882" rIns="155882" bIns="155882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La industria bancaria es un componente básico de la industria financiera que juega un papel crucial en la economía global y local de cada país. El banco de chile comprende cerca del 18% del mercado de los bancos en chile.</a:t>
          </a:r>
          <a:endParaRPr lang="en-US" sz="1600" kern="1200" dirty="0"/>
        </a:p>
      </dsp:txBody>
      <dsp:txXfrm>
        <a:off x="1556107" y="150632"/>
        <a:ext cx="4675192" cy="1472901"/>
      </dsp:txXfrm>
    </dsp:sp>
    <dsp:sp modelId="{604A5401-84CC-49D3-BDE2-8EA263286730}">
      <dsp:nvSpPr>
        <dsp:cNvPr id="0" name=""/>
        <dsp:cNvSpPr/>
      </dsp:nvSpPr>
      <dsp:spPr>
        <a:xfrm>
          <a:off x="0" y="1991759"/>
          <a:ext cx="6301601" cy="19580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2E89E-98E4-4281-9115-7C64534E53EA}">
      <dsp:nvSpPr>
        <dsp:cNvPr id="0" name=""/>
        <dsp:cNvSpPr/>
      </dsp:nvSpPr>
      <dsp:spPr>
        <a:xfrm>
          <a:off x="407362" y="2600453"/>
          <a:ext cx="741382" cy="740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32435-77F0-418D-BBDB-0F24346BE164}">
      <dsp:nvSpPr>
        <dsp:cNvPr id="0" name=""/>
        <dsp:cNvSpPr/>
      </dsp:nvSpPr>
      <dsp:spPr>
        <a:xfrm>
          <a:off x="1556107" y="2297456"/>
          <a:ext cx="4675192" cy="14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82" tIns="155882" rIns="155882" bIns="155882" numCol="1" spcCol="1270" anchor="ctr" anchorCtr="0">
          <a:noAutofit/>
        </a:bodyPr>
        <a:lstStyle/>
        <a:p>
          <a:pPr marL="0" lvl="0" indent="0" algn="just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56107" y="2297456"/>
        <a:ext cx="4675192" cy="1472901"/>
      </dsp:txXfrm>
    </dsp:sp>
    <dsp:sp modelId="{2ADD3BD9-C257-49C5-95D1-00602BE01B1A}">
      <dsp:nvSpPr>
        <dsp:cNvPr id="0" name=""/>
        <dsp:cNvSpPr/>
      </dsp:nvSpPr>
      <dsp:spPr>
        <a:xfrm>
          <a:off x="0" y="4318031"/>
          <a:ext cx="6301601" cy="1531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0D48-9049-4CD4-B99E-5343A8680009}">
      <dsp:nvSpPr>
        <dsp:cNvPr id="0" name=""/>
        <dsp:cNvSpPr/>
      </dsp:nvSpPr>
      <dsp:spPr>
        <a:xfrm>
          <a:off x="407362" y="4713536"/>
          <a:ext cx="741382" cy="740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B0A4E-2B07-429C-9116-12747C04067C}">
      <dsp:nvSpPr>
        <dsp:cNvPr id="0" name=""/>
        <dsp:cNvSpPr/>
      </dsp:nvSpPr>
      <dsp:spPr>
        <a:xfrm>
          <a:off x="1556107" y="4410539"/>
          <a:ext cx="4675192" cy="14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82" tIns="155882" rIns="155882" bIns="155882" numCol="1" spcCol="1270" anchor="ctr" anchorCtr="0">
          <a:noAutofit/>
        </a:bodyPr>
        <a:lstStyle/>
        <a:p>
          <a:pPr marL="0" lvl="0" indent="0" algn="just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56107" y="4410539"/>
        <a:ext cx="4675192" cy="147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257D7-00D6-465F-80F5-B45D27BC6757}">
      <dsp:nvSpPr>
        <dsp:cNvPr id="0" name=""/>
        <dsp:cNvSpPr/>
      </dsp:nvSpPr>
      <dsp:spPr>
        <a:xfrm>
          <a:off x="0" y="6629"/>
          <a:ext cx="6511918" cy="1407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22F4A-6C69-4732-9AB4-0C8173A5CFF3}">
      <dsp:nvSpPr>
        <dsp:cNvPr id="0" name=""/>
        <dsp:cNvSpPr/>
      </dsp:nvSpPr>
      <dsp:spPr>
        <a:xfrm>
          <a:off x="404615" y="342555"/>
          <a:ext cx="736382" cy="735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8C9EB-4456-45A8-AA64-321ECE3AD021}">
      <dsp:nvSpPr>
        <dsp:cNvPr id="0" name=""/>
        <dsp:cNvSpPr/>
      </dsp:nvSpPr>
      <dsp:spPr>
        <a:xfrm>
          <a:off x="1381837" y="0"/>
          <a:ext cx="4371992" cy="133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60" tIns="141560" rIns="141560" bIns="14156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La industria inmobiliaria en Chile desempeña un papel crucial en el desarrollo urbano y económico del país, representando casi un 13% del PIB en Chile.</a:t>
          </a:r>
          <a:endParaRPr lang="en-US" sz="1600" kern="1200" dirty="0"/>
        </a:p>
      </dsp:txBody>
      <dsp:txXfrm>
        <a:off x="1381837" y="0"/>
        <a:ext cx="4371992" cy="1337570"/>
      </dsp:txXfrm>
    </dsp:sp>
    <dsp:sp modelId="{604A5401-84CC-49D3-BDE2-8EA263286730}">
      <dsp:nvSpPr>
        <dsp:cNvPr id="0" name=""/>
        <dsp:cNvSpPr/>
      </dsp:nvSpPr>
      <dsp:spPr>
        <a:xfrm>
          <a:off x="0" y="2175474"/>
          <a:ext cx="6511918" cy="1337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2E89E-98E4-4281-9115-7C64534E53EA}">
      <dsp:nvSpPr>
        <dsp:cNvPr id="0" name=""/>
        <dsp:cNvSpPr/>
      </dsp:nvSpPr>
      <dsp:spPr>
        <a:xfrm>
          <a:off x="404615" y="2476428"/>
          <a:ext cx="736382" cy="735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32435-77F0-418D-BBDB-0F24346BE164}">
      <dsp:nvSpPr>
        <dsp:cNvPr id="0" name=""/>
        <dsp:cNvSpPr/>
      </dsp:nvSpPr>
      <dsp:spPr>
        <a:xfrm>
          <a:off x="1622472" y="2302876"/>
          <a:ext cx="4371992" cy="133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60" tIns="141560" rIns="141560" bIns="14156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 mayo del 2019 antes de la apertura en bolsa la empresa emitió bonos por UF 10 millones.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 la junta extraordinaria de accionistas del grupo CENCOSUD, se aprobó un 122.719.758 nuevas acciones</a:t>
          </a:r>
          <a:endParaRPr lang="es-MX" sz="1400" kern="1200" dirty="0"/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622472" y="2302876"/>
        <a:ext cx="4371992" cy="1337570"/>
      </dsp:txXfrm>
    </dsp:sp>
    <dsp:sp modelId="{2ADD3BD9-C257-49C5-95D1-00602BE01B1A}">
      <dsp:nvSpPr>
        <dsp:cNvPr id="0" name=""/>
        <dsp:cNvSpPr/>
      </dsp:nvSpPr>
      <dsp:spPr>
        <a:xfrm>
          <a:off x="0" y="4309347"/>
          <a:ext cx="6511918" cy="1229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0D48-9049-4CD4-B99E-5343A8680009}">
      <dsp:nvSpPr>
        <dsp:cNvPr id="0" name=""/>
        <dsp:cNvSpPr/>
      </dsp:nvSpPr>
      <dsp:spPr>
        <a:xfrm>
          <a:off x="404615" y="4556200"/>
          <a:ext cx="736382" cy="735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B0A4E-2B07-429C-9116-12747C04067C}">
      <dsp:nvSpPr>
        <dsp:cNvPr id="0" name=""/>
        <dsp:cNvSpPr/>
      </dsp:nvSpPr>
      <dsp:spPr>
        <a:xfrm>
          <a:off x="1545612" y="4796774"/>
          <a:ext cx="4371992" cy="133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60" tIns="141560" rIns="141560" bIns="141560" numCol="1" spcCol="1270" anchor="ctr" anchorCtr="0">
          <a:noAutofit/>
        </a:bodyPr>
        <a:lstStyle/>
        <a:p>
          <a:pPr marL="0" lvl="0" indent="0" algn="just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45612" y="4796774"/>
        <a:ext cx="4371992" cy="1337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D6334-0FEB-43D3-ACA4-69E77FB24730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0B539-B219-4008-B93A-CD931DD4CEFE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89879-BC57-4D26-A0B2-948AEE008A3E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/>
            <a:t>Incertidumbre global con conflictos.</a:t>
          </a:r>
          <a:endParaRPr lang="en-US" sz="1600" kern="1200" dirty="0"/>
        </a:p>
      </dsp:txBody>
      <dsp:txXfrm>
        <a:off x="1312541" y="619429"/>
        <a:ext cx="2148945" cy="911674"/>
      </dsp:txXfrm>
    </dsp:sp>
    <dsp:sp modelId="{A09FC285-44C6-455D-98F1-F66639073575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67A61-A40B-432B-9665-D520B35902B5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D24D-00B5-4D32-A8A4-5580F9004FF8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/>
            <a:t>Fluctuaciones en el petróleo y posibles restricciones ambientales. </a:t>
          </a:r>
          <a:endParaRPr lang="en-US" sz="1600" kern="1200" dirty="0"/>
        </a:p>
      </dsp:txBody>
      <dsp:txXfrm>
        <a:off x="4942957" y="619429"/>
        <a:ext cx="2148945" cy="911674"/>
      </dsp:txXfrm>
    </dsp:sp>
    <dsp:sp modelId="{3E93573D-B1B5-4882-B95B-1C280E678CEC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837AD-6D9B-4EC6-A26E-19103A44921A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9BDEF-5BBE-482F-B069-91F77D76B5BE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/>
            <a:t>Periodo de estancamiento</a:t>
          </a:r>
          <a:endParaRPr lang="en-US" sz="1600" kern="1200" dirty="0"/>
        </a:p>
      </dsp:txBody>
      <dsp:txXfrm>
        <a:off x="8573374" y="619429"/>
        <a:ext cx="2148945" cy="911674"/>
      </dsp:txXfrm>
    </dsp:sp>
    <dsp:sp modelId="{EA9335DA-EA15-4FDD-9245-6005387DF60B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8DD1B-83D3-4766-A3DA-056F13D67D63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6406-6423-4607-8F1D-A2678A1F672C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/>
            <a:t>Constante aumento de la tasa de ocupación</a:t>
          </a:r>
          <a:endParaRPr lang="en-US" sz="1600" kern="1200" dirty="0"/>
        </a:p>
      </dsp:txBody>
      <dsp:txXfrm>
        <a:off x="1312541" y="2158301"/>
        <a:ext cx="2148945" cy="911674"/>
      </dsp:txXfrm>
    </dsp:sp>
    <dsp:sp modelId="{35803B01-CCFB-4D88-B966-6DF917842378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B5D1F-3BC2-4876-B484-0E56F5B46E6A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FD8A-B599-4A3A-B20D-576E8C5B89AD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/>
            <a:t>CENCOSUD SHOPPING registró un aumento del 99,6% en sus utilidades en comparación con el mismo período del año anterior. </a:t>
          </a:r>
          <a:endParaRPr lang="en-US" sz="1600" kern="1200" dirty="0"/>
        </a:p>
      </dsp:txBody>
      <dsp:txXfrm>
        <a:off x="4942957" y="2158301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D86A8-E2FE-436C-A64C-8CAA81C2E51F}" type="datetimeFigureOut">
              <a:rPr lang="es-CL" smtClean="0"/>
              <a:t>11-11-2023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2871-B945-4F6D-8EF4-E111D3FC34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477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2871-B945-4F6D-8EF4-E111D3FC340D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416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2871-B945-4F6D-8EF4-E111D3FC340D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771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2871-B945-4F6D-8EF4-E111D3FC340D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804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BC2F1-994A-C7FC-24AD-B3FA1829F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642E7-3933-6399-DAD5-2D8394CC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62199-4D99-750A-6D33-4642400D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A5D4E-BE7B-0296-1C74-99266AB4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70CF8-088D-FA7D-CAE5-591D4EF0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6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6055C-B6C4-F808-8A62-16535FD3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56D68B-D793-C17A-915D-1AEE91DAF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B1687-D27C-F12A-8AE1-CEE237DB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219B1-61FC-11A2-6344-F48FE70B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520FC-C0D4-25DB-DCCA-709E9C62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1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5AD66A-DCEB-B7AF-6E85-0538949B5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A8E4A2-579E-4C07-5FBE-FC4A8539D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BABC77-BA3A-3A34-3A78-F0BDB9B3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79B5D-A8BE-2F50-CB88-EF386760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5F3A2-DF60-E4A0-9181-88848B5F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2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05036-ABAF-3F2D-2B1A-E0EC534D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D9CF1-4A71-011B-1997-DD2232DD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83A50-BBF8-0827-BF2F-5D7B3E4B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1D0D4-E0E0-EB52-D466-8EB13CBD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58D57-8FA9-8532-6498-776137F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AF234-B31C-36F2-5BF6-D7B70A54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E443B1-DB75-4071-87F5-1AE3F7EE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9FEBB-33AC-81DB-E8BA-CA65F2F8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EFF4E-B777-07C5-607C-76BF6A73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48443B-6CD0-DEE7-7F3B-FEB1DC90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0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AFC3-F0F0-094B-D94B-730E15DB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EB423-52A4-907E-A543-4F2198A8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4DFAC1-D1FE-792F-F2D5-AE78CA09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78D9B9-3CC4-C073-EC55-7CEFAA6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9AA8C-D296-3980-B618-A95803C0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B19D22-6961-8F6F-D404-7E8A5394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2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07EF8-09E3-9696-3C35-5E92C086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CDDDB-F096-5A56-8166-F7D998EE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1D6F0D-E566-F4B5-75FA-6FF4887C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1CD420-2166-858B-BD13-8D7C4EA9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FEA7AB-F1C3-2B28-0F45-A92714A3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3FF2C9-8999-9B3E-EA4A-7FF5CEE1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A133F-7742-C65E-75AF-FEC6990D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85DB5B-9ECE-7BB7-4072-1557AE1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6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F7D88-3F6A-40FB-1959-FDAFF170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C1CD89-1AB7-748A-50FA-64389D5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D72C2A-9FA7-0B09-5EEA-0CBDBCF5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445C33-B172-43F4-DF3B-4ED49CEF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144004-63A4-B545-4774-C6A59F4F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EB552E-2D6B-CEF7-52B5-B438423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BBF2BF-21EE-336F-00C7-74C361B7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61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7942D-29BD-B0F7-8A91-1D562FA5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FF2D4-8F4A-5D22-A532-FB8EFF2B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B65E0-F80B-88E2-CF72-8B70C7AE7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4216B-6404-935D-E5C4-26C36B96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68A6A-583A-E0BB-E434-A107D52E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CEC3B-2B25-1D36-1C6E-BF87AD3F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15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ADDA5-FF89-8F5F-6CC3-4D3CF36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726A05-6D39-6642-529C-7362729AB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6210A-FC09-6FEC-E240-E859445E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E7FE2A-22A3-81CC-7B53-115564F1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E4AF5-F000-539D-376D-BDD2136E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DF3DF-DCDB-E15D-DD86-3BAA6A50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7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545484-1C7B-BA63-8264-B4964E4F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6449D2-AE74-C589-2F1F-8E221C31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D7467-F69E-7DC3-F6AD-D74C0409B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D269F-BEED-D7D1-257A-F83CD243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11358-B82F-242C-9539-76F74457B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7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44DE2E-109E-D181-18E5-C2DAFF3B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HITO 3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Gestión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Financiera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 descr="Beverly Hill City Hall">
            <a:extLst>
              <a:ext uri="{FF2B5EF4-FFF2-40B4-BE49-F238E27FC236}">
                <a16:creationId xmlns:a16="http://schemas.microsoft.com/office/drawing/2014/main" id="{CC44D9F5-8B5D-620E-9770-A4FD3701F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86" r="21561" b="-1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B95807-247D-9B19-49C2-FEA230A8F7ED}"/>
              </a:ext>
            </a:extLst>
          </p:cNvPr>
          <p:cNvSpPr txBox="1"/>
          <p:nvPr/>
        </p:nvSpPr>
        <p:spPr>
          <a:xfrm>
            <a:off x="5232401" y="3146400"/>
            <a:ext cx="6140449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Juan Ayala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Fernando Manzano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Benjamín Ruiz-Tagle</a:t>
            </a:r>
          </a:p>
        </p:txBody>
      </p:sp>
    </p:spTree>
    <p:extLst>
      <p:ext uri="{BB962C8B-B14F-4D97-AF65-F5344CB8AC3E}">
        <p14:creationId xmlns:p14="http://schemas.microsoft.com/office/powerpoint/2010/main" val="273262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senfocado de tienda por departamento">
            <a:extLst>
              <a:ext uri="{FF2B5EF4-FFF2-40B4-BE49-F238E27FC236}">
                <a16:creationId xmlns:a16="http://schemas.microsoft.com/office/drawing/2014/main" id="{917DE16C-5757-0A2D-185B-B34E9D32D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0B9B53-AFFC-8073-9B6D-A8FA234D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Activo</a:t>
            </a:r>
            <a:r>
              <a:rPr lang="en-US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3 </a:t>
            </a:r>
            <a:br>
              <a:rPr lang="en-US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89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Cencosud</a:t>
            </a:r>
            <a:r>
              <a:rPr lang="en-US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SHOPPING</a:t>
            </a:r>
          </a:p>
        </p:txBody>
      </p:sp>
    </p:spTree>
    <p:extLst>
      <p:ext uri="{BB962C8B-B14F-4D97-AF65-F5344CB8AC3E}">
        <p14:creationId xmlns:p14="http://schemas.microsoft.com/office/powerpoint/2010/main" val="2302902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CuadroTexto 4">
            <a:extLst>
              <a:ext uri="{FF2B5EF4-FFF2-40B4-BE49-F238E27FC236}">
                <a16:creationId xmlns:a16="http://schemas.microsoft.com/office/drawing/2014/main" id="{53B235C9-F59B-16D7-C03C-68D29041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625732"/>
              </p:ext>
            </p:extLst>
          </p:nvPr>
        </p:nvGraphicFramePr>
        <p:xfrm>
          <a:off x="5484139" y="370640"/>
          <a:ext cx="6511918" cy="614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41A80D9A-3C47-D856-2067-8C1363CEA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1654630"/>
            <a:ext cx="4890596" cy="26052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5F559A2-066E-197B-7050-07A93A3833BC}"/>
              </a:ext>
            </a:extLst>
          </p:cNvPr>
          <p:cNvSpPr txBox="1"/>
          <p:nvPr/>
        </p:nvSpPr>
        <p:spPr>
          <a:xfrm>
            <a:off x="2502369" y="468869"/>
            <a:ext cx="234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Emisiones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7BF658-0199-3610-DAE0-11A01C4354E6}"/>
              </a:ext>
            </a:extLst>
          </p:cNvPr>
          <p:cNvSpPr txBox="1"/>
          <p:nvPr/>
        </p:nvSpPr>
        <p:spPr>
          <a:xfrm>
            <a:off x="7207401" y="4634325"/>
            <a:ext cx="4271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Con la búsqueda de emisiones de este activo se aprendió que son y como funcionan las </a:t>
            </a:r>
            <a:r>
              <a:rPr lang="es-CL" sz="1600" dirty="0" err="1"/>
              <a:t>IPOs</a:t>
            </a:r>
            <a:r>
              <a:rPr lang="es-CL" sz="1600" dirty="0"/>
              <a:t> y lo interesante fue ir comparando con el ejemplo del Ross que hacen prácticamente lo mismo, como si hubiera un manual.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0184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98610C-7483-24F0-5E3A-F030E1DB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538607"/>
            <a:ext cx="10276114" cy="58678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429061-615A-C403-973B-86C009C92A09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4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64D25F-F2A6-2065-36A8-66B1F080D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69" y="457200"/>
            <a:ext cx="9625262" cy="59436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68660F-CDEE-8AB4-E53C-09DEC809F1D2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8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57D675-D9F8-97B8-3B22-61A78FC8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Asignación de activos a portafolio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0C2744-3FB4-280D-8E14-EB61E2DFD43B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activos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consideración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, a modo de </a:t>
            </a:r>
            <a:r>
              <a:rPr lang="en-US" dirty="0" err="1"/>
              <a:t>entender</a:t>
            </a:r>
            <a:r>
              <a:rPr lang="en-US" dirty="0"/>
              <a:t> y </a:t>
            </a:r>
            <a:r>
              <a:rPr lang="en-US" dirty="0" err="1"/>
              <a:t>desarrollar</a:t>
            </a:r>
            <a:r>
              <a:rPr lang="en-US" dirty="0"/>
              <a:t> un </a:t>
            </a:r>
            <a:r>
              <a:rPr lang="en-US" dirty="0" err="1"/>
              <a:t>análisis</a:t>
            </a:r>
            <a:r>
              <a:rPr lang="en-US" dirty="0"/>
              <a:t> claro.</a:t>
            </a:r>
          </a:p>
        </p:txBody>
      </p:sp>
      <p:pic>
        <p:nvPicPr>
          <p:cNvPr id="7" name="Picture 6" descr="Gráfico en un documento con un bolígrafo">
            <a:extLst>
              <a:ext uri="{FF2B5EF4-FFF2-40B4-BE49-F238E27FC236}">
                <a16:creationId xmlns:a16="http://schemas.microsoft.com/office/drawing/2014/main" id="{D1D9AD0E-88CB-4533-EB3A-193A1F03B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1" r="13029" b="-2"/>
          <a:stretch/>
        </p:blipFill>
        <p:spPr>
          <a:xfrm>
            <a:off x="1540916" y="2569464"/>
            <a:ext cx="3318968" cy="36789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34D3AA-7065-D655-133D-9A968218F7AC}"/>
              </a:ext>
            </a:extLst>
          </p:cNvPr>
          <p:cNvSpPr txBox="1"/>
          <p:nvPr/>
        </p:nvSpPr>
        <p:spPr>
          <a:xfrm>
            <a:off x="6898749" y="2140548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1EEA19E-F783-F057-2679-C61A91D33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43781"/>
              </p:ext>
            </p:extLst>
          </p:nvPr>
        </p:nvGraphicFramePr>
        <p:xfrm>
          <a:off x="6254496" y="2974051"/>
          <a:ext cx="5468114" cy="28697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97312">
                  <a:extLst>
                    <a:ext uri="{9D8B030D-6E8A-4147-A177-3AD203B41FA5}">
                      <a16:colId xmlns:a16="http://schemas.microsoft.com/office/drawing/2014/main" val="2673747320"/>
                    </a:ext>
                  </a:extLst>
                </a:gridCol>
                <a:gridCol w="1713196">
                  <a:extLst>
                    <a:ext uri="{9D8B030D-6E8A-4147-A177-3AD203B41FA5}">
                      <a16:colId xmlns:a16="http://schemas.microsoft.com/office/drawing/2014/main" val="715952320"/>
                    </a:ext>
                  </a:extLst>
                </a:gridCol>
                <a:gridCol w="831062">
                  <a:extLst>
                    <a:ext uri="{9D8B030D-6E8A-4147-A177-3AD203B41FA5}">
                      <a16:colId xmlns:a16="http://schemas.microsoft.com/office/drawing/2014/main" val="3442446264"/>
                    </a:ext>
                  </a:extLst>
                </a:gridCol>
                <a:gridCol w="1126544">
                  <a:extLst>
                    <a:ext uri="{9D8B030D-6E8A-4147-A177-3AD203B41FA5}">
                      <a16:colId xmlns:a16="http://schemas.microsoft.com/office/drawing/2014/main" val="3963162684"/>
                    </a:ext>
                  </a:extLst>
                </a:gridCol>
              </a:tblGrid>
              <a:tr h="1167782"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86962" marR="62116" marT="124232" marB="1242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900" b="1" cap="none" spc="0" dirty="0" err="1">
                          <a:solidFill>
                            <a:schemeClr val="bg1"/>
                          </a:solidFill>
                        </a:rPr>
                        <a:t>Market</a:t>
                      </a:r>
                      <a:r>
                        <a:rPr lang="es-MX" sz="19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sz="1900" b="1" cap="none" spc="0" dirty="0" err="1">
                          <a:solidFill>
                            <a:schemeClr val="bg1"/>
                          </a:solidFill>
                        </a:rPr>
                        <a:t>cap</a:t>
                      </a:r>
                      <a:r>
                        <a:rPr lang="es-MX" sz="1900" b="1" cap="none" spc="0" dirty="0">
                          <a:solidFill>
                            <a:schemeClr val="bg1"/>
                          </a:solidFill>
                        </a:rPr>
                        <a:t> (trillones de pesos)</a:t>
                      </a:r>
                    </a:p>
                  </a:txBody>
                  <a:tcPr marL="86962" marR="62116" marT="124232" marB="1242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bg1"/>
                          </a:solidFill>
                        </a:rPr>
                        <a:t>Beta</a:t>
                      </a:r>
                    </a:p>
                  </a:txBody>
                  <a:tcPr marL="86962" marR="62116" marT="124232" marB="1242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bg1"/>
                          </a:solidFill>
                        </a:rPr>
                        <a:t>Ratio Sharpe</a:t>
                      </a:r>
                    </a:p>
                  </a:txBody>
                  <a:tcPr marL="86962" marR="62116" marT="124232" marB="1242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73766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r>
                        <a:rPr lang="es-CL" sz="1600" b="1" cap="none" spc="0">
                          <a:solidFill>
                            <a:schemeClr val="tx1"/>
                          </a:solidFill>
                        </a:rPr>
                        <a:t>Enel Chile</a:t>
                      </a:r>
                      <a:endParaRPr lang="es-CL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$      3,69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>
                          <a:solidFill>
                            <a:schemeClr val="tx1"/>
                          </a:solidFill>
                        </a:rPr>
                        <a:t>0,72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>
                          <a:solidFill>
                            <a:schemeClr val="tx1"/>
                          </a:solidFill>
                        </a:rPr>
                        <a:t>-0.0751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694895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r>
                        <a:rPr lang="es-CL" sz="1600" b="1" cap="none" spc="0">
                          <a:solidFill>
                            <a:schemeClr val="tx1"/>
                          </a:solidFill>
                        </a:rPr>
                        <a:t>Banco de Chile</a:t>
                      </a:r>
                      <a:endParaRPr lang="es-CL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$      9,59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>
                          <a:solidFill>
                            <a:schemeClr val="tx1"/>
                          </a:solidFill>
                        </a:rPr>
                        <a:t>0,14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>
                          <a:solidFill>
                            <a:schemeClr val="tx1"/>
                          </a:solidFill>
                        </a:rPr>
                        <a:t>-0.0419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472094"/>
                  </a:ext>
                </a:extLst>
              </a:tr>
              <a:tr h="732970">
                <a:tc>
                  <a:txBody>
                    <a:bodyPr/>
                    <a:lstStyle/>
                    <a:p>
                      <a:r>
                        <a:rPr lang="es-CL" sz="1600" b="1" cap="none" spc="0">
                          <a:solidFill>
                            <a:schemeClr val="tx1"/>
                          </a:solidFill>
                        </a:rPr>
                        <a:t>Cencosud shopping</a:t>
                      </a:r>
                      <a:endParaRPr lang="es-CL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$      2,29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0,64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-0.0497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71428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7F318D0-569A-26A5-7554-0E4DC00C371E}"/>
              </a:ext>
            </a:extLst>
          </p:cNvPr>
          <p:cNvSpPr txBox="1"/>
          <p:nvPr/>
        </p:nvSpPr>
        <p:spPr>
          <a:xfrm>
            <a:off x="6094476" y="6166241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Elaboración propia</a:t>
            </a:r>
          </a:p>
        </p:txBody>
      </p:sp>
    </p:spTree>
    <p:extLst>
      <p:ext uri="{BB962C8B-B14F-4D97-AF65-F5344CB8AC3E}">
        <p14:creationId xmlns:p14="http://schemas.microsoft.com/office/powerpoint/2010/main" val="4530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6E9AF-FBD6-89EE-7104-43606BA0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CL" sz="4000" dirty="0">
                <a:solidFill>
                  <a:srgbClr val="FFFFFF"/>
                </a:solidFill>
              </a:rPr>
              <a:t>Consideraciones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A572496B-46E7-C609-5615-AC90D9F26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110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30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F0CA7-ED89-F2BF-09BE-D29660DB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Asignación Portafolio</a:t>
            </a:r>
            <a:endParaRPr kumimoji="0" lang="es-CL" altLang="es-CL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B4B4424-850A-0358-A34D-2E71C9FC5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15429"/>
              </p:ext>
            </p:extLst>
          </p:nvPr>
        </p:nvGraphicFramePr>
        <p:xfrm>
          <a:off x="5053308" y="1130440"/>
          <a:ext cx="6370320" cy="4693920"/>
        </p:xfrm>
        <a:graphic>
          <a:graphicData uri="http://schemas.openxmlformats.org/drawingml/2006/table">
            <a:tbl>
              <a:tblPr/>
              <a:tblGrid>
                <a:gridCol w="3604260">
                  <a:extLst>
                    <a:ext uri="{9D8B030D-6E8A-4147-A177-3AD203B41FA5}">
                      <a16:colId xmlns:a16="http://schemas.microsoft.com/office/drawing/2014/main" val="3866059283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410808387"/>
                    </a:ext>
                  </a:extLst>
                </a:gridCol>
              </a:tblGrid>
              <a:tr h="1240536">
                <a:tc>
                  <a:txBody>
                    <a:bodyPr/>
                    <a:lstStyle/>
                    <a:p>
                      <a:endParaRPr lang="es-CL" sz="3300" dirty="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 dirty="0"/>
                        <a:t>% Asignación</a:t>
                      </a:r>
                      <a:endParaRPr lang="es-CL" sz="3300" dirty="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758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CL" sz="3300" b="1"/>
                        <a:t>Enel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/>
                        <a:t>20%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79005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CL" sz="3300" b="1"/>
                        <a:t>Banco de Chile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 dirty="0"/>
                        <a:t>30%</a:t>
                      </a:r>
                      <a:endParaRPr lang="es-CL" sz="3300" dirty="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45167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s-CL" sz="3300" b="1"/>
                        <a:t>Cencosud Shopping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/>
                        <a:t>50%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93928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 dirty="0"/>
                        <a:t>100%</a:t>
                      </a:r>
                      <a:endParaRPr lang="es-CL" sz="3300" dirty="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0605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5096576-207C-29DE-81C1-30935FCEF0A9}"/>
              </a:ext>
            </a:extLst>
          </p:cNvPr>
          <p:cNvCxnSpPr/>
          <p:nvPr/>
        </p:nvCxnSpPr>
        <p:spPr>
          <a:xfrm>
            <a:off x="5053308" y="5116286"/>
            <a:ext cx="5973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F01CCAF-EB2E-EDE0-C817-46195AE39CD2}"/>
              </a:ext>
            </a:extLst>
          </p:cNvPr>
          <p:cNvCxnSpPr/>
          <p:nvPr/>
        </p:nvCxnSpPr>
        <p:spPr>
          <a:xfrm>
            <a:off x="5053308" y="2242458"/>
            <a:ext cx="5973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4B28BE2-1F83-7514-3B31-32167B80C5E2}"/>
              </a:ext>
            </a:extLst>
          </p:cNvPr>
          <p:cNvCxnSpPr/>
          <p:nvPr/>
        </p:nvCxnSpPr>
        <p:spPr>
          <a:xfrm>
            <a:off x="8327571" y="1250994"/>
            <a:ext cx="0" cy="523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0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áfico en un documento con un bolígrafo">
            <a:extLst>
              <a:ext uri="{FF2B5EF4-FFF2-40B4-BE49-F238E27FC236}">
                <a16:creationId xmlns:a16="http://schemas.microsoft.com/office/drawing/2014/main" id="{6BF1BAFA-42BE-D7E5-EABE-3C659BFBD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5" b="14315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E8769C-E2DF-A0CA-BA6D-D04CBC6F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Conclusión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D6A700-7BC8-B1D8-519F-448D75E9D815}"/>
              </a:ext>
            </a:extLst>
          </p:cNvPr>
          <p:cNvSpPr txBox="1"/>
          <p:nvPr/>
        </p:nvSpPr>
        <p:spPr>
          <a:xfrm>
            <a:off x="1198181" y="2957665"/>
            <a:ext cx="9792471" cy="31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El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análisis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activos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es crucial para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tomar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decisiones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inversión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informadas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El </a:t>
            </a:r>
            <a:r>
              <a:rPr lang="en-US" sz="2000" dirty="0" err="1">
                <a:solidFill>
                  <a:srgbClr val="FFFFFF"/>
                </a:solidFill>
              </a:rPr>
              <a:t>perfil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riesgo</a:t>
            </a:r>
            <a:r>
              <a:rPr lang="en-US" sz="2000" dirty="0">
                <a:solidFill>
                  <a:srgbClr val="FFFFFF"/>
                </a:solidFill>
              </a:rPr>
              <a:t> de la persona </a:t>
            </a:r>
            <a:r>
              <a:rPr lang="en-US" sz="2000" dirty="0" err="1">
                <a:solidFill>
                  <a:srgbClr val="FFFFFF"/>
                </a:solidFill>
              </a:rPr>
              <a:t>tiene</a:t>
            </a:r>
            <a:r>
              <a:rPr lang="en-US" sz="2000" dirty="0">
                <a:solidFill>
                  <a:srgbClr val="FFFFFF"/>
                </a:solidFill>
              </a:rPr>
              <a:t> que </a:t>
            </a:r>
            <a:r>
              <a:rPr lang="en-US" sz="2000" dirty="0" err="1">
                <a:solidFill>
                  <a:srgbClr val="FFFFFF"/>
                </a:solidFill>
              </a:rPr>
              <a:t>estar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definido</a:t>
            </a:r>
            <a:r>
              <a:rPr lang="en-US" sz="2000" dirty="0">
                <a:solidFill>
                  <a:srgbClr val="FFFFFF"/>
                </a:solidFill>
              </a:rPr>
              <a:t> para </a:t>
            </a:r>
            <a:r>
              <a:rPr lang="en-US" sz="2000" dirty="0" err="1">
                <a:solidFill>
                  <a:srgbClr val="FFFFFF"/>
                </a:solidFill>
              </a:rPr>
              <a:t>ver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cuál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portafolio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adecua</a:t>
            </a:r>
            <a:r>
              <a:rPr lang="en-US" sz="2000" dirty="0">
                <a:solidFill>
                  <a:srgbClr val="FFFFFF"/>
                </a:solidFill>
              </a:rPr>
              <a:t> a ese </a:t>
            </a:r>
            <a:r>
              <a:rPr lang="en-US" sz="2000" dirty="0" err="1">
                <a:solidFill>
                  <a:srgbClr val="FFFFFF"/>
                </a:solidFill>
              </a:rPr>
              <a:t>riesgo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El </a:t>
            </a:r>
            <a:r>
              <a:rPr lang="en-US" sz="2000" dirty="0" err="1">
                <a:solidFill>
                  <a:srgbClr val="FFFFFF"/>
                </a:solidFill>
              </a:rPr>
              <a:t>contexto</a:t>
            </a:r>
            <a:r>
              <a:rPr lang="en-US" sz="2000" dirty="0">
                <a:solidFill>
                  <a:srgbClr val="FFFFFF"/>
                </a:solidFill>
              </a:rPr>
              <a:t> del </a:t>
            </a:r>
            <a:r>
              <a:rPr lang="en-US" sz="2000" dirty="0" err="1">
                <a:solidFill>
                  <a:srgbClr val="FFFFFF"/>
                </a:solidFill>
              </a:rPr>
              <a:t>país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los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tipos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activos</a:t>
            </a:r>
            <a:r>
              <a:rPr lang="en-US" sz="2000" dirty="0">
                <a:solidFill>
                  <a:srgbClr val="FFFFFF"/>
                </a:solidFill>
              </a:rPr>
              <a:t> y la </a:t>
            </a:r>
            <a:r>
              <a:rPr lang="en-US" sz="2000" dirty="0" err="1">
                <a:solidFill>
                  <a:srgbClr val="FFFFFF"/>
                </a:solidFill>
              </a:rPr>
              <a:t>industria</a:t>
            </a:r>
            <a:r>
              <a:rPr lang="en-US" sz="2000" dirty="0">
                <a:solidFill>
                  <a:srgbClr val="FFFFFF"/>
                </a:solidFill>
              </a:rPr>
              <a:t> son </a:t>
            </a:r>
            <a:r>
              <a:rPr lang="en-US" sz="2000" dirty="0" err="1">
                <a:solidFill>
                  <a:srgbClr val="FFFFFF"/>
                </a:solidFill>
              </a:rPr>
              <a:t>factores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importantes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tener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cuenta</a:t>
            </a:r>
            <a:r>
              <a:rPr lang="en-US" sz="2000" dirty="0">
                <a:solidFill>
                  <a:srgbClr val="FFFFFF"/>
                </a:solidFill>
              </a:rPr>
              <a:t> para la </a:t>
            </a:r>
            <a:r>
              <a:rPr lang="en-US" sz="2000" dirty="0" err="1">
                <a:solidFill>
                  <a:srgbClr val="FFFFFF"/>
                </a:solidFill>
              </a:rPr>
              <a:t>conformacion</a:t>
            </a:r>
            <a:r>
              <a:rPr lang="en-US" sz="2000" dirty="0">
                <a:solidFill>
                  <a:srgbClr val="FFFFFF"/>
                </a:solidFill>
              </a:rPr>
              <a:t> de un </a:t>
            </a:r>
            <a:r>
              <a:rPr lang="en-US" sz="2000" dirty="0" err="1">
                <a:solidFill>
                  <a:srgbClr val="FFFFFF"/>
                </a:solidFill>
              </a:rPr>
              <a:t>portafolio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158C1A-F7CA-B421-956D-20352877A41A}"/>
              </a:ext>
            </a:extLst>
          </p:cNvPr>
          <p:cNvSpPr txBox="1"/>
          <p:nvPr/>
        </p:nvSpPr>
        <p:spPr>
          <a:xfrm>
            <a:off x="7528085" y="1845581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335F3F-177E-6C48-852E-F3B572401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84" y="2412663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3DDD29C-B172-685D-C2D6-9CC15F07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4651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5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sas en una zona residencial">
            <a:extLst>
              <a:ext uri="{FF2B5EF4-FFF2-40B4-BE49-F238E27FC236}">
                <a16:creationId xmlns:a16="http://schemas.microsoft.com/office/drawing/2014/main" id="{31A57138-CA5E-CEF1-4625-0187898B4A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103" b="7627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0B9B53-AFFC-8073-9B6D-A8FA234D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Activo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1 </a:t>
            </a:r>
            <a:b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Enel</a:t>
            </a:r>
          </a:p>
        </p:txBody>
      </p:sp>
    </p:spTree>
    <p:extLst>
      <p:ext uri="{BB962C8B-B14F-4D97-AF65-F5344CB8AC3E}">
        <p14:creationId xmlns:p14="http://schemas.microsoft.com/office/powerpoint/2010/main" val="278156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CuadroTexto 4">
            <a:extLst>
              <a:ext uri="{FF2B5EF4-FFF2-40B4-BE49-F238E27FC236}">
                <a16:creationId xmlns:a16="http://schemas.microsoft.com/office/drawing/2014/main" id="{53B235C9-F59B-16D7-C03C-68D29041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17962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EBAE5A9C-DFD4-F7C1-AF3B-42AA707EA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820045"/>
            <a:ext cx="4890596" cy="23259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83FC71-5D8D-8EF7-AC03-E360E32E315F}"/>
              </a:ext>
            </a:extLst>
          </p:cNvPr>
          <p:cNvSpPr txBox="1"/>
          <p:nvPr/>
        </p:nvSpPr>
        <p:spPr>
          <a:xfrm>
            <a:off x="2503786" y="434885"/>
            <a:ext cx="2031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Caracterización de la deuda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69F87E-7357-9B46-50E2-A353FEB81EC6}"/>
              </a:ext>
            </a:extLst>
          </p:cNvPr>
          <p:cNvSpPr txBox="1"/>
          <p:nvPr/>
        </p:nvSpPr>
        <p:spPr>
          <a:xfrm>
            <a:off x="6646731" y="2539781"/>
            <a:ext cx="5139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Enel </a:t>
            </a:r>
            <a:r>
              <a:rPr lang="es-MX" sz="1600" dirty="0" err="1"/>
              <a:t>SpA</a:t>
            </a:r>
            <a:r>
              <a:rPr lang="es-MX" sz="1600" dirty="0"/>
              <a:t> anunció un aumento en su participación en Enel Chile a través de dos transacciones de intercambio. Se adquirieron 1.502.106.759 acciones ordinarias y 11.457.799 American </a:t>
            </a:r>
            <a:r>
              <a:rPr lang="es-MX" sz="1600" dirty="0" err="1"/>
              <a:t>Depositary</a:t>
            </a:r>
            <a:r>
              <a:rPr lang="es-MX" sz="1600" dirty="0"/>
              <a:t> Shares (ADS), cada uno representa 50 acciones ordinarias.</a:t>
            </a:r>
            <a:endParaRPr lang="es-CL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D3494A-023D-9C3D-26FA-57CC8EFEF30D}"/>
              </a:ext>
            </a:extLst>
          </p:cNvPr>
          <p:cNvSpPr txBox="1"/>
          <p:nvPr/>
        </p:nvSpPr>
        <p:spPr>
          <a:xfrm>
            <a:off x="6646731" y="4808785"/>
            <a:ext cx="478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El Proyecto nos ayudó a relacionar los distintos tipos de acciones vistos en clases con los votos que representan estas mismas en ENEL.</a:t>
            </a:r>
          </a:p>
        </p:txBody>
      </p:sp>
    </p:spTree>
    <p:extLst>
      <p:ext uri="{BB962C8B-B14F-4D97-AF65-F5344CB8AC3E}">
        <p14:creationId xmlns:p14="http://schemas.microsoft.com/office/powerpoint/2010/main" val="5589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410B2F0-5C02-0DBA-1B4A-07DD5D53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3933" y="457200"/>
            <a:ext cx="9824133" cy="59436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0DB6B9-13CB-F408-A047-F9A9645AF031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8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F3E0E-2A9B-2191-E6DA-5AC9DFE8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5" cy="59436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4BB9353-3451-4418-1BDF-82563A22FC6D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8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sa Matriz del Banco de Chile | Consejo de Monumentos Nacionales de Chile">
            <a:extLst>
              <a:ext uri="{FF2B5EF4-FFF2-40B4-BE49-F238E27FC236}">
                <a16:creationId xmlns:a16="http://schemas.microsoft.com/office/drawing/2014/main" id="{4A26F665-DCBC-3B7E-0076-39EB6B51B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0B9B53-AFFC-8073-9B6D-A8FA234D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Activo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2 </a:t>
            </a:r>
            <a:b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Banco De Chile</a:t>
            </a:r>
          </a:p>
        </p:txBody>
      </p:sp>
    </p:spTree>
    <p:extLst>
      <p:ext uri="{BB962C8B-B14F-4D97-AF65-F5344CB8AC3E}">
        <p14:creationId xmlns:p14="http://schemas.microsoft.com/office/powerpoint/2010/main" val="1430016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CuadroTexto 4">
            <a:extLst>
              <a:ext uri="{FF2B5EF4-FFF2-40B4-BE49-F238E27FC236}">
                <a16:creationId xmlns:a16="http://schemas.microsoft.com/office/drawing/2014/main" id="{53B235C9-F59B-16D7-C03C-68D29041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25774"/>
              </p:ext>
            </p:extLst>
          </p:nvPr>
        </p:nvGraphicFramePr>
        <p:xfrm>
          <a:off x="5484139" y="477540"/>
          <a:ext cx="6301601" cy="603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BD8BE18-FF7B-EAE8-9EFC-E18102296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24001"/>
            <a:ext cx="4890595" cy="31777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2AC865-2B44-F0FE-8309-ABB1A7CDE6EC}"/>
              </a:ext>
            </a:extLst>
          </p:cNvPr>
          <p:cNvSpPr txBox="1"/>
          <p:nvPr/>
        </p:nvSpPr>
        <p:spPr>
          <a:xfrm>
            <a:off x="2393845" y="340226"/>
            <a:ext cx="16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Derivados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8D2F98-4C84-110C-39E8-E79E91E79A40}"/>
              </a:ext>
            </a:extLst>
          </p:cNvPr>
          <p:cNvSpPr txBox="1"/>
          <p:nvPr/>
        </p:nvSpPr>
        <p:spPr>
          <a:xfrm>
            <a:off x="6955971" y="2743200"/>
            <a:ext cx="470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El Banco utiliza instrumentos derivados </a:t>
            </a:r>
            <a:r>
              <a:rPr lang="es-MX" sz="1600" dirty="0" err="1"/>
              <a:t>cross</a:t>
            </a:r>
            <a:r>
              <a:rPr lang="es-MX" sz="1600" dirty="0"/>
              <a:t> </a:t>
            </a:r>
            <a:r>
              <a:rPr lang="es-MX" sz="1600" dirty="0" err="1"/>
              <a:t>currency</a:t>
            </a:r>
            <a:r>
              <a:rPr lang="es-MX" sz="1600" dirty="0"/>
              <a:t> swaps para cubrir el riesgo de variabilidad de flujos atribuibles a cambios en la tasa de interés y la variación de la moneda extranjera. Además sirven para cubrir variación de la UF.</a:t>
            </a:r>
            <a:endParaRPr lang="es-CL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14A888-BC19-93A0-A635-25D53AC81550}"/>
              </a:ext>
            </a:extLst>
          </p:cNvPr>
          <p:cNvSpPr txBox="1"/>
          <p:nvPr/>
        </p:nvSpPr>
        <p:spPr>
          <a:xfrm>
            <a:off x="6955971" y="4996543"/>
            <a:ext cx="470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El trabajo nos ayudó a poder entender de mejor manera que son y cómo funcionan los swaps o derivados. Lo difícil fue encontrar los contratos para entenderlos y describir los derivados de esa manera se </a:t>
            </a:r>
            <a:r>
              <a:rPr lang="es-CL" sz="1600" dirty="0" err="1"/>
              <a:t>entendio</a:t>
            </a:r>
            <a:r>
              <a:rPr lang="es-CL" sz="1600" dirty="0"/>
              <a:t> mejor estas opciones.</a:t>
            </a:r>
          </a:p>
        </p:txBody>
      </p:sp>
    </p:spTree>
    <p:extLst>
      <p:ext uri="{BB962C8B-B14F-4D97-AF65-F5344CB8AC3E}">
        <p14:creationId xmlns:p14="http://schemas.microsoft.com/office/powerpoint/2010/main" val="314106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44F4D3-D12A-8F6D-CC40-482CE04F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50" y="457200"/>
            <a:ext cx="10073900" cy="59436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EACC5E8-5CF5-B246-A340-F72D0254935D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B015E4-9BC2-F502-0A73-B100FBA3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347" y="457200"/>
            <a:ext cx="10473306" cy="59436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C325C5A-5E38-8660-96F7-7037A72B37A6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78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548</Words>
  <Application>Microsoft Office PowerPoint</Application>
  <PresentationFormat>Panorámica</PresentationFormat>
  <Paragraphs>67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HITO 3 Gestión Financiera</vt:lpstr>
      <vt:lpstr>Activo 1  Enel</vt:lpstr>
      <vt:lpstr>Presentación de PowerPoint</vt:lpstr>
      <vt:lpstr>Presentación de PowerPoint</vt:lpstr>
      <vt:lpstr>Presentación de PowerPoint</vt:lpstr>
      <vt:lpstr>Activo 2  Banco De Chile</vt:lpstr>
      <vt:lpstr>Presentación de PowerPoint</vt:lpstr>
      <vt:lpstr>Presentación de PowerPoint</vt:lpstr>
      <vt:lpstr>Presentación de PowerPoint</vt:lpstr>
      <vt:lpstr>Activo 3  Cencosud SHOPPING</vt:lpstr>
      <vt:lpstr>Presentación de PowerPoint</vt:lpstr>
      <vt:lpstr>Presentación de PowerPoint</vt:lpstr>
      <vt:lpstr>Presentación de PowerPoint</vt:lpstr>
      <vt:lpstr>Asignación de activos a portafolio</vt:lpstr>
      <vt:lpstr>Consideraciones</vt:lpstr>
      <vt:lpstr>Asignación Portafolio 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3 Gestión Financiera</dc:title>
  <dc:creator>juan ayala juan ayala</dc:creator>
  <cp:lastModifiedBy>Benjamin Ruiz-Tagle castro</cp:lastModifiedBy>
  <cp:revision>5</cp:revision>
  <dcterms:created xsi:type="dcterms:W3CDTF">2023-11-08T14:37:42Z</dcterms:created>
  <dcterms:modified xsi:type="dcterms:W3CDTF">2023-11-13T03:12:35Z</dcterms:modified>
</cp:coreProperties>
</file>