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4" autoAdjust="0"/>
    <p:restoredTop sz="94660"/>
  </p:normalViewPr>
  <p:slideViewPr>
    <p:cSldViewPr snapToGrid="0">
      <p:cViewPr varScale="1">
        <p:scale>
          <a:sx n="68" d="100"/>
          <a:sy n="68" d="100"/>
        </p:scale>
        <p:origin x="7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12/21/2023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12/21/2023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756DB76-99A4-454E-BBC8-DEA4BD8FB84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241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68ECD-2CB4-49D7-9759-ECD213835C6F}"/>
              </a:ext>
            </a:extLst>
          </p:cNvPr>
          <p:cNvSpPr>
            <a:spLocks noGrp="1"/>
          </p:cNvSpPr>
          <p:nvPr>
            <p:ph type="title"/>
          </p:nvPr>
        </p:nvSpPr>
        <p:spPr/>
        <p:txBody>
          <a:bodyPr/>
          <a:lstStyle/>
          <a:p>
            <a:r>
              <a:rPr lang="es-AR" dirty="0"/>
              <a:t>CIRCUITO FRITZING</a:t>
            </a:r>
          </a:p>
        </p:txBody>
      </p:sp>
      <p:pic>
        <p:nvPicPr>
          <p:cNvPr id="5" name="Marcador de contenido 4">
            <a:extLst>
              <a:ext uri="{FF2B5EF4-FFF2-40B4-BE49-F238E27FC236}">
                <a16:creationId xmlns:a16="http://schemas.microsoft.com/office/drawing/2014/main" id="{91166629-A816-4923-8F74-F2E8B8E1BD31}"/>
              </a:ext>
            </a:extLst>
          </p:cNvPr>
          <p:cNvPicPr>
            <a:picLocks noGrp="1" noChangeAspect="1"/>
          </p:cNvPicPr>
          <p:nvPr>
            <p:ph idx="1"/>
          </p:nvPr>
        </p:nvPicPr>
        <p:blipFill>
          <a:blip r:embed="rId2"/>
          <a:stretch>
            <a:fillRect/>
          </a:stretch>
        </p:blipFill>
        <p:spPr>
          <a:xfrm>
            <a:off x="810000" y="2363372"/>
            <a:ext cx="10571998" cy="3668338"/>
          </a:xfrm>
        </p:spPr>
      </p:pic>
      <p:pic>
        <p:nvPicPr>
          <p:cNvPr id="6" name="Imagen 5">
            <a:extLst>
              <a:ext uri="{FF2B5EF4-FFF2-40B4-BE49-F238E27FC236}">
                <a16:creationId xmlns:a16="http://schemas.microsoft.com/office/drawing/2014/main" id="{31E1E340-0950-47AC-81A9-F62BBEE1584D}"/>
              </a:ext>
            </a:extLst>
          </p:cNvPr>
          <p:cNvPicPr>
            <a:picLocks noChangeAspect="1"/>
          </p:cNvPicPr>
          <p:nvPr/>
        </p:nvPicPr>
        <p:blipFill>
          <a:blip r:embed="rId3"/>
          <a:stretch>
            <a:fillRect/>
          </a:stretch>
        </p:blipFill>
        <p:spPr>
          <a:xfrm>
            <a:off x="-62588" y="6031710"/>
            <a:ext cx="872588" cy="758204"/>
          </a:xfrm>
          <a:prstGeom prst="rect">
            <a:avLst/>
          </a:prstGeom>
        </p:spPr>
      </p:pic>
      <p:pic>
        <p:nvPicPr>
          <p:cNvPr id="7" name="Marcador de contenido 4">
            <a:extLst>
              <a:ext uri="{FF2B5EF4-FFF2-40B4-BE49-F238E27FC236}">
                <a16:creationId xmlns:a16="http://schemas.microsoft.com/office/drawing/2014/main" id="{7866193B-8406-41F7-9268-E56E6B0FC8B9}"/>
              </a:ext>
            </a:extLst>
          </p:cNvPr>
          <p:cNvPicPr>
            <a:picLocks noChangeAspect="1"/>
          </p:cNvPicPr>
          <p:nvPr/>
        </p:nvPicPr>
        <p:blipFill>
          <a:blip r:embed="rId4"/>
          <a:stretch>
            <a:fillRect/>
          </a:stretch>
        </p:blipFill>
        <p:spPr>
          <a:xfrm>
            <a:off x="9742930" y="-255509"/>
            <a:ext cx="3278136" cy="2375843"/>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43371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E6728-243E-4E5A-BF5E-FD6C8877719A}"/>
              </a:ext>
            </a:extLst>
          </p:cNvPr>
          <p:cNvSpPr>
            <a:spLocks noGrp="1"/>
          </p:cNvSpPr>
          <p:nvPr>
            <p:ph type="title"/>
          </p:nvPr>
        </p:nvSpPr>
        <p:spPr/>
        <p:txBody>
          <a:bodyPr/>
          <a:lstStyle/>
          <a:p>
            <a:r>
              <a:rPr lang="es-AR" dirty="0"/>
              <a:t>INTRODUCCIÓN</a:t>
            </a:r>
          </a:p>
        </p:txBody>
      </p:sp>
      <p:pic>
        <p:nvPicPr>
          <p:cNvPr id="5" name="Marcador de contenido 4">
            <a:extLst>
              <a:ext uri="{FF2B5EF4-FFF2-40B4-BE49-F238E27FC236}">
                <a16:creationId xmlns:a16="http://schemas.microsoft.com/office/drawing/2014/main" id="{50055B84-DF46-475A-B00F-5FBF3282F945}"/>
              </a:ext>
            </a:extLst>
          </p:cNvPr>
          <p:cNvPicPr>
            <a:picLocks noGrp="1" noChangeAspect="1"/>
          </p:cNvPicPr>
          <p:nvPr>
            <p:ph idx="1"/>
          </p:nvPr>
        </p:nvPicPr>
        <p:blipFill>
          <a:blip r:embed="rId2"/>
          <a:stretch>
            <a:fillRect/>
          </a:stretch>
        </p:blipFill>
        <p:spPr>
          <a:xfrm>
            <a:off x="9742930" y="-255509"/>
            <a:ext cx="3278136" cy="2375843"/>
          </a:xfrm>
        </p:spPr>
      </p:pic>
      <p:sp>
        <p:nvSpPr>
          <p:cNvPr id="6" name="CuadroTexto 5">
            <a:extLst>
              <a:ext uri="{FF2B5EF4-FFF2-40B4-BE49-F238E27FC236}">
                <a16:creationId xmlns:a16="http://schemas.microsoft.com/office/drawing/2014/main" id="{950D60A3-FC8F-477A-908C-1BF718B15DC1}"/>
              </a:ext>
            </a:extLst>
          </p:cNvPr>
          <p:cNvSpPr txBox="1"/>
          <p:nvPr/>
        </p:nvSpPr>
        <p:spPr>
          <a:xfrm>
            <a:off x="810000" y="2475914"/>
            <a:ext cx="10198096" cy="2554545"/>
          </a:xfrm>
          <a:prstGeom prst="rect">
            <a:avLst/>
          </a:prstGeom>
          <a:noFill/>
        </p:spPr>
        <p:txBody>
          <a:bodyPr wrap="square" rtlCol="0">
            <a:spAutoFit/>
          </a:bodyPr>
          <a:lstStyle/>
          <a:p>
            <a:r>
              <a:rPr lang="es-AR" sz="2000" dirty="0"/>
              <a:t>En un mundo cada vez más consciente de la importancia de los recursos naturales, la gestión eficiente del agua se ha convertido en una prioridad crucial. En este contexto, surge un proyecto innovador que busca abordar el uso desmedido del agua mediante</a:t>
            </a:r>
          </a:p>
          <a:p>
            <a:r>
              <a:rPr lang="es-AR" sz="2000" dirty="0"/>
              <a:t>la aplicación de tecnología y conciencia ambiental. </a:t>
            </a:r>
          </a:p>
          <a:p>
            <a:r>
              <a:rPr lang="es-AR" sz="2000" dirty="0"/>
              <a:t>Este proyecto se centra en la medición de un caudal de agua utilizando la versatilidad de Arduino en conjunto con un sensor de caudal de agua como lo es el YF-S201. </a:t>
            </a:r>
          </a:p>
        </p:txBody>
      </p:sp>
      <p:pic>
        <p:nvPicPr>
          <p:cNvPr id="8" name="Imagen 7">
            <a:extLst>
              <a:ext uri="{FF2B5EF4-FFF2-40B4-BE49-F238E27FC236}">
                <a16:creationId xmlns:a16="http://schemas.microsoft.com/office/drawing/2014/main" id="{DC0FEFD9-8F87-41F8-B7CF-01320E133D4A}"/>
              </a:ext>
            </a:extLst>
          </p:cNvPr>
          <p:cNvPicPr>
            <a:picLocks noChangeAspect="1"/>
          </p:cNvPicPr>
          <p:nvPr/>
        </p:nvPicPr>
        <p:blipFill>
          <a:blip r:embed="rId3"/>
          <a:stretch>
            <a:fillRect/>
          </a:stretch>
        </p:blipFill>
        <p:spPr>
          <a:xfrm>
            <a:off x="-62588" y="6031710"/>
            <a:ext cx="872588" cy="758204"/>
          </a:xfrm>
          <a:prstGeom prst="rect">
            <a:avLst/>
          </a:prstGeom>
        </p:spPr>
      </p:pic>
    </p:spTree>
    <p:extLst>
      <p:ext uri="{BB962C8B-B14F-4D97-AF65-F5344CB8AC3E}">
        <p14:creationId xmlns:p14="http://schemas.microsoft.com/office/powerpoint/2010/main" val="289697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E6728-243E-4E5A-BF5E-FD6C8877719A}"/>
              </a:ext>
            </a:extLst>
          </p:cNvPr>
          <p:cNvSpPr>
            <a:spLocks noGrp="1"/>
          </p:cNvSpPr>
          <p:nvPr>
            <p:ph type="title"/>
          </p:nvPr>
        </p:nvSpPr>
        <p:spPr/>
        <p:txBody>
          <a:bodyPr/>
          <a:lstStyle/>
          <a:p>
            <a:r>
              <a:rPr lang="es-AR" dirty="0"/>
              <a:t>DESCRIPCIÓN DEL PROYECTO</a:t>
            </a:r>
          </a:p>
        </p:txBody>
      </p:sp>
      <p:pic>
        <p:nvPicPr>
          <p:cNvPr id="5" name="Marcador de contenido 4">
            <a:extLst>
              <a:ext uri="{FF2B5EF4-FFF2-40B4-BE49-F238E27FC236}">
                <a16:creationId xmlns:a16="http://schemas.microsoft.com/office/drawing/2014/main" id="{50055B84-DF46-475A-B00F-5FBF3282F945}"/>
              </a:ext>
            </a:extLst>
          </p:cNvPr>
          <p:cNvPicPr>
            <a:picLocks noGrp="1" noChangeAspect="1"/>
          </p:cNvPicPr>
          <p:nvPr>
            <p:ph idx="1"/>
          </p:nvPr>
        </p:nvPicPr>
        <p:blipFill>
          <a:blip r:embed="rId2"/>
          <a:stretch>
            <a:fillRect/>
          </a:stretch>
        </p:blipFill>
        <p:spPr>
          <a:xfrm>
            <a:off x="9742930" y="-255509"/>
            <a:ext cx="3278136" cy="2375843"/>
          </a:xfrm>
        </p:spPr>
      </p:pic>
      <p:sp>
        <p:nvSpPr>
          <p:cNvPr id="6" name="CuadroTexto 5">
            <a:extLst>
              <a:ext uri="{FF2B5EF4-FFF2-40B4-BE49-F238E27FC236}">
                <a16:creationId xmlns:a16="http://schemas.microsoft.com/office/drawing/2014/main" id="{950D60A3-FC8F-477A-908C-1BF718B15DC1}"/>
              </a:ext>
            </a:extLst>
          </p:cNvPr>
          <p:cNvSpPr txBox="1"/>
          <p:nvPr/>
        </p:nvSpPr>
        <p:spPr>
          <a:xfrm>
            <a:off x="810000" y="2475914"/>
            <a:ext cx="10198096" cy="3554819"/>
          </a:xfrm>
          <a:prstGeom prst="rect">
            <a:avLst/>
          </a:prstGeom>
          <a:noFill/>
        </p:spPr>
        <p:txBody>
          <a:bodyPr wrap="square" rtlCol="0">
            <a:spAutoFit/>
          </a:bodyPr>
          <a:lstStyle/>
          <a:p>
            <a:pPr>
              <a:lnSpc>
                <a:spcPct val="115000"/>
              </a:lnSpc>
            </a:pPr>
            <a:r>
              <a:rPr lang="es-ES" sz="1800" b="1" dirty="0">
                <a:solidFill>
                  <a:srgbClr val="00B297"/>
                </a:solidFill>
                <a:effectLst/>
                <a:ea typeface="Arial" panose="020B0604020202020204" pitchFamily="34" charset="0"/>
              </a:rPr>
              <a:t>Eco</a:t>
            </a:r>
            <a:r>
              <a:rPr lang="es-ES" sz="1800" b="1" dirty="0">
                <a:effectLst/>
                <a:ea typeface="Arial" panose="020B0604020202020204" pitchFamily="34" charset="0"/>
              </a:rPr>
              <a:t> </a:t>
            </a:r>
            <a:r>
              <a:rPr lang="es-ES" sz="1800" b="1" dirty="0">
                <a:solidFill>
                  <a:srgbClr val="FE5000"/>
                </a:solidFill>
                <a:effectLst/>
                <a:ea typeface="Arial" panose="020B0604020202020204" pitchFamily="34" charset="0"/>
              </a:rPr>
              <a:t>Caudal</a:t>
            </a:r>
            <a:r>
              <a:rPr lang="es-ES" sz="1800" dirty="0">
                <a:effectLst/>
                <a:ea typeface="Arial" panose="020B0604020202020204" pitchFamily="34" charset="0"/>
              </a:rPr>
              <a:t> tiene como objetivo principal generar conciencia sobre el consumo de agua en diversos entornos, desde hogares hasta empresas. La implementación de este sistema permite monitorear de manera eficiente y efectiva la cantidad de agua utilizada, promoviendo tanto un uso consciente en el ámbito doméstico como una gestión eficiente en entornos comerciales.</a:t>
            </a:r>
            <a:endParaRPr lang="es-AR" sz="1800" dirty="0">
              <a:effectLst/>
              <a:ea typeface="Arial" panose="020B0604020202020204" pitchFamily="34" charset="0"/>
            </a:endParaRPr>
          </a:p>
          <a:p>
            <a:pPr>
              <a:lnSpc>
                <a:spcPct val="115000"/>
              </a:lnSpc>
            </a:pPr>
            <a:r>
              <a:rPr lang="es-ES" sz="1800" dirty="0">
                <a:effectLst/>
                <a:ea typeface="Arial" panose="020B0604020202020204" pitchFamily="34" charset="0"/>
              </a:rPr>
              <a:t>En el ámbito residencial, el proyecto busca no solo fomentar hábitos más sostenibles, sino también brindar a los usuarios la capacidad de verificar que el pago por los servicios de agua sea justo y evitar posibles irregularidades. Además, la aplicación de esta tecnología puede extenderse a contextos más técnicos, como en empresas que requieren un control preciso del caudal para optimizar sus procesos y recursos hídricos.</a:t>
            </a:r>
            <a:endParaRPr lang="es-AR" sz="1800" dirty="0">
              <a:effectLst/>
              <a:ea typeface="Arial" panose="020B0604020202020204" pitchFamily="34" charset="0"/>
            </a:endParaRPr>
          </a:p>
          <a:p>
            <a:endParaRPr lang="es-AR" dirty="0"/>
          </a:p>
        </p:txBody>
      </p:sp>
      <p:pic>
        <p:nvPicPr>
          <p:cNvPr id="8" name="Imagen 7">
            <a:extLst>
              <a:ext uri="{FF2B5EF4-FFF2-40B4-BE49-F238E27FC236}">
                <a16:creationId xmlns:a16="http://schemas.microsoft.com/office/drawing/2014/main" id="{DC0FEFD9-8F87-41F8-B7CF-01320E133D4A}"/>
              </a:ext>
            </a:extLst>
          </p:cNvPr>
          <p:cNvPicPr>
            <a:picLocks noChangeAspect="1"/>
          </p:cNvPicPr>
          <p:nvPr/>
        </p:nvPicPr>
        <p:blipFill>
          <a:blip r:embed="rId3"/>
          <a:stretch>
            <a:fillRect/>
          </a:stretch>
        </p:blipFill>
        <p:spPr>
          <a:xfrm>
            <a:off x="-62588" y="6031710"/>
            <a:ext cx="872588" cy="758204"/>
          </a:xfrm>
          <a:prstGeom prst="rect">
            <a:avLst/>
          </a:prstGeom>
        </p:spPr>
      </p:pic>
    </p:spTree>
    <p:extLst>
      <p:ext uri="{BB962C8B-B14F-4D97-AF65-F5344CB8AC3E}">
        <p14:creationId xmlns:p14="http://schemas.microsoft.com/office/powerpoint/2010/main" val="181937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E4D82C0-3FE5-4788-B75E-FD12B8FCA80F}"/>
              </a:ext>
            </a:extLst>
          </p:cNvPr>
          <p:cNvPicPr>
            <a:picLocks noChangeAspect="1"/>
          </p:cNvPicPr>
          <p:nvPr/>
        </p:nvPicPr>
        <p:blipFill>
          <a:blip r:embed="rId2"/>
          <a:stretch>
            <a:fillRect/>
          </a:stretch>
        </p:blipFill>
        <p:spPr>
          <a:xfrm>
            <a:off x="2658794" y="455500"/>
            <a:ext cx="6865034" cy="3525657"/>
          </a:xfrm>
          <a:prstGeom prst="rect">
            <a:avLst/>
          </a:prstGeom>
          <a:ln>
            <a:noFill/>
          </a:ln>
          <a:effectLst>
            <a:outerShdw blurRad="190500" algn="tl" rotWithShape="0">
              <a:srgbClr val="000000">
                <a:alpha val="70000"/>
              </a:srgbClr>
            </a:outerShdw>
          </a:effectLst>
        </p:spPr>
      </p:pic>
      <p:sp>
        <p:nvSpPr>
          <p:cNvPr id="2" name="Título 1">
            <a:extLst>
              <a:ext uri="{FF2B5EF4-FFF2-40B4-BE49-F238E27FC236}">
                <a16:creationId xmlns:a16="http://schemas.microsoft.com/office/drawing/2014/main" id="{EF1EF1F2-620F-45AE-BD1F-B50952C77BCE}"/>
              </a:ext>
            </a:extLst>
          </p:cNvPr>
          <p:cNvSpPr>
            <a:spLocks noGrp="1"/>
          </p:cNvSpPr>
          <p:nvPr>
            <p:ph type="title"/>
          </p:nvPr>
        </p:nvSpPr>
        <p:spPr/>
        <p:txBody>
          <a:bodyPr/>
          <a:lstStyle/>
          <a:p>
            <a:r>
              <a:rPr lang="es-AR" dirty="0"/>
              <a:t>METODOLOGÍA DE TRABAJO</a:t>
            </a:r>
          </a:p>
        </p:txBody>
      </p:sp>
      <p:sp>
        <p:nvSpPr>
          <p:cNvPr id="3" name="Marcador de texto 2">
            <a:extLst>
              <a:ext uri="{FF2B5EF4-FFF2-40B4-BE49-F238E27FC236}">
                <a16:creationId xmlns:a16="http://schemas.microsoft.com/office/drawing/2014/main" id="{5681BF7B-0FF1-4550-8669-65421D112441}"/>
              </a:ext>
            </a:extLst>
          </p:cNvPr>
          <p:cNvSpPr>
            <a:spLocks noGrp="1"/>
          </p:cNvSpPr>
          <p:nvPr>
            <p:ph type="body" idx="1"/>
          </p:nvPr>
        </p:nvSpPr>
        <p:spPr>
          <a:xfrm>
            <a:off x="810000" y="5281201"/>
            <a:ext cx="10561418" cy="950787"/>
          </a:xfrm>
        </p:spPr>
        <p:txBody>
          <a:bodyPr/>
          <a:lstStyle/>
          <a:p>
            <a:pPr algn="just"/>
            <a:r>
              <a:rPr lang="es-ES" sz="1600" dirty="0">
                <a:effectLst/>
                <a:ea typeface="Arial" panose="020B0604020202020204" pitchFamily="34" charset="0"/>
              </a:rPr>
              <a:t>La metodología utilizada para este proyecto fue la conocida como </a:t>
            </a:r>
            <a:r>
              <a:rPr lang="es-ES" sz="1600" b="1" dirty="0">
                <a:solidFill>
                  <a:srgbClr val="AD1AAC"/>
                </a:solidFill>
                <a:effectLst/>
                <a:ea typeface="Arial" panose="020B0604020202020204" pitchFamily="34" charset="0"/>
              </a:rPr>
              <a:t>SCRUM</a:t>
            </a:r>
            <a:r>
              <a:rPr lang="es-ES" sz="1600" dirty="0">
                <a:effectLst/>
                <a:ea typeface="Arial" panose="020B0604020202020204" pitchFamily="34" charset="0"/>
              </a:rPr>
              <a:t>. Fue elegida por su complejo de tener tareas organizadas, para desarrollo ágil trabajando colaborativamente y en equipo obteniendo así el mejor resultado en proyectos.</a:t>
            </a:r>
            <a:endParaRPr lang="es-AR" sz="1600" dirty="0">
              <a:effectLst/>
              <a:ea typeface="Arial" panose="020B0604020202020204" pitchFamily="34" charset="0"/>
            </a:endParaRPr>
          </a:p>
          <a:p>
            <a:pPr algn="just"/>
            <a:endParaRPr lang="es-AR" dirty="0"/>
          </a:p>
        </p:txBody>
      </p:sp>
      <p:pic>
        <p:nvPicPr>
          <p:cNvPr id="9" name="Imagen 8">
            <a:extLst>
              <a:ext uri="{FF2B5EF4-FFF2-40B4-BE49-F238E27FC236}">
                <a16:creationId xmlns:a16="http://schemas.microsoft.com/office/drawing/2014/main" id="{421EF407-85AA-48F8-BC38-A88A5A521E8F}"/>
              </a:ext>
            </a:extLst>
          </p:cNvPr>
          <p:cNvPicPr>
            <a:picLocks noChangeAspect="1"/>
          </p:cNvPicPr>
          <p:nvPr/>
        </p:nvPicPr>
        <p:blipFill>
          <a:blip r:embed="rId3"/>
          <a:stretch>
            <a:fillRect/>
          </a:stretch>
        </p:blipFill>
        <p:spPr>
          <a:xfrm>
            <a:off x="-62588" y="6031710"/>
            <a:ext cx="872588" cy="758204"/>
          </a:xfrm>
          <a:prstGeom prst="rect">
            <a:avLst/>
          </a:prstGeom>
        </p:spPr>
      </p:pic>
    </p:spTree>
    <p:extLst>
      <p:ext uri="{BB962C8B-B14F-4D97-AF65-F5344CB8AC3E}">
        <p14:creationId xmlns:p14="http://schemas.microsoft.com/office/powerpoint/2010/main" val="124865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1B08FB0-EF00-4612-9289-1F706959E5EC}"/>
              </a:ext>
            </a:extLst>
          </p:cNvPr>
          <p:cNvPicPr>
            <a:picLocks noChangeAspect="1"/>
          </p:cNvPicPr>
          <p:nvPr/>
        </p:nvPicPr>
        <p:blipFill>
          <a:blip r:embed="rId2"/>
          <a:stretch>
            <a:fillRect/>
          </a:stretch>
        </p:blipFill>
        <p:spPr>
          <a:xfrm>
            <a:off x="-62588" y="6031710"/>
            <a:ext cx="872588" cy="758204"/>
          </a:xfrm>
          <a:prstGeom prst="rect">
            <a:avLst/>
          </a:prstGeom>
        </p:spPr>
      </p:pic>
      <p:sp>
        <p:nvSpPr>
          <p:cNvPr id="3" name="CuadroTexto 2">
            <a:extLst>
              <a:ext uri="{FF2B5EF4-FFF2-40B4-BE49-F238E27FC236}">
                <a16:creationId xmlns:a16="http://schemas.microsoft.com/office/drawing/2014/main" id="{2D06F934-DD79-4ABC-9B24-0E6B760B9887}"/>
              </a:ext>
            </a:extLst>
          </p:cNvPr>
          <p:cNvSpPr txBox="1"/>
          <p:nvPr/>
        </p:nvSpPr>
        <p:spPr>
          <a:xfrm>
            <a:off x="290732" y="281354"/>
            <a:ext cx="11582400" cy="5595891"/>
          </a:xfrm>
          <a:prstGeom prst="rect">
            <a:avLst/>
          </a:prstGeom>
          <a:noFill/>
        </p:spPr>
        <p:txBody>
          <a:bodyPr wrap="square" rtlCol="0">
            <a:spAutoFit/>
          </a:bodyPr>
          <a:lstStyle/>
          <a:p>
            <a:pPr>
              <a:spcBef>
                <a:spcPts val="2000"/>
              </a:spcBef>
              <a:spcAft>
                <a:spcPts val="600"/>
              </a:spcAft>
            </a:pPr>
            <a:r>
              <a:rPr lang="es-ES" sz="1300" b="1" kern="0" dirty="0">
                <a:effectLst/>
              </a:rPr>
              <a:t>FASES DEL PROYECTO</a:t>
            </a:r>
            <a:endParaRPr lang="es-AR" sz="1300" b="1" kern="0" dirty="0">
              <a:effectLst/>
            </a:endParaRPr>
          </a:p>
          <a:p>
            <a:pPr>
              <a:spcAft>
                <a:spcPts val="1600"/>
              </a:spcAft>
            </a:pPr>
            <a:r>
              <a:rPr lang="es-ES" sz="1300" dirty="0">
                <a:solidFill>
                  <a:srgbClr val="666666"/>
                </a:solidFill>
                <a:effectLst/>
                <a:ea typeface="Arial" panose="020B0604020202020204" pitchFamily="34" charset="0"/>
              </a:rPr>
              <a:t>Fase 1</a:t>
            </a:r>
            <a:endParaRPr lang="es-AR" sz="1300" dirty="0">
              <a:solidFill>
                <a:srgbClr val="666666"/>
              </a:solidFill>
              <a:effectLst/>
              <a:ea typeface="Arial" panose="020B0604020202020204" pitchFamily="34" charset="0"/>
            </a:endParaRPr>
          </a:p>
          <a:p>
            <a:pPr>
              <a:lnSpc>
                <a:spcPct val="115000"/>
              </a:lnSpc>
            </a:pPr>
            <a:r>
              <a:rPr lang="es-ES" sz="1300" dirty="0">
                <a:effectLst/>
                <a:ea typeface="Arial" panose="020B0604020202020204" pitchFamily="34" charset="0"/>
              </a:rPr>
              <a:t>En esta fase definimos los roles del equipo para ejecutar el proyecto. Es primordial reconocer las cualidades de cada integrante, como también implementar salir de nuestra zona de confort para poder así obtener un desarrollo mejor y más grande, junto con el crecimiento del propio equipo.</a:t>
            </a:r>
            <a:endParaRPr lang="es-AR" sz="1300" dirty="0">
              <a:effectLst/>
              <a:ea typeface="Arial" panose="020B0604020202020204" pitchFamily="34" charset="0"/>
            </a:endParaRPr>
          </a:p>
          <a:p>
            <a:pPr>
              <a:lnSpc>
                <a:spcPct val="115000"/>
              </a:lnSpc>
            </a:pPr>
            <a:r>
              <a:rPr lang="es-ES" sz="1300" dirty="0">
                <a:effectLst/>
                <a:ea typeface="Arial" panose="020B0604020202020204" pitchFamily="34" charset="0"/>
              </a:rPr>
              <a:t> </a:t>
            </a:r>
            <a:endParaRPr lang="es-AR" sz="1300" dirty="0">
              <a:effectLst/>
              <a:ea typeface="Arial" panose="020B0604020202020204" pitchFamily="34" charset="0"/>
            </a:endParaRPr>
          </a:p>
          <a:p>
            <a:pPr>
              <a:spcAft>
                <a:spcPts val="1600"/>
              </a:spcAft>
            </a:pPr>
            <a:r>
              <a:rPr lang="es-ES" sz="1300" dirty="0">
                <a:solidFill>
                  <a:srgbClr val="666666"/>
                </a:solidFill>
                <a:effectLst/>
                <a:ea typeface="Arial" panose="020B0604020202020204" pitchFamily="34" charset="0"/>
              </a:rPr>
              <a:t>Fase 2</a:t>
            </a:r>
            <a:endParaRPr lang="es-AR" sz="1300" dirty="0">
              <a:solidFill>
                <a:srgbClr val="666666"/>
              </a:solidFill>
              <a:effectLst/>
              <a:ea typeface="Arial" panose="020B0604020202020204" pitchFamily="34" charset="0"/>
            </a:endParaRPr>
          </a:p>
          <a:p>
            <a:pPr>
              <a:lnSpc>
                <a:spcPct val="115000"/>
              </a:lnSpc>
            </a:pPr>
            <a:r>
              <a:rPr lang="es-ES" sz="1300" dirty="0">
                <a:effectLst/>
                <a:ea typeface="Arial" panose="020B0604020202020204" pitchFamily="34" charset="0"/>
              </a:rPr>
              <a:t>En esta fase se planean las distintas tareas y su realización. Además de delimitar hasta dónde llegará el equipo, para evitar el desperdicio de recursos. Se hace una estimación de tiempo y esfuerzo necesarios para finalizar y asignarle un valor.</a:t>
            </a:r>
            <a:endParaRPr lang="es-AR" sz="1300" dirty="0">
              <a:effectLst/>
              <a:ea typeface="Arial" panose="020B0604020202020204" pitchFamily="34" charset="0"/>
            </a:endParaRPr>
          </a:p>
          <a:p>
            <a:pPr>
              <a:lnSpc>
                <a:spcPct val="115000"/>
              </a:lnSpc>
            </a:pPr>
            <a:r>
              <a:rPr lang="es-ES" sz="1300" dirty="0">
                <a:effectLst/>
                <a:ea typeface="Arial" panose="020B0604020202020204" pitchFamily="34" charset="0"/>
              </a:rPr>
              <a:t> </a:t>
            </a:r>
            <a:endParaRPr lang="es-AR" sz="1300" dirty="0">
              <a:effectLst/>
              <a:ea typeface="Arial" panose="020B0604020202020204" pitchFamily="34" charset="0"/>
            </a:endParaRPr>
          </a:p>
          <a:p>
            <a:pPr>
              <a:spcAft>
                <a:spcPts val="1600"/>
              </a:spcAft>
            </a:pPr>
            <a:r>
              <a:rPr lang="es-ES" sz="1300" dirty="0">
                <a:solidFill>
                  <a:srgbClr val="666666"/>
                </a:solidFill>
                <a:effectLst/>
                <a:ea typeface="Arial" panose="020B0604020202020204" pitchFamily="34" charset="0"/>
              </a:rPr>
              <a:t>Fase 3</a:t>
            </a:r>
            <a:endParaRPr lang="es-AR" sz="1300" dirty="0">
              <a:solidFill>
                <a:srgbClr val="666666"/>
              </a:solidFill>
              <a:effectLst/>
              <a:ea typeface="Arial" panose="020B0604020202020204" pitchFamily="34" charset="0"/>
            </a:endParaRPr>
          </a:p>
          <a:p>
            <a:pPr>
              <a:lnSpc>
                <a:spcPct val="115000"/>
              </a:lnSpc>
            </a:pPr>
            <a:r>
              <a:rPr lang="es-ES" sz="1300" dirty="0">
                <a:effectLst/>
                <a:ea typeface="Arial" panose="020B0604020202020204" pitchFamily="34" charset="0"/>
              </a:rPr>
              <a:t>En esta fase se desarrolla el entregable de las tareas hechas anteriormente, haciendo una revisión en el equipo de desarrollo, seguido de cuestiones como que se hará hoy, que hice ayer y como puedo cumplir con mis tareas de surgir inconvenientes.</a:t>
            </a:r>
            <a:endParaRPr lang="es-AR" sz="1300" dirty="0">
              <a:effectLst/>
              <a:ea typeface="Arial" panose="020B0604020202020204" pitchFamily="34" charset="0"/>
            </a:endParaRPr>
          </a:p>
          <a:p>
            <a:pPr>
              <a:lnSpc>
                <a:spcPct val="115000"/>
              </a:lnSpc>
            </a:pPr>
            <a:r>
              <a:rPr lang="es-ES" sz="1300" dirty="0">
                <a:effectLst/>
                <a:ea typeface="Arial" panose="020B0604020202020204" pitchFamily="34" charset="0"/>
              </a:rPr>
              <a:t> </a:t>
            </a:r>
            <a:endParaRPr lang="es-AR" sz="1300" dirty="0">
              <a:effectLst/>
              <a:ea typeface="Arial" panose="020B0604020202020204" pitchFamily="34" charset="0"/>
            </a:endParaRPr>
          </a:p>
          <a:p>
            <a:pPr>
              <a:spcAft>
                <a:spcPts val="1600"/>
              </a:spcAft>
            </a:pPr>
            <a:r>
              <a:rPr lang="es-ES" sz="1300" dirty="0">
                <a:solidFill>
                  <a:srgbClr val="666666"/>
                </a:solidFill>
                <a:effectLst/>
                <a:ea typeface="Arial" panose="020B0604020202020204" pitchFamily="34" charset="0"/>
              </a:rPr>
              <a:t>Fase 4</a:t>
            </a:r>
            <a:endParaRPr lang="es-AR" sz="1300" dirty="0">
              <a:solidFill>
                <a:srgbClr val="666666"/>
              </a:solidFill>
              <a:effectLst/>
              <a:ea typeface="Arial" panose="020B0604020202020204" pitchFamily="34" charset="0"/>
            </a:endParaRPr>
          </a:p>
          <a:p>
            <a:pPr>
              <a:lnSpc>
                <a:spcPct val="115000"/>
              </a:lnSpc>
            </a:pPr>
            <a:r>
              <a:rPr lang="es-ES" sz="1300" dirty="0">
                <a:effectLst/>
                <a:ea typeface="Arial" panose="020B0604020202020204" pitchFamily="34" charset="0"/>
              </a:rPr>
              <a:t>En esta fase se analiza y se comprueba el entregable para medir y mejorar la eficiencia del equipo. Formulando soluciones y oportunidades para mejorar los procesos de las próximas tareas a realizar.</a:t>
            </a:r>
            <a:endParaRPr lang="es-AR" sz="1300" dirty="0">
              <a:effectLst/>
              <a:ea typeface="Arial" panose="020B0604020202020204" pitchFamily="34" charset="0"/>
            </a:endParaRPr>
          </a:p>
          <a:p>
            <a:pPr>
              <a:spcAft>
                <a:spcPts val="1600"/>
              </a:spcAft>
            </a:pPr>
            <a:r>
              <a:rPr lang="es-ES" sz="1300" dirty="0">
                <a:solidFill>
                  <a:srgbClr val="666666"/>
                </a:solidFill>
                <a:effectLst/>
                <a:ea typeface="Arial" panose="020B0604020202020204" pitchFamily="34" charset="0"/>
              </a:rPr>
              <a:t>Fase 5</a:t>
            </a:r>
            <a:endParaRPr lang="es-AR" sz="1300" dirty="0">
              <a:solidFill>
                <a:srgbClr val="666666"/>
              </a:solidFill>
              <a:effectLst/>
              <a:ea typeface="Arial" panose="020B0604020202020204" pitchFamily="34" charset="0"/>
            </a:endParaRPr>
          </a:p>
          <a:p>
            <a:pPr>
              <a:lnSpc>
                <a:spcPct val="115000"/>
              </a:lnSpc>
            </a:pPr>
            <a:r>
              <a:rPr lang="es-ES" sz="1300" dirty="0">
                <a:effectLst/>
                <a:ea typeface="Arial" panose="020B0604020202020204" pitchFamily="34" charset="0"/>
              </a:rPr>
              <a:t>Por último, en esta fase se hace la entrega final. Presentando entregables al cliente y retrospectiva del proyecto para dar a conocer que sucedió y cómo se puede mejorar.</a:t>
            </a:r>
            <a:endParaRPr lang="es-AR" sz="1300" dirty="0">
              <a:effectLst/>
              <a:ea typeface="Arial" panose="020B0604020202020204" pitchFamily="34" charset="0"/>
            </a:endParaRPr>
          </a:p>
        </p:txBody>
      </p:sp>
    </p:spTree>
    <p:extLst>
      <p:ext uri="{BB962C8B-B14F-4D97-AF65-F5344CB8AC3E}">
        <p14:creationId xmlns:p14="http://schemas.microsoft.com/office/powerpoint/2010/main" val="256538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7592-AA2F-4172-BE24-77808BA8EEDE}"/>
              </a:ext>
            </a:extLst>
          </p:cNvPr>
          <p:cNvSpPr>
            <a:spLocks noGrp="1"/>
          </p:cNvSpPr>
          <p:nvPr>
            <p:ph type="title"/>
          </p:nvPr>
        </p:nvSpPr>
        <p:spPr/>
        <p:txBody>
          <a:bodyPr/>
          <a:lstStyle/>
          <a:p>
            <a:r>
              <a:rPr lang="es-AR" dirty="0"/>
              <a:t>ETAPAS DEL PROYECTO</a:t>
            </a:r>
          </a:p>
        </p:txBody>
      </p:sp>
      <p:sp>
        <p:nvSpPr>
          <p:cNvPr id="3" name="Marcador de contenido 2">
            <a:extLst>
              <a:ext uri="{FF2B5EF4-FFF2-40B4-BE49-F238E27FC236}">
                <a16:creationId xmlns:a16="http://schemas.microsoft.com/office/drawing/2014/main" id="{6A0099BB-C032-49A7-BDCD-99C4E04AD50A}"/>
              </a:ext>
            </a:extLst>
          </p:cNvPr>
          <p:cNvSpPr>
            <a:spLocks noGrp="1"/>
          </p:cNvSpPr>
          <p:nvPr>
            <p:ph idx="1"/>
          </p:nvPr>
        </p:nvSpPr>
        <p:spPr/>
        <p:txBody>
          <a:bodyPr>
            <a:normAutofit fontScale="32500" lnSpcReduction="20000"/>
          </a:bodyPr>
          <a:lstStyle/>
          <a:p>
            <a:pPr>
              <a:lnSpc>
                <a:spcPct val="115000"/>
              </a:lnSpc>
            </a:pPr>
            <a:r>
              <a:rPr lang="es-ES" sz="3700" b="1" dirty="0">
                <a:solidFill>
                  <a:srgbClr val="AD1AAC"/>
                </a:solidFill>
                <a:effectLst/>
                <a:ea typeface="Arial" panose="020B0604020202020204" pitchFamily="34" charset="0"/>
              </a:rPr>
              <a:t>11/12</a:t>
            </a:r>
            <a:r>
              <a:rPr lang="es-ES" sz="3700" dirty="0">
                <a:effectLst/>
                <a:ea typeface="Arial" panose="020B0604020202020204" pitchFamily="34" charset="0"/>
              </a:rPr>
              <a:t> Este día buscamos opciones para el proyecto, se buscó más que nada un proyecto escalable y sustentable. Algo que ayude a una situación o resuelva una problemática medioambiental. Abarcando varias comunidades y ámbitos de la sociedad.</a:t>
            </a:r>
            <a:endParaRPr lang="es-AR" sz="3700" dirty="0">
              <a:effectLst/>
              <a:ea typeface="Arial" panose="020B0604020202020204" pitchFamily="34" charset="0"/>
            </a:endParaRPr>
          </a:p>
          <a:p>
            <a:pPr marL="0" indent="0">
              <a:lnSpc>
                <a:spcPct val="115000"/>
              </a:lnSpc>
              <a:buNone/>
            </a:pPr>
            <a:endParaRPr lang="es-AR" sz="3700" dirty="0">
              <a:effectLst/>
              <a:ea typeface="Arial" panose="020B0604020202020204" pitchFamily="34" charset="0"/>
            </a:endParaRPr>
          </a:p>
          <a:p>
            <a:pPr>
              <a:lnSpc>
                <a:spcPct val="115000"/>
              </a:lnSpc>
            </a:pPr>
            <a:r>
              <a:rPr lang="es-ES" sz="3700" b="1" dirty="0">
                <a:solidFill>
                  <a:srgbClr val="AD1AAC"/>
                </a:solidFill>
                <a:effectLst/>
                <a:ea typeface="Arial" panose="020B0604020202020204" pitchFamily="34" charset="0"/>
              </a:rPr>
              <a:t>12/12 </a:t>
            </a:r>
            <a:r>
              <a:rPr lang="es-ES" sz="3700" dirty="0">
                <a:effectLst/>
                <a:ea typeface="Arial" panose="020B0604020202020204" pitchFamily="34" charset="0"/>
              </a:rPr>
              <a:t>Este día desarrollamos el logo del proyecto junto con su nombre y slogan, buscando tener algo llamativo, que represente y tenga significado.</a:t>
            </a:r>
            <a:r>
              <a:rPr lang="es-ES" sz="3700" b="1" i="1" dirty="0">
                <a:effectLst/>
                <a:ea typeface="Arial" panose="020B0604020202020204" pitchFamily="34" charset="0"/>
              </a:rPr>
              <a:t> </a:t>
            </a:r>
          </a:p>
          <a:p>
            <a:pPr marL="0" indent="0">
              <a:lnSpc>
                <a:spcPct val="115000"/>
              </a:lnSpc>
              <a:buNone/>
            </a:pPr>
            <a:endParaRPr lang="es-AR" sz="3700" dirty="0">
              <a:effectLst/>
              <a:ea typeface="Arial" panose="020B0604020202020204" pitchFamily="34" charset="0"/>
            </a:endParaRPr>
          </a:p>
          <a:p>
            <a:pPr>
              <a:lnSpc>
                <a:spcPct val="115000"/>
              </a:lnSpc>
            </a:pPr>
            <a:r>
              <a:rPr lang="es-ES" sz="3700" b="1" dirty="0">
                <a:solidFill>
                  <a:srgbClr val="AD1AAC"/>
                </a:solidFill>
                <a:effectLst/>
                <a:ea typeface="Arial" panose="020B0604020202020204" pitchFamily="34" charset="0"/>
              </a:rPr>
              <a:t>13/12</a:t>
            </a:r>
            <a:r>
              <a:rPr lang="es-ES" sz="3700" dirty="0">
                <a:effectLst/>
                <a:ea typeface="Arial" panose="020B0604020202020204" pitchFamily="34" charset="0"/>
              </a:rPr>
              <a:t> Este día se comenzó con organización de tareas, por ejemplo, crear ítems de lo necesario para la documentación. Además, se empezó con ello, dando formato de página y agregando esos ítems en la documentación. Se escribió y agregó temas como: La introducción, Proyecto en general, Funcionamiento, Componentes y su interacción, Etc.</a:t>
            </a:r>
            <a:endParaRPr lang="es-AR" sz="3700" dirty="0">
              <a:effectLst/>
              <a:ea typeface="Arial" panose="020B0604020202020204" pitchFamily="34" charset="0"/>
            </a:endParaRPr>
          </a:p>
          <a:p>
            <a:pPr marL="0" indent="0">
              <a:lnSpc>
                <a:spcPct val="115000"/>
              </a:lnSpc>
              <a:buNone/>
            </a:pPr>
            <a:endParaRPr lang="es-AR" sz="3700" dirty="0">
              <a:effectLst/>
              <a:ea typeface="Arial" panose="020B0604020202020204" pitchFamily="34" charset="0"/>
            </a:endParaRPr>
          </a:p>
          <a:p>
            <a:pPr>
              <a:lnSpc>
                <a:spcPct val="115000"/>
              </a:lnSpc>
            </a:pPr>
            <a:r>
              <a:rPr lang="es-ES" sz="3700" b="1" dirty="0">
                <a:solidFill>
                  <a:srgbClr val="AD1AAC"/>
                </a:solidFill>
                <a:effectLst/>
                <a:ea typeface="Arial" panose="020B0604020202020204" pitchFamily="34" charset="0"/>
              </a:rPr>
              <a:t>14/12</a:t>
            </a:r>
            <a:r>
              <a:rPr lang="es-ES" sz="3700" dirty="0">
                <a:effectLst/>
                <a:ea typeface="Arial" panose="020B0604020202020204" pitchFamily="34" charset="0"/>
              </a:rPr>
              <a:t> Se completó la documentación con etapas del proyecto, metodología utilizada junto con su explicación, códigos de programación y más formato en las páginas de la misma documentación.</a:t>
            </a:r>
            <a:endParaRPr lang="es-AR" sz="3700" dirty="0">
              <a:effectLst/>
              <a:ea typeface="Arial" panose="020B0604020202020204" pitchFamily="34" charset="0"/>
            </a:endParaRPr>
          </a:p>
          <a:p>
            <a:pPr marL="0" indent="0">
              <a:lnSpc>
                <a:spcPct val="115000"/>
              </a:lnSpc>
              <a:buNone/>
            </a:pPr>
            <a:endParaRPr lang="es-AR" sz="3700" dirty="0">
              <a:effectLst/>
              <a:ea typeface="Arial" panose="020B0604020202020204" pitchFamily="34" charset="0"/>
            </a:endParaRPr>
          </a:p>
          <a:p>
            <a:pPr>
              <a:lnSpc>
                <a:spcPct val="115000"/>
              </a:lnSpc>
            </a:pPr>
            <a:r>
              <a:rPr lang="es-ES" sz="3700" b="1" dirty="0">
                <a:solidFill>
                  <a:srgbClr val="AD1AAC"/>
                </a:solidFill>
                <a:effectLst/>
                <a:ea typeface="Arial" panose="020B0604020202020204" pitchFamily="34" charset="0"/>
              </a:rPr>
              <a:t>15/12 </a:t>
            </a:r>
            <a:r>
              <a:rPr lang="es-ES" sz="3700" dirty="0">
                <a:effectLst/>
                <a:ea typeface="Arial" panose="020B0604020202020204" pitchFamily="34" charset="0"/>
              </a:rPr>
              <a:t>Realizamos el presupuesto de los materiales necesarios para hacer funcionar el proyecto, con el total. Utilizamos de referencia Mercado Libre.</a:t>
            </a:r>
            <a:endParaRPr lang="es-AR" sz="3700" dirty="0">
              <a:effectLst/>
              <a:ea typeface="Arial" panose="020B0604020202020204" pitchFamily="34" charset="0"/>
            </a:endParaRPr>
          </a:p>
          <a:p>
            <a:endParaRPr lang="es-AR" dirty="0"/>
          </a:p>
        </p:txBody>
      </p:sp>
      <p:sp>
        <p:nvSpPr>
          <p:cNvPr id="4" name="Marcador de texto 3">
            <a:extLst>
              <a:ext uri="{FF2B5EF4-FFF2-40B4-BE49-F238E27FC236}">
                <a16:creationId xmlns:a16="http://schemas.microsoft.com/office/drawing/2014/main" id="{D4C41B89-0778-400A-BB49-35672278166A}"/>
              </a:ext>
            </a:extLst>
          </p:cNvPr>
          <p:cNvSpPr>
            <a:spLocks noGrp="1"/>
          </p:cNvSpPr>
          <p:nvPr>
            <p:ph type="body" sz="half" idx="2"/>
          </p:nvPr>
        </p:nvSpPr>
        <p:spPr/>
        <p:txBody>
          <a:bodyPr>
            <a:normAutofit fontScale="92500"/>
          </a:bodyPr>
          <a:lstStyle/>
          <a:p>
            <a:endParaRPr lang="es-ES" sz="1400" b="1" i="1" dirty="0">
              <a:solidFill>
                <a:srgbClr val="05C3DD"/>
              </a:solidFill>
              <a:effectLst/>
              <a:ea typeface="Arial" panose="020B0604020202020204" pitchFamily="34" charset="0"/>
            </a:endParaRPr>
          </a:p>
          <a:p>
            <a:endParaRPr lang="es-ES" b="1" i="1" dirty="0">
              <a:solidFill>
                <a:srgbClr val="05C3DD"/>
              </a:solidFill>
              <a:ea typeface="Arial" panose="020B0604020202020204" pitchFamily="34" charset="0"/>
            </a:endParaRPr>
          </a:p>
          <a:p>
            <a:endParaRPr lang="es-ES" sz="1400" b="1" i="1" dirty="0">
              <a:solidFill>
                <a:srgbClr val="05C3DD"/>
              </a:solidFill>
              <a:effectLst/>
              <a:ea typeface="Arial" panose="020B0604020202020204" pitchFamily="34" charset="0"/>
            </a:endParaRPr>
          </a:p>
          <a:p>
            <a:endParaRPr lang="es-ES" b="1" i="1" dirty="0">
              <a:solidFill>
                <a:srgbClr val="05C3DD"/>
              </a:solidFill>
              <a:ea typeface="Arial" panose="020B0604020202020204" pitchFamily="34" charset="0"/>
            </a:endParaRPr>
          </a:p>
          <a:p>
            <a:endParaRPr lang="es-ES" sz="1400" b="1" i="1" dirty="0">
              <a:solidFill>
                <a:srgbClr val="05C3DD"/>
              </a:solidFill>
              <a:effectLst/>
              <a:ea typeface="Arial" panose="020B0604020202020204" pitchFamily="34" charset="0"/>
            </a:endParaRPr>
          </a:p>
          <a:p>
            <a:endParaRPr lang="es-ES" b="1" i="1" dirty="0">
              <a:solidFill>
                <a:srgbClr val="05C3DD"/>
              </a:solidFill>
              <a:ea typeface="Arial" panose="020B0604020202020204" pitchFamily="34" charset="0"/>
            </a:endParaRPr>
          </a:p>
          <a:p>
            <a:endParaRPr lang="es-ES" sz="1400" b="1" i="1" dirty="0">
              <a:solidFill>
                <a:srgbClr val="05C3DD"/>
              </a:solidFill>
              <a:effectLst/>
              <a:ea typeface="Arial" panose="020B0604020202020204" pitchFamily="34" charset="0"/>
            </a:endParaRPr>
          </a:p>
          <a:p>
            <a:r>
              <a:rPr lang="es-ES" sz="1400" b="1" i="1" dirty="0">
                <a:solidFill>
                  <a:srgbClr val="05C3DD"/>
                </a:solidFill>
                <a:effectLst/>
                <a:ea typeface="Arial" panose="020B0604020202020204" pitchFamily="34" charset="0"/>
              </a:rPr>
              <a:t>“El logo expresa el vigor de la naturaleza, da a entender el disfrute del agua y cómo podemos cuidarla sin desperdicio alguno. Cuidando ecosistemas y a nosotros mismos. Demuestra alegría. Nuestro hermoso planeta tierra”.</a:t>
            </a:r>
            <a:endParaRPr lang="es-AR" sz="1400" dirty="0">
              <a:effectLst/>
              <a:ea typeface="Arial" panose="020B0604020202020204" pitchFamily="34" charset="0"/>
            </a:endParaRPr>
          </a:p>
          <a:p>
            <a:endParaRPr lang="es-AR" dirty="0"/>
          </a:p>
        </p:txBody>
      </p:sp>
      <p:pic>
        <p:nvPicPr>
          <p:cNvPr id="6" name="Imagen 5">
            <a:extLst>
              <a:ext uri="{FF2B5EF4-FFF2-40B4-BE49-F238E27FC236}">
                <a16:creationId xmlns:a16="http://schemas.microsoft.com/office/drawing/2014/main" id="{DE606373-41AA-4D75-9F85-2B8BFD7B8AA4}"/>
              </a:ext>
            </a:extLst>
          </p:cNvPr>
          <p:cNvPicPr>
            <a:picLocks noChangeAspect="1"/>
          </p:cNvPicPr>
          <p:nvPr/>
        </p:nvPicPr>
        <p:blipFill>
          <a:blip r:embed="rId2"/>
          <a:stretch>
            <a:fillRect/>
          </a:stretch>
        </p:blipFill>
        <p:spPr>
          <a:xfrm>
            <a:off x="1073151" y="2208627"/>
            <a:ext cx="3367687" cy="2440745"/>
          </a:xfrm>
          <a:prstGeom prst="rect">
            <a:avLst/>
          </a:prstGeom>
        </p:spPr>
      </p:pic>
      <p:pic>
        <p:nvPicPr>
          <p:cNvPr id="7" name="Imagen 6">
            <a:extLst>
              <a:ext uri="{FF2B5EF4-FFF2-40B4-BE49-F238E27FC236}">
                <a16:creationId xmlns:a16="http://schemas.microsoft.com/office/drawing/2014/main" id="{BB0739BC-7609-4B89-9825-2964A0C2299D}"/>
              </a:ext>
            </a:extLst>
          </p:cNvPr>
          <p:cNvPicPr>
            <a:picLocks noChangeAspect="1"/>
          </p:cNvPicPr>
          <p:nvPr/>
        </p:nvPicPr>
        <p:blipFill>
          <a:blip r:embed="rId3"/>
          <a:stretch>
            <a:fillRect/>
          </a:stretch>
        </p:blipFill>
        <p:spPr>
          <a:xfrm>
            <a:off x="-62588" y="6031710"/>
            <a:ext cx="872588" cy="758204"/>
          </a:xfrm>
          <a:prstGeom prst="rect">
            <a:avLst/>
          </a:prstGeom>
        </p:spPr>
      </p:pic>
    </p:spTree>
    <p:extLst>
      <p:ext uri="{BB962C8B-B14F-4D97-AF65-F5344CB8AC3E}">
        <p14:creationId xmlns:p14="http://schemas.microsoft.com/office/powerpoint/2010/main" val="283611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4BC0D-1F48-4551-A655-A543D65494A4}"/>
              </a:ext>
            </a:extLst>
          </p:cNvPr>
          <p:cNvSpPr>
            <a:spLocks noGrp="1"/>
          </p:cNvSpPr>
          <p:nvPr>
            <p:ph type="title"/>
          </p:nvPr>
        </p:nvSpPr>
        <p:spPr>
          <a:xfrm>
            <a:off x="814728" y="478302"/>
            <a:ext cx="4852988" cy="829994"/>
          </a:xfrm>
        </p:spPr>
        <p:txBody>
          <a:bodyPr>
            <a:noAutofit/>
          </a:bodyPr>
          <a:lstStyle/>
          <a:p>
            <a:r>
              <a:rPr lang="es-ES" b="1" dirty="0">
                <a:effectLst/>
                <a:ea typeface="Arial" panose="020B0604020202020204" pitchFamily="34" charset="0"/>
              </a:rPr>
              <a:t>COMPONENTES NECESARIOS CON PRESUPUESTO</a:t>
            </a:r>
            <a:endParaRPr lang="es-AR" dirty="0"/>
          </a:p>
        </p:txBody>
      </p:sp>
      <p:pic>
        <p:nvPicPr>
          <p:cNvPr id="11" name="Marcador de posición de imagen 10">
            <a:extLst>
              <a:ext uri="{FF2B5EF4-FFF2-40B4-BE49-F238E27FC236}">
                <a16:creationId xmlns:a16="http://schemas.microsoft.com/office/drawing/2014/main" id="{FF8112D0-43EE-4862-8EDD-E3E3DD1C8628}"/>
              </a:ext>
            </a:extLst>
          </p:cNvPr>
          <p:cNvPicPr>
            <a:picLocks noGrp="1" noChangeAspect="1"/>
          </p:cNvPicPr>
          <p:nvPr>
            <p:ph type="pic" sz="quarter" idx="13"/>
          </p:nvPr>
        </p:nvPicPr>
        <p:blipFill>
          <a:blip r:embed="rId2">
            <a:alphaModFix amt="0"/>
          </a:blip>
          <a:srcRect l="17797" r="17797"/>
          <a:stretch>
            <a:fillRect/>
          </a:stretch>
        </p:blipFill>
        <p:spPr>
          <a:solidFill>
            <a:schemeClr val="accent1"/>
          </a:solidFill>
          <a:effectLst>
            <a:outerShdw blurRad="50800" dist="50800" dir="5400000" algn="ctr" rotWithShape="0">
              <a:srgbClr val="000000"/>
            </a:outerShdw>
          </a:effectLst>
        </p:spPr>
      </p:pic>
      <p:sp>
        <p:nvSpPr>
          <p:cNvPr id="4" name="Marcador de texto 3">
            <a:extLst>
              <a:ext uri="{FF2B5EF4-FFF2-40B4-BE49-F238E27FC236}">
                <a16:creationId xmlns:a16="http://schemas.microsoft.com/office/drawing/2014/main" id="{CBE7104E-B846-4CC6-83FE-3ADEE03DE8B3}"/>
              </a:ext>
            </a:extLst>
          </p:cNvPr>
          <p:cNvSpPr>
            <a:spLocks noGrp="1"/>
          </p:cNvSpPr>
          <p:nvPr>
            <p:ph type="body" sz="half" idx="2"/>
          </p:nvPr>
        </p:nvSpPr>
        <p:spPr>
          <a:xfrm>
            <a:off x="814728" y="1308296"/>
            <a:ext cx="4852988" cy="4552754"/>
          </a:xfrm>
        </p:spPr>
        <p:txBody>
          <a:bodyPr>
            <a:normAutofit fontScale="92500" lnSpcReduction="10000"/>
          </a:bodyPr>
          <a:lstStyle/>
          <a:p>
            <a:pPr marL="285750" lvl="0" indent="-285750">
              <a:lnSpc>
                <a:spcPct val="200000"/>
              </a:lnSpc>
              <a:buClr>
                <a:srgbClr val="05C3DD"/>
              </a:buClr>
              <a:buFont typeface="Courier New" panose="02070309020205020404" pitchFamily="49" charset="0"/>
              <a:buChar char="o"/>
            </a:pPr>
            <a:r>
              <a:rPr lang="es-ES" sz="1800" u="none" strike="noStrike" dirty="0">
                <a:effectLst/>
                <a:ea typeface="Arial" panose="020B0604020202020204" pitchFamily="34" charset="0"/>
                <a:cs typeface="Wingdings" panose="05000000000000000000" pitchFamily="2" charset="2"/>
              </a:rPr>
              <a:t>Arduino Mega. </a:t>
            </a:r>
            <a:r>
              <a:rPr lang="es-ES" sz="1800" b="1" u="none" strike="noStrike" dirty="0">
                <a:effectLst/>
                <a:ea typeface="Arial" panose="020B0604020202020204" pitchFamily="34" charset="0"/>
                <a:cs typeface="Wingdings" panose="05000000000000000000" pitchFamily="2" charset="2"/>
              </a:rPr>
              <a:t>$34600</a:t>
            </a:r>
            <a:endParaRPr lang="es-AR" sz="1800" u="none" strike="noStrike" dirty="0">
              <a:effectLst/>
              <a:ea typeface="Arial" panose="020B0604020202020204" pitchFamily="34" charset="0"/>
              <a:cs typeface="Wingdings" panose="05000000000000000000" pitchFamily="2" charset="2"/>
            </a:endParaRPr>
          </a:p>
          <a:p>
            <a:pPr marL="285750" lvl="0" indent="-285750">
              <a:lnSpc>
                <a:spcPct val="200000"/>
              </a:lnSpc>
              <a:buClr>
                <a:srgbClr val="05C3DD"/>
              </a:buClr>
              <a:buFont typeface="Courier New" panose="02070309020205020404" pitchFamily="49" charset="0"/>
              <a:buChar char="o"/>
            </a:pPr>
            <a:r>
              <a:rPr lang="es-ES" sz="1800" u="none" strike="noStrike" dirty="0">
                <a:effectLst/>
                <a:ea typeface="Arial" panose="020B0604020202020204" pitchFamily="34" charset="0"/>
                <a:cs typeface="Wingdings" panose="05000000000000000000" pitchFamily="2" charset="2"/>
              </a:rPr>
              <a:t>Sensor de flujo de agua YF-S201. </a:t>
            </a:r>
            <a:r>
              <a:rPr lang="es-ES" sz="1800" b="1" u="none" strike="noStrike" dirty="0">
                <a:effectLst/>
                <a:ea typeface="Arial" panose="020B0604020202020204" pitchFamily="34" charset="0"/>
                <a:cs typeface="Wingdings" panose="05000000000000000000" pitchFamily="2" charset="2"/>
              </a:rPr>
              <a:t>$8000</a:t>
            </a:r>
            <a:endParaRPr lang="es-AR" sz="1800" u="none" strike="noStrike" dirty="0">
              <a:effectLst/>
              <a:ea typeface="Arial" panose="020B0604020202020204" pitchFamily="34" charset="0"/>
              <a:cs typeface="Wingdings" panose="05000000000000000000" pitchFamily="2" charset="2"/>
            </a:endParaRPr>
          </a:p>
          <a:p>
            <a:pPr marL="285750" lvl="0" indent="-285750">
              <a:lnSpc>
                <a:spcPct val="200000"/>
              </a:lnSpc>
              <a:buClr>
                <a:srgbClr val="05C3DD"/>
              </a:buClr>
              <a:buFont typeface="Courier New" panose="02070309020205020404" pitchFamily="49" charset="0"/>
              <a:buChar char="o"/>
            </a:pPr>
            <a:r>
              <a:rPr lang="es-ES" sz="1800" u="none" strike="noStrike" dirty="0">
                <a:effectLst/>
                <a:ea typeface="Arial" panose="020B0604020202020204" pitchFamily="34" charset="0"/>
                <a:cs typeface="Wingdings" panose="05000000000000000000" pitchFamily="2" charset="2"/>
              </a:rPr>
              <a:t>Bomba de agua de corriente continua.</a:t>
            </a:r>
          </a:p>
          <a:p>
            <a:pPr marL="285750" lvl="0" indent="-285750">
              <a:lnSpc>
                <a:spcPct val="200000"/>
              </a:lnSpc>
              <a:buClr>
                <a:srgbClr val="05C3DD"/>
              </a:buClr>
              <a:buFont typeface="Courier New" panose="02070309020205020404" pitchFamily="49" charset="0"/>
              <a:buChar char="o"/>
            </a:pPr>
            <a:r>
              <a:rPr lang="es-ES" sz="1800" u="none" strike="noStrike" dirty="0">
                <a:solidFill>
                  <a:srgbClr val="999999"/>
                </a:solidFill>
                <a:effectLst/>
                <a:ea typeface="Arial" panose="020B0604020202020204" pitchFamily="34" charset="0"/>
                <a:cs typeface="Wingdings" panose="05000000000000000000" pitchFamily="2" charset="2"/>
              </a:rPr>
              <a:t> </a:t>
            </a:r>
            <a:r>
              <a:rPr lang="es-ES" sz="1800" u="none" strike="noStrike" dirty="0">
                <a:effectLst/>
                <a:ea typeface="Arial" panose="020B0604020202020204" pitchFamily="34" charset="0"/>
                <a:cs typeface="Wingdings" panose="05000000000000000000" pitchFamily="2" charset="2"/>
              </a:rPr>
              <a:t>Driver de potencia BTS7960. </a:t>
            </a:r>
            <a:r>
              <a:rPr lang="es-ES" sz="1800" b="1" u="none" strike="noStrike" dirty="0">
                <a:effectLst/>
                <a:ea typeface="Arial" panose="020B0604020202020204" pitchFamily="34" charset="0"/>
                <a:cs typeface="Wingdings" panose="05000000000000000000" pitchFamily="2" charset="2"/>
              </a:rPr>
              <a:t>$16000</a:t>
            </a:r>
            <a:endParaRPr lang="es-AR" sz="1800" u="none" strike="noStrike" dirty="0">
              <a:effectLst/>
              <a:ea typeface="Arial" panose="020B0604020202020204" pitchFamily="34" charset="0"/>
              <a:cs typeface="Wingdings" panose="05000000000000000000" pitchFamily="2" charset="2"/>
            </a:endParaRPr>
          </a:p>
          <a:p>
            <a:pPr marL="285750" lvl="0" indent="-285750">
              <a:lnSpc>
                <a:spcPct val="200000"/>
              </a:lnSpc>
              <a:buClr>
                <a:srgbClr val="05C3DD"/>
              </a:buClr>
              <a:buFont typeface="Courier New" panose="02070309020205020404" pitchFamily="49" charset="0"/>
              <a:buChar char="o"/>
            </a:pPr>
            <a:r>
              <a:rPr lang="es-ES" sz="1800" u="none" strike="noStrike" dirty="0">
                <a:effectLst/>
                <a:ea typeface="Arial" panose="020B0604020202020204" pitchFamily="34" charset="0"/>
                <a:cs typeface="Wingdings" panose="05000000000000000000" pitchFamily="2" charset="2"/>
              </a:rPr>
              <a:t>Tanque con geometría esférica. </a:t>
            </a:r>
            <a:endParaRPr lang="es-AR" sz="1800" u="none" strike="noStrike" dirty="0">
              <a:effectLst/>
              <a:ea typeface="Arial" panose="020B0604020202020204" pitchFamily="34" charset="0"/>
              <a:cs typeface="Wingdings" panose="05000000000000000000" pitchFamily="2" charset="2"/>
            </a:endParaRPr>
          </a:p>
          <a:p>
            <a:pPr marL="285750" lvl="0" indent="-285750">
              <a:lnSpc>
                <a:spcPct val="200000"/>
              </a:lnSpc>
              <a:buClr>
                <a:srgbClr val="05C3DD"/>
              </a:buClr>
              <a:buFont typeface="Courier New" panose="02070309020205020404" pitchFamily="49" charset="0"/>
              <a:buChar char="o"/>
            </a:pPr>
            <a:r>
              <a:rPr lang="es-ES" sz="1800" u="none" strike="noStrike" dirty="0">
                <a:effectLst/>
                <a:ea typeface="Arial" panose="020B0604020202020204" pitchFamily="34" charset="0"/>
                <a:cs typeface="Wingdings" panose="05000000000000000000" pitchFamily="2" charset="2"/>
              </a:rPr>
              <a:t>Tubo para transportar el agua. </a:t>
            </a:r>
            <a:endParaRPr lang="es-ES" sz="1800" b="1" u="none" strike="noStrike" dirty="0">
              <a:effectLst/>
              <a:ea typeface="Arial" panose="020B0604020202020204" pitchFamily="34" charset="0"/>
              <a:cs typeface="Wingdings" panose="05000000000000000000" pitchFamily="2" charset="2"/>
            </a:endParaRPr>
          </a:p>
          <a:p>
            <a:pPr>
              <a:lnSpc>
                <a:spcPct val="200000"/>
              </a:lnSpc>
              <a:buClr>
                <a:srgbClr val="05C3DD"/>
              </a:buClr>
            </a:pPr>
            <a:r>
              <a:rPr lang="es-ES" sz="1800" b="1" dirty="0">
                <a:effectLst/>
                <a:ea typeface="Arial" panose="020B0604020202020204" pitchFamily="34" charset="0"/>
              </a:rPr>
              <a:t>TOTAL DE COMPONENTES: </a:t>
            </a:r>
            <a:r>
              <a:rPr lang="es-ES" sz="1800" b="1" dirty="0">
                <a:solidFill>
                  <a:srgbClr val="000000"/>
                </a:solidFill>
                <a:ea typeface="Arial" panose="020B0604020202020204" pitchFamily="34" charset="0"/>
              </a:rPr>
              <a:t>   </a:t>
            </a:r>
            <a:r>
              <a:rPr lang="es-ES" sz="1800" b="1" u="none" strike="noStrike" dirty="0">
                <a:effectLst/>
                <a:ea typeface="Arial" panose="020B0604020202020204" pitchFamily="34" charset="0"/>
                <a:cs typeface="Wingdings" panose="05000000000000000000" pitchFamily="2" charset="2"/>
              </a:rPr>
              <a:t>$58.600</a:t>
            </a:r>
            <a:endParaRPr lang="es-AR" sz="1800" u="none" strike="noStrike" dirty="0">
              <a:effectLst/>
              <a:ea typeface="Arial" panose="020B0604020202020204" pitchFamily="34" charset="0"/>
              <a:cs typeface="Wingdings" panose="05000000000000000000" pitchFamily="2" charset="2"/>
            </a:endParaRPr>
          </a:p>
          <a:p>
            <a:pPr lvl="0">
              <a:lnSpc>
                <a:spcPct val="200000"/>
              </a:lnSpc>
              <a:buClr>
                <a:srgbClr val="05C3DD"/>
              </a:buClr>
            </a:pPr>
            <a:endParaRPr lang="es-AR" sz="1800" u="none" strike="noStrike" dirty="0">
              <a:effectLst/>
              <a:latin typeface="Arial" panose="020B0604020202020204" pitchFamily="34" charset="0"/>
              <a:ea typeface="Arial" panose="020B0604020202020204" pitchFamily="34" charset="0"/>
              <a:cs typeface="Wingdings" panose="05000000000000000000" pitchFamily="2" charset="2"/>
            </a:endParaRPr>
          </a:p>
          <a:p>
            <a:endParaRPr lang="es-AR" dirty="0"/>
          </a:p>
        </p:txBody>
      </p:sp>
      <p:pic>
        <p:nvPicPr>
          <p:cNvPr id="5" name="Imagen 4">
            <a:extLst>
              <a:ext uri="{FF2B5EF4-FFF2-40B4-BE49-F238E27FC236}">
                <a16:creationId xmlns:a16="http://schemas.microsoft.com/office/drawing/2014/main" id="{61204F7C-38F0-449F-813F-A017B6D0FD98}"/>
              </a:ext>
            </a:extLst>
          </p:cNvPr>
          <p:cNvPicPr>
            <a:picLocks noChangeAspect="1"/>
          </p:cNvPicPr>
          <p:nvPr/>
        </p:nvPicPr>
        <p:blipFill>
          <a:blip r:embed="rId3"/>
          <a:stretch>
            <a:fillRect/>
          </a:stretch>
        </p:blipFill>
        <p:spPr>
          <a:xfrm>
            <a:off x="-62588" y="6031710"/>
            <a:ext cx="872588" cy="758204"/>
          </a:xfrm>
          <a:prstGeom prst="rect">
            <a:avLst/>
          </a:prstGeom>
        </p:spPr>
      </p:pic>
      <p:pic>
        <p:nvPicPr>
          <p:cNvPr id="13" name="Imagen 12">
            <a:extLst>
              <a:ext uri="{FF2B5EF4-FFF2-40B4-BE49-F238E27FC236}">
                <a16:creationId xmlns:a16="http://schemas.microsoft.com/office/drawing/2014/main" id="{90450CFA-C39B-41F1-8BD9-F0BC72575BDA}"/>
              </a:ext>
            </a:extLst>
          </p:cNvPr>
          <p:cNvPicPr>
            <a:picLocks noChangeAspect="1"/>
          </p:cNvPicPr>
          <p:nvPr/>
        </p:nvPicPr>
        <p:blipFill>
          <a:blip r:embed="rId4"/>
          <a:stretch>
            <a:fillRect/>
          </a:stretch>
        </p:blipFill>
        <p:spPr>
          <a:xfrm>
            <a:off x="6701032" y="154745"/>
            <a:ext cx="3635800" cy="1926336"/>
          </a:xfrm>
          <a:prstGeom prst="rect">
            <a:avLst/>
          </a:prstGeom>
        </p:spPr>
      </p:pic>
      <p:pic>
        <p:nvPicPr>
          <p:cNvPr id="15" name="Imagen 14">
            <a:extLst>
              <a:ext uri="{FF2B5EF4-FFF2-40B4-BE49-F238E27FC236}">
                <a16:creationId xmlns:a16="http://schemas.microsoft.com/office/drawing/2014/main" id="{2838DDFE-DDE3-4343-B5BE-E90B0599A4C4}"/>
              </a:ext>
            </a:extLst>
          </p:cNvPr>
          <p:cNvPicPr>
            <a:picLocks noChangeAspect="1"/>
          </p:cNvPicPr>
          <p:nvPr/>
        </p:nvPicPr>
        <p:blipFill>
          <a:blip r:embed="rId5"/>
          <a:stretch>
            <a:fillRect/>
          </a:stretch>
        </p:blipFill>
        <p:spPr>
          <a:xfrm>
            <a:off x="8294128" y="2301465"/>
            <a:ext cx="3745879" cy="1997612"/>
          </a:xfrm>
          <a:prstGeom prst="rect">
            <a:avLst/>
          </a:prstGeom>
        </p:spPr>
      </p:pic>
      <p:pic>
        <p:nvPicPr>
          <p:cNvPr id="17" name="Imagen 16">
            <a:extLst>
              <a:ext uri="{FF2B5EF4-FFF2-40B4-BE49-F238E27FC236}">
                <a16:creationId xmlns:a16="http://schemas.microsoft.com/office/drawing/2014/main" id="{C2AE1DF5-E5CB-495E-A9AD-6C5624F350E3}"/>
              </a:ext>
            </a:extLst>
          </p:cNvPr>
          <p:cNvPicPr>
            <a:picLocks noChangeAspect="1"/>
          </p:cNvPicPr>
          <p:nvPr/>
        </p:nvPicPr>
        <p:blipFill>
          <a:blip r:embed="rId6"/>
          <a:stretch>
            <a:fillRect/>
          </a:stretch>
        </p:blipFill>
        <p:spPr>
          <a:xfrm>
            <a:off x="6701032" y="4757674"/>
            <a:ext cx="3426137" cy="1926336"/>
          </a:xfrm>
          <a:prstGeom prst="rect">
            <a:avLst/>
          </a:prstGeom>
        </p:spPr>
      </p:pic>
    </p:spTree>
    <p:extLst>
      <p:ext uri="{BB962C8B-B14F-4D97-AF65-F5344CB8AC3E}">
        <p14:creationId xmlns:p14="http://schemas.microsoft.com/office/powerpoint/2010/main" val="332863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E4D82C0-3FE5-4788-B75E-FD12B8FCA80F}"/>
              </a:ext>
            </a:extLst>
          </p:cNvPr>
          <p:cNvPicPr>
            <a:picLocks noChangeAspect="1"/>
          </p:cNvPicPr>
          <p:nvPr/>
        </p:nvPicPr>
        <p:blipFill>
          <a:blip r:embed="rId2"/>
          <a:stretch>
            <a:fillRect/>
          </a:stretch>
        </p:blipFill>
        <p:spPr>
          <a:xfrm>
            <a:off x="2658794" y="455500"/>
            <a:ext cx="6865034" cy="3525657"/>
          </a:xfrm>
          <a:prstGeom prst="rect">
            <a:avLst/>
          </a:prstGeom>
          <a:ln>
            <a:noFill/>
          </a:ln>
          <a:effectLst>
            <a:outerShdw blurRad="190500" algn="tl" rotWithShape="0">
              <a:srgbClr val="000000">
                <a:alpha val="70000"/>
              </a:srgbClr>
            </a:outerShdw>
          </a:effectLst>
        </p:spPr>
      </p:pic>
      <p:sp>
        <p:nvSpPr>
          <p:cNvPr id="2" name="Título 1">
            <a:extLst>
              <a:ext uri="{FF2B5EF4-FFF2-40B4-BE49-F238E27FC236}">
                <a16:creationId xmlns:a16="http://schemas.microsoft.com/office/drawing/2014/main" id="{EF1EF1F2-620F-45AE-BD1F-B50952C77BCE}"/>
              </a:ext>
            </a:extLst>
          </p:cNvPr>
          <p:cNvSpPr>
            <a:spLocks noGrp="1"/>
          </p:cNvSpPr>
          <p:nvPr>
            <p:ph type="title"/>
          </p:nvPr>
        </p:nvSpPr>
        <p:spPr/>
        <p:txBody>
          <a:bodyPr/>
          <a:lstStyle/>
          <a:p>
            <a:r>
              <a:rPr lang="es-AR" dirty="0"/>
              <a:t>EJEMPLO PRÁCTICO</a:t>
            </a:r>
          </a:p>
        </p:txBody>
      </p:sp>
      <p:sp>
        <p:nvSpPr>
          <p:cNvPr id="3" name="Marcador de texto 2">
            <a:extLst>
              <a:ext uri="{FF2B5EF4-FFF2-40B4-BE49-F238E27FC236}">
                <a16:creationId xmlns:a16="http://schemas.microsoft.com/office/drawing/2014/main" id="{5681BF7B-0FF1-4550-8669-65421D112441}"/>
              </a:ext>
            </a:extLst>
          </p:cNvPr>
          <p:cNvSpPr>
            <a:spLocks noGrp="1"/>
          </p:cNvSpPr>
          <p:nvPr>
            <p:ph type="body" idx="1"/>
          </p:nvPr>
        </p:nvSpPr>
        <p:spPr>
          <a:xfrm>
            <a:off x="810000" y="5473784"/>
            <a:ext cx="10561418" cy="758204"/>
          </a:xfrm>
        </p:spPr>
        <p:txBody>
          <a:bodyPr/>
          <a:lstStyle/>
          <a:p>
            <a:r>
              <a:rPr lang="es-ES" sz="1800" dirty="0">
                <a:effectLst/>
                <a:ea typeface="Arial" panose="020B0604020202020204" pitchFamily="34" charset="0"/>
              </a:rPr>
              <a:t>Control de una bomba de corriente CC con Arduino y medición de caudal</a:t>
            </a:r>
            <a:endParaRPr lang="es-AR" dirty="0"/>
          </a:p>
        </p:txBody>
      </p:sp>
      <p:pic>
        <p:nvPicPr>
          <p:cNvPr id="9" name="Imagen 8">
            <a:extLst>
              <a:ext uri="{FF2B5EF4-FFF2-40B4-BE49-F238E27FC236}">
                <a16:creationId xmlns:a16="http://schemas.microsoft.com/office/drawing/2014/main" id="{421EF407-85AA-48F8-BC38-A88A5A521E8F}"/>
              </a:ext>
            </a:extLst>
          </p:cNvPr>
          <p:cNvPicPr>
            <a:picLocks noChangeAspect="1"/>
          </p:cNvPicPr>
          <p:nvPr/>
        </p:nvPicPr>
        <p:blipFill>
          <a:blip r:embed="rId3"/>
          <a:stretch>
            <a:fillRect/>
          </a:stretch>
        </p:blipFill>
        <p:spPr>
          <a:xfrm>
            <a:off x="-62588" y="6031710"/>
            <a:ext cx="872588" cy="758204"/>
          </a:xfrm>
          <a:prstGeom prst="rect">
            <a:avLst/>
          </a:prstGeom>
        </p:spPr>
      </p:pic>
    </p:spTree>
    <p:extLst>
      <p:ext uri="{BB962C8B-B14F-4D97-AF65-F5344CB8AC3E}">
        <p14:creationId xmlns:p14="http://schemas.microsoft.com/office/powerpoint/2010/main" val="110591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7592-AA2F-4172-BE24-77808BA8EEDE}"/>
              </a:ext>
            </a:extLst>
          </p:cNvPr>
          <p:cNvSpPr>
            <a:spLocks noGrp="1"/>
          </p:cNvSpPr>
          <p:nvPr>
            <p:ph type="title"/>
          </p:nvPr>
        </p:nvSpPr>
        <p:spPr/>
        <p:txBody>
          <a:bodyPr/>
          <a:lstStyle/>
          <a:p>
            <a:r>
              <a:rPr lang="es-AR" dirty="0"/>
              <a:t>OBJETIVO</a:t>
            </a:r>
          </a:p>
        </p:txBody>
      </p:sp>
      <p:sp>
        <p:nvSpPr>
          <p:cNvPr id="3" name="Marcador de contenido 2">
            <a:extLst>
              <a:ext uri="{FF2B5EF4-FFF2-40B4-BE49-F238E27FC236}">
                <a16:creationId xmlns:a16="http://schemas.microsoft.com/office/drawing/2014/main" id="{6A0099BB-C032-49A7-BDCD-99C4E04AD50A}"/>
              </a:ext>
            </a:extLst>
          </p:cNvPr>
          <p:cNvSpPr>
            <a:spLocks noGrp="1"/>
          </p:cNvSpPr>
          <p:nvPr>
            <p:ph idx="1"/>
          </p:nvPr>
        </p:nvSpPr>
        <p:spPr>
          <a:xfrm>
            <a:off x="4855633" y="446088"/>
            <a:ext cx="6252633" cy="5585622"/>
          </a:xfrm>
        </p:spPr>
        <p:txBody>
          <a:bodyPr>
            <a:normAutofit/>
          </a:bodyPr>
          <a:lstStyle/>
          <a:p>
            <a:pPr marL="342900" lvl="0" indent="-342900">
              <a:lnSpc>
                <a:spcPct val="115000"/>
              </a:lnSpc>
              <a:buFont typeface="+mj-lt"/>
              <a:buAutoNum type="arabicPeriod"/>
            </a:pPr>
            <a:r>
              <a:rPr lang="es-ES" sz="1600" b="1" u="none" strike="noStrike" dirty="0">
                <a:solidFill>
                  <a:srgbClr val="FE5000"/>
                </a:solidFill>
                <a:effectLst/>
                <a:ea typeface="Arial" panose="020B0604020202020204" pitchFamily="34" charset="0"/>
              </a:rPr>
              <a:t>Configuración Inicial:</a:t>
            </a:r>
            <a:endParaRPr lang="es-AR" sz="1600" u="none" strike="noStrike" dirty="0">
              <a:effectLst/>
              <a:ea typeface="Arial" panose="020B0604020202020204" pitchFamily="34" charset="0"/>
            </a:endParaRPr>
          </a:p>
          <a:p>
            <a:pPr marL="457200">
              <a:lnSpc>
                <a:spcPct val="115000"/>
              </a:lnSpc>
            </a:pPr>
            <a:r>
              <a:rPr lang="es-ES" sz="1600" b="1" dirty="0">
                <a:solidFill>
                  <a:srgbClr val="FE5000"/>
                </a:solidFill>
                <a:effectLst/>
                <a:ea typeface="Arial" panose="020B0604020202020204" pitchFamily="34" charset="0"/>
              </a:rPr>
              <a:t> </a:t>
            </a:r>
            <a:r>
              <a:rPr lang="es-ES" sz="1600" u="none" strike="noStrike" dirty="0">
                <a:effectLst/>
                <a:ea typeface="Arial" panose="020B0604020202020204" pitchFamily="34" charset="0"/>
                <a:cs typeface="Wingdings" panose="05000000000000000000" pitchFamily="2" charset="2"/>
              </a:rPr>
              <a:t>Conectaremos la bomba de agua CC al driver de potencia BTS7960. El BTS7960 permitirá modular la bomba mediante PWM (Modulación por Ancho de Pulso) controlado por el Arduino.</a:t>
            </a:r>
            <a:endParaRPr lang="es-AR" sz="1600" dirty="0">
              <a:ea typeface="Arial" panose="020B0604020202020204" pitchFamily="34" charset="0"/>
              <a:cs typeface="Wingdings" panose="05000000000000000000" pitchFamily="2" charset="2"/>
            </a:endParaRPr>
          </a:p>
          <a:p>
            <a:pPr marL="457200">
              <a:lnSpc>
                <a:spcPct val="115000"/>
              </a:lnSpc>
            </a:pPr>
            <a:r>
              <a:rPr lang="es-ES" sz="1600" u="none" strike="noStrike" dirty="0">
                <a:effectLst/>
                <a:ea typeface="Arial" panose="020B0604020202020204" pitchFamily="34" charset="0"/>
                <a:cs typeface="Wingdings" panose="05000000000000000000" pitchFamily="2" charset="2"/>
              </a:rPr>
              <a:t>También explicaremos cómo realizar esta conexión con el driver L298, cuyo código de modulación es muy similar.</a:t>
            </a:r>
            <a:r>
              <a:rPr lang="es-ES" sz="1600" dirty="0">
                <a:effectLst/>
                <a:ea typeface="Arial" panose="020B0604020202020204" pitchFamily="34" charset="0"/>
              </a:rPr>
              <a:t> </a:t>
            </a:r>
            <a:endParaRPr lang="es-AR" sz="1600" dirty="0">
              <a:effectLst/>
              <a:ea typeface="Arial" panose="020B0604020202020204" pitchFamily="34" charset="0"/>
            </a:endParaRPr>
          </a:p>
          <a:p>
            <a:pPr marL="342900" lvl="0" indent="-342900">
              <a:lnSpc>
                <a:spcPct val="115000"/>
              </a:lnSpc>
              <a:buFont typeface="+mj-lt"/>
              <a:buAutoNum type="arabicPeriod"/>
            </a:pPr>
            <a:r>
              <a:rPr lang="es-ES" sz="1600" b="1" u="none" strike="noStrike" dirty="0">
                <a:solidFill>
                  <a:srgbClr val="FE5000"/>
                </a:solidFill>
                <a:effectLst/>
                <a:ea typeface="Arial" panose="020B0604020202020204" pitchFamily="34" charset="0"/>
              </a:rPr>
              <a:t>Medición del Caudal:</a:t>
            </a:r>
            <a:endParaRPr lang="es-AR" sz="1600" u="none" strike="noStrike" dirty="0">
              <a:effectLst/>
              <a:ea typeface="Arial" panose="020B0604020202020204" pitchFamily="34" charset="0"/>
            </a:endParaRPr>
          </a:p>
          <a:p>
            <a:pPr marL="457200">
              <a:lnSpc>
                <a:spcPct val="115000"/>
              </a:lnSpc>
            </a:pPr>
            <a:r>
              <a:rPr lang="es-ES" sz="1600" b="1" dirty="0">
                <a:solidFill>
                  <a:srgbClr val="FE5000"/>
                </a:solidFill>
                <a:effectLst/>
                <a:ea typeface="Arial" panose="020B0604020202020204" pitchFamily="34" charset="0"/>
              </a:rPr>
              <a:t> </a:t>
            </a:r>
            <a:r>
              <a:rPr lang="es-ES" sz="1600" u="none" strike="noStrike" dirty="0">
                <a:effectLst/>
                <a:ea typeface="Arial" panose="020B0604020202020204" pitchFamily="34" charset="0"/>
                <a:cs typeface="Wingdings" panose="05000000000000000000" pitchFamily="2" charset="2"/>
              </a:rPr>
              <a:t>Colocaremos el sensor YF-S201 en la tubería de ingreso al tanque esférico.</a:t>
            </a:r>
            <a:endParaRPr lang="es-AR" sz="1600" dirty="0">
              <a:ea typeface="Arial" panose="020B0604020202020204" pitchFamily="34" charset="0"/>
              <a:cs typeface="Wingdings" panose="05000000000000000000" pitchFamily="2" charset="2"/>
            </a:endParaRPr>
          </a:p>
          <a:p>
            <a:pPr marL="457200">
              <a:lnSpc>
                <a:spcPct val="115000"/>
              </a:lnSpc>
            </a:pPr>
            <a:r>
              <a:rPr lang="es-ES" sz="1600" dirty="0">
                <a:effectLst/>
                <a:ea typeface="Arial" panose="020B0604020202020204" pitchFamily="34" charset="0"/>
              </a:rPr>
              <a:t> </a:t>
            </a:r>
            <a:r>
              <a:rPr lang="es-ES" sz="1600" u="none" strike="noStrike" dirty="0">
                <a:effectLst/>
                <a:ea typeface="Arial" panose="020B0604020202020204" pitchFamily="34" charset="0"/>
                <a:cs typeface="Wingdings" panose="05000000000000000000" pitchFamily="2" charset="2"/>
              </a:rPr>
              <a:t>Conectaremos el sensor al Arduino según las instrucciones previamente mencionadas</a:t>
            </a:r>
            <a:endParaRPr lang="es-AR" sz="1600" u="none" strike="noStrike" dirty="0">
              <a:effectLst/>
              <a:ea typeface="Arial" panose="020B0604020202020204" pitchFamily="34" charset="0"/>
              <a:cs typeface="Wingdings" panose="05000000000000000000" pitchFamily="2" charset="2"/>
            </a:endParaRPr>
          </a:p>
        </p:txBody>
      </p:sp>
      <p:sp>
        <p:nvSpPr>
          <p:cNvPr id="4" name="Marcador de texto 3">
            <a:extLst>
              <a:ext uri="{FF2B5EF4-FFF2-40B4-BE49-F238E27FC236}">
                <a16:creationId xmlns:a16="http://schemas.microsoft.com/office/drawing/2014/main" id="{D4C41B89-0778-400A-BB49-35672278166A}"/>
              </a:ext>
            </a:extLst>
          </p:cNvPr>
          <p:cNvSpPr>
            <a:spLocks noGrp="1"/>
          </p:cNvSpPr>
          <p:nvPr>
            <p:ph type="body" sz="half" idx="2"/>
          </p:nvPr>
        </p:nvSpPr>
        <p:spPr/>
        <p:txBody>
          <a:bodyPr>
            <a:normAutofit fontScale="85000" lnSpcReduction="20000"/>
          </a:bodyPr>
          <a:lstStyle/>
          <a:p>
            <a:pPr>
              <a:lnSpc>
                <a:spcPct val="115000"/>
              </a:lnSpc>
            </a:pPr>
            <a:endParaRPr lang="es-ES" sz="1600" dirty="0">
              <a:effectLst/>
              <a:latin typeface="Arial" panose="020B0604020202020204" pitchFamily="34" charset="0"/>
              <a:ea typeface="Arial" panose="020B0604020202020204" pitchFamily="34" charset="0"/>
            </a:endParaRPr>
          </a:p>
          <a:p>
            <a:pPr>
              <a:lnSpc>
                <a:spcPct val="115000"/>
              </a:lnSpc>
            </a:pPr>
            <a:endParaRPr lang="es-ES" sz="1600" dirty="0">
              <a:latin typeface="Arial" panose="020B0604020202020204" pitchFamily="34" charset="0"/>
              <a:ea typeface="Arial" panose="020B0604020202020204" pitchFamily="34" charset="0"/>
            </a:endParaRPr>
          </a:p>
          <a:p>
            <a:pPr>
              <a:lnSpc>
                <a:spcPct val="115000"/>
              </a:lnSpc>
            </a:pPr>
            <a:endParaRPr lang="es-ES" sz="1600" dirty="0">
              <a:effectLst/>
              <a:latin typeface="Arial" panose="020B0604020202020204" pitchFamily="34" charset="0"/>
              <a:ea typeface="Arial" panose="020B0604020202020204" pitchFamily="34" charset="0"/>
            </a:endParaRPr>
          </a:p>
          <a:p>
            <a:pPr>
              <a:lnSpc>
                <a:spcPct val="115000"/>
              </a:lnSpc>
            </a:pPr>
            <a:endParaRPr lang="es-ES" sz="1600" dirty="0">
              <a:latin typeface="Arial" panose="020B0604020202020204" pitchFamily="34" charset="0"/>
              <a:ea typeface="Arial" panose="020B0604020202020204" pitchFamily="34" charset="0"/>
            </a:endParaRPr>
          </a:p>
          <a:p>
            <a:pPr>
              <a:lnSpc>
                <a:spcPct val="115000"/>
              </a:lnSpc>
            </a:pPr>
            <a:endParaRPr lang="es-ES" sz="1600" dirty="0">
              <a:effectLst/>
              <a:latin typeface="Arial" panose="020B0604020202020204" pitchFamily="34" charset="0"/>
              <a:ea typeface="Arial" panose="020B0604020202020204" pitchFamily="34" charset="0"/>
            </a:endParaRPr>
          </a:p>
          <a:p>
            <a:pPr>
              <a:lnSpc>
                <a:spcPct val="115000"/>
              </a:lnSpc>
            </a:pPr>
            <a:endParaRPr lang="es-ES" sz="1600" dirty="0">
              <a:effectLst/>
              <a:latin typeface="Arial" panose="020B0604020202020204" pitchFamily="34" charset="0"/>
              <a:ea typeface="Arial" panose="020B0604020202020204" pitchFamily="34" charset="0"/>
            </a:endParaRPr>
          </a:p>
          <a:p>
            <a:pPr>
              <a:lnSpc>
                <a:spcPct val="115000"/>
              </a:lnSpc>
            </a:pPr>
            <a:endParaRPr lang="es-ES" sz="1600" dirty="0">
              <a:effectLst/>
              <a:latin typeface="Arial" panose="020B0604020202020204" pitchFamily="34" charset="0"/>
              <a:ea typeface="Arial" panose="020B0604020202020204" pitchFamily="34" charset="0"/>
            </a:endParaRPr>
          </a:p>
          <a:p>
            <a:pPr>
              <a:lnSpc>
                <a:spcPct val="115000"/>
              </a:lnSpc>
            </a:pPr>
            <a:r>
              <a:rPr lang="es-ES" sz="1600" dirty="0">
                <a:effectLst/>
                <a:latin typeface="Arial" panose="020B0604020202020204" pitchFamily="34" charset="0"/>
                <a:ea typeface="Arial" panose="020B0604020202020204" pitchFamily="34" charset="0"/>
              </a:rPr>
              <a:t>Modular una bomba de corriente continua (CC) para transportar agua desde un reservorio hasta un tanque con geometría esférica, midiendo la tasa de caudal con el sensor YF-S201 y mostrando el resultado a través del puerto serial.</a:t>
            </a:r>
          </a:p>
        </p:txBody>
      </p:sp>
      <p:pic>
        <p:nvPicPr>
          <p:cNvPr id="7" name="Imagen 6">
            <a:extLst>
              <a:ext uri="{FF2B5EF4-FFF2-40B4-BE49-F238E27FC236}">
                <a16:creationId xmlns:a16="http://schemas.microsoft.com/office/drawing/2014/main" id="{D13D387F-86FD-44AA-9772-5A99270D0A6F}"/>
              </a:ext>
            </a:extLst>
          </p:cNvPr>
          <p:cNvPicPr>
            <a:picLocks noChangeAspect="1"/>
          </p:cNvPicPr>
          <p:nvPr/>
        </p:nvPicPr>
        <p:blipFill>
          <a:blip r:embed="rId2"/>
          <a:stretch>
            <a:fillRect/>
          </a:stretch>
        </p:blipFill>
        <p:spPr>
          <a:xfrm>
            <a:off x="-62588" y="6031710"/>
            <a:ext cx="872588" cy="758204"/>
          </a:xfrm>
          <a:prstGeom prst="rect">
            <a:avLst/>
          </a:prstGeom>
        </p:spPr>
      </p:pic>
      <p:pic>
        <p:nvPicPr>
          <p:cNvPr id="9" name="Imagen 8">
            <a:extLst>
              <a:ext uri="{FF2B5EF4-FFF2-40B4-BE49-F238E27FC236}">
                <a16:creationId xmlns:a16="http://schemas.microsoft.com/office/drawing/2014/main" id="{C22D08ED-4FF4-4025-A6DB-2105C4AD42EE}"/>
              </a:ext>
            </a:extLst>
          </p:cNvPr>
          <p:cNvPicPr>
            <a:picLocks noChangeAspect="1"/>
          </p:cNvPicPr>
          <p:nvPr/>
        </p:nvPicPr>
        <p:blipFill>
          <a:blip r:embed="rId3"/>
          <a:stretch>
            <a:fillRect/>
          </a:stretch>
        </p:blipFill>
        <p:spPr>
          <a:xfrm>
            <a:off x="1073150" y="2327560"/>
            <a:ext cx="3547533" cy="2093641"/>
          </a:xfrm>
          <a:prstGeom prst="rect">
            <a:avLst/>
          </a:prstGeom>
        </p:spPr>
      </p:pic>
    </p:spTree>
    <p:extLst>
      <p:ext uri="{BB962C8B-B14F-4D97-AF65-F5344CB8AC3E}">
        <p14:creationId xmlns:p14="http://schemas.microsoft.com/office/powerpoint/2010/main" val="3071453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112</TotalTime>
  <Words>902</Words>
  <Application>Microsoft Office PowerPoint</Application>
  <PresentationFormat>Panorámica</PresentationFormat>
  <Paragraphs>67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Century Gothic</vt:lpstr>
      <vt:lpstr>Courier New</vt:lpstr>
      <vt:lpstr>Wingdings 2</vt:lpstr>
      <vt:lpstr>Citable</vt:lpstr>
      <vt:lpstr>Presentación de PowerPoint</vt:lpstr>
      <vt:lpstr>INTRODUCCIÓN</vt:lpstr>
      <vt:lpstr>DESCRIPCIÓN DEL PROYECTO</vt:lpstr>
      <vt:lpstr>METODOLOGÍA DE TRABAJO</vt:lpstr>
      <vt:lpstr>Presentación de PowerPoint</vt:lpstr>
      <vt:lpstr>ETAPAS DEL PROYECTO</vt:lpstr>
      <vt:lpstr>COMPONENTES NECESARIOS CON PRESUPUESTO</vt:lpstr>
      <vt:lpstr>EJEMPLO PRÁCTICO</vt:lpstr>
      <vt:lpstr>OBJETIVO</vt:lpstr>
      <vt:lpstr>CIRCUITO FRITZING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Rama fg</dc:creator>
  <cp:lastModifiedBy>Rama fg</cp:lastModifiedBy>
  <cp:revision>10</cp:revision>
  <dcterms:created xsi:type="dcterms:W3CDTF">2023-12-21T17:31:47Z</dcterms:created>
  <dcterms:modified xsi:type="dcterms:W3CDTF">2023-12-21T19:24:41Z</dcterms:modified>
</cp:coreProperties>
</file>