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7" r:id="rId5"/>
    <p:sldId id="260" r:id="rId6"/>
    <p:sldId id="262" r:id="rId7"/>
    <p:sldId id="265" r:id="rId8"/>
    <p:sldId id="266" r:id="rId9"/>
    <p:sldId id="268" r:id="rId10"/>
    <p:sldId id="269" r:id="rId11"/>
    <p:sldId id="270" r:id="rId12"/>
    <p:sldId id="272" r:id="rId13"/>
    <p:sldId id="271" r:id="rId1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D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4" autoAdjust="0"/>
    <p:restoredTop sz="94660"/>
  </p:normalViewPr>
  <p:slideViewPr>
    <p:cSldViewPr snapToGrid="0">
      <p:cViewPr>
        <p:scale>
          <a:sx n="100" d="100"/>
          <a:sy n="100" d="100"/>
        </p:scale>
        <p:origin x="13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E847AD-0FD9-41FE-8A8D-DCD61C9AE57C}"/>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4184E06C-D797-E186-D6EA-01661578DE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CFD8D6E-FB02-3408-DB3E-1E7725E79FFD}"/>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5" name="Élőláb helye 4">
            <a:extLst>
              <a:ext uri="{FF2B5EF4-FFF2-40B4-BE49-F238E27FC236}">
                <a16:creationId xmlns:a16="http://schemas.microsoft.com/office/drawing/2014/main" id="{2BE8D70A-EDB4-6500-B593-8D22722FA07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BD349C3-2A9E-E421-D99D-34FBF8D1EDDB}"/>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216003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33453C-1D4F-5097-DD66-0E459968807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15C4A610-3CD8-6178-DB3B-FFAD07067B63}"/>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5CF0571-9F32-4C77-6821-FE1AA2946256}"/>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5" name="Élőláb helye 4">
            <a:extLst>
              <a:ext uri="{FF2B5EF4-FFF2-40B4-BE49-F238E27FC236}">
                <a16:creationId xmlns:a16="http://schemas.microsoft.com/office/drawing/2014/main" id="{76E7DA00-A024-A11E-713A-2C19EAFF5B4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1940464-403B-3986-7798-546D73341025}"/>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157788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C6EE830A-C15A-A229-609A-4022E5014519}"/>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88337E6D-688B-4AAA-DD28-89B04252367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36006011-5452-340A-19CF-288195DF4713}"/>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5" name="Élőláb helye 4">
            <a:extLst>
              <a:ext uri="{FF2B5EF4-FFF2-40B4-BE49-F238E27FC236}">
                <a16:creationId xmlns:a16="http://schemas.microsoft.com/office/drawing/2014/main" id="{BFD3144D-6A73-BB35-7CCA-3A4165F659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8960CB3-169F-CA47-D5BC-BD5786E919A9}"/>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106701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5F775D8-C543-F94D-29C9-253F17B5E87E}"/>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93C5BCF1-9926-B76F-EC42-EE4132F8BD15}"/>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BCE7235-B572-020C-B15D-9765A9E2586C}"/>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5" name="Élőláb helye 4">
            <a:extLst>
              <a:ext uri="{FF2B5EF4-FFF2-40B4-BE49-F238E27FC236}">
                <a16:creationId xmlns:a16="http://schemas.microsoft.com/office/drawing/2014/main" id="{536D3489-B7F5-ACF0-3EDF-8DB440C2620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B8BBF80-C241-090A-1491-4C3DF8D83334}"/>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327898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374FDFB-8D77-5B3F-5FD2-159DEFF99BA9}"/>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35A61888-725C-CF68-A73D-28F263DF4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32651E53-B103-75DD-C208-2C8166903B11}"/>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5" name="Élőláb helye 4">
            <a:extLst>
              <a:ext uri="{FF2B5EF4-FFF2-40B4-BE49-F238E27FC236}">
                <a16:creationId xmlns:a16="http://schemas.microsoft.com/office/drawing/2014/main" id="{5090C9B1-6E4E-CFD6-52A0-7E63EF1DFE6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B19644F-65FB-16B1-489B-84166C20ED8D}"/>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107119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8A1503-ED3D-7702-8738-588D1D272AD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EA400253-4500-E367-2FE9-B41381CE964B}"/>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2847C6A2-5E96-3631-79B5-E1BBE6901A7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E7797A50-0543-12B1-FD89-EA089A3F0839}"/>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6" name="Élőláb helye 5">
            <a:extLst>
              <a:ext uri="{FF2B5EF4-FFF2-40B4-BE49-F238E27FC236}">
                <a16:creationId xmlns:a16="http://schemas.microsoft.com/office/drawing/2014/main" id="{3BE5C010-9C27-6B33-A00B-1BBB08F7E5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685BF474-CB70-72DF-FBB1-B4F8B27D6A36}"/>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3386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B040F2-44E8-D251-2B45-418CB5E4E27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9A4BDA15-0E87-6398-A73B-6399F436E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6733F63E-A067-A357-69D7-5FB97950057D}"/>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D3B801C7-2DA1-1567-AE18-BA940EBDD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22ADBD3A-BBED-4D24-3091-A9BC516D756B}"/>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57220197-0D0E-0AEC-C755-FDCD1380DF12}"/>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8" name="Élőláb helye 7">
            <a:extLst>
              <a:ext uri="{FF2B5EF4-FFF2-40B4-BE49-F238E27FC236}">
                <a16:creationId xmlns:a16="http://schemas.microsoft.com/office/drawing/2014/main" id="{A0222350-0A4D-D4D3-F266-C7B1C64819BA}"/>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C492DD59-1F08-E0CA-A1A8-BECF98179A37}"/>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115900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57BB96-1DC3-2F2F-BF88-FDF88F5E3D5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30FD0DF3-48DE-31FE-E9B3-DEE09049E0C5}"/>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4" name="Élőláb helye 3">
            <a:extLst>
              <a:ext uri="{FF2B5EF4-FFF2-40B4-BE49-F238E27FC236}">
                <a16:creationId xmlns:a16="http://schemas.microsoft.com/office/drawing/2014/main" id="{25D3D7D0-3EE6-B7EC-E5D1-8BC1274DBD61}"/>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0355C709-7CB4-F0ED-F3C3-4068EA7CB322}"/>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166024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A39B82FF-825A-DC4E-45B1-F92852F451EF}"/>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3" name="Élőláb helye 2">
            <a:extLst>
              <a:ext uri="{FF2B5EF4-FFF2-40B4-BE49-F238E27FC236}">
                <a16:creationId xmlns:a16="http://schemas.microsoft.com/office/drawing/2014/main" id="{5E8D7B99-892E-E590-A55A-A5B9D1A5AF77}"/>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E85BE396-AD04-9673-CA70-E4037722DA49}"/>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398546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8A7008D-BFA2-B8FB-2271-F96E43A3782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69504D50-FA43-6D8E-0BB2-53E3AD15D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465949E0-C8F3-46FD-1505-DD117D692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B04B55CB-F7D7-1CCC-670B-D21C13039818}"/>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6" name="Élőláb helye 5">
            <a:extLst>
              <a:ext uri="{FF2B5EF4-FFF2-40B4-BE49-F238E27FC236}">
                <a16:creationId xmlns:a16="http://schemas.microsoft.com/office/drawing/2014/main" id="{58D42229-4902-038F-78F8-3812E75F1B0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D4EA950-0554-3D4B-6148-1A57E6672934}"/>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383746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56C0EEB-6DDE-7E67-7D40-D54EC8A6D42F}"/>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99550CF5-3F72-B642-8EB8-226740DEC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9C146DB5-DF4C-1BAF-0A98-03BD0D74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40D791C0-6626-7620-CE77-F6226A80A3EC}"/>
              </a:ext>
            </a:extLst>
          </p:cNvPr>
          <p:cNvSpPr>
            <a:spLocks noGrp="1"/>
          </p:cNvSpPr>
          <p:nvPr>
            <p:ph type="dt" sz="half" idx="10"/>
          </p:nvPr>
        </p:nvSpPr>
        <p:spPr/>
        <p:txBody>
          <a:bodyPr/>
          <a:lstStyle/>
          <a:p>
            <a:fld id="{883228A9-C1A7-4E1D-96D5-C8FB925664FC}" type="datetimeFigureOut">
              <a:rPr lang="hu-HU" smtClean="0"/>
              <a:t>2022. 05. 31.</a:t>
            </a:fld>
            <a:endParaRPr lang="hu-HU"/>
          </a:p>
        </p:txBody>
      </p:sp>
      <p:sp>
        <p:nvSpPr>
          <p:cNvPr id="6" name="Élőláb helye 5">
            <a:extLst>
              <a:ext uri="{FF2B5EF4-FFF2-40B4-BE49-F238E27FC236}">
                <a16:creationId xmlns:a16="http://schemas.microsoft.com/office/drawing/2014/main" id="{CF8FE2AE-53D0-191B-1FDA-CABA7EC9CAA1}"/>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4778814-EF93-10C1-70C1-F74331E4B7F4}"/>
              </a:ext>
            </a:extLst>
          </p:cNvPr>
          <p:cNvSpPr>
            <a:spLocks noGrp="1"/>
          </p:cNvSpPr>
          <p:nvPr>
            <p:ph type="sldNum" sz="quarter" idx="12"/>
          </p:nvPr>
        </p:nvSpPr>
        <p:spPr/>
        <p:txBody>
          <a:bodyPr/>
          <a:lstStyle/>
          <a:p>
            <a:fld id="{8C25A8A6-0102-4010-9CFE-DBC94F057E5D}" type="slidenum">
              <a:rPr lang="hu-HU" smtClean="0"/>
              <a:t>‹#›</a:t>
            </a:fld>
            <a:endParaRPr lang="hu-HU"/>
          </a:p>
        </p:txBody>
      </p:sp>
    </p:spTree>
    <p:extLst>
      <p:ext uri="{BB962C8B-B14F-4D97-AF65-F5344CB8AC3E}">
        <p14:creationId xmlns:p14="http://schemas.microsoft.com/office/powerpoint/2010/main" val="404819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ED271465-EB36-B7E1-4B58-0D9E791A5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0CB665D0-3F88-D026-F704-4DD94D51D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637797E-8F90-CEDB-2719-0DBE7C7DF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228A9-C1A7-4E1D-96D5-C8FB925664FC}" type="datetimeFigureOut">
              <a:rPr lang="hu-HU" smtClean="0"/>
              <a:t>2022. 05. 31.</a:t>
            </a:fld>
            <a:endParaRPr lang="hu-HU"/>
          </a:p>
        </p:txBody>
      </p:sp>
      <p:sp>
        <p:nvSpPr>
          <p:cNvPr id="5" name="Élőláb helye 4">
            <a:extLst>
              <a:ext uri="{FF2B5EF4-FFF2-40B4-BE49-F238E27FC236}">
                <a16:creationId xmlns:a16="http://schemas.microsoft.com/office/drawing/2014/main" id="{82B08D9D-E832-AA71-D384-6EDC0B756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FE1A89B2-4DDF-B7E8-1950-B9CA3B3126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5A8A6-0102-4010-9CFE-DBC94F057E5D}" type="slidenum">
              <a:rPr lang="hu-HU" smtClean="0"/>
              <a:t>‹#›</a:t>
            </a:fld>
            <a:endParaRPr lang="hu-HU"/>
          </a:p>
        </p:txBody>
      </p:sp>
    </p:spTree>
    <p:extLst>
      <p:ext uri="{BB962C8B-B14F-4D97-AF65-F5344CB8AC3E}">
        <p14:creationId xmlns:p14="http://schemas.microsoft.com/office/powerpoint/2010/main" val="221143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RIX develops Machine Learning models – EURIX">
            <a:extLst>
              <a:ext uri="{FF2B5EF4-FFF2-40B4-BE49-F238E27FC236}">
                <a16:creationId xmlns:a16="http://schemas.microsoft.com/office/drawing/2014/main" id="{E8A199C3-AAF2-3132-62F3-40124862D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461504"/>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a:extLst>
              <a:ext uri="{FF2B5EF4-FFF2-40B4-BE49-F238E27FC236}">
                <a16:creationId xmlns:a16="http://schemas.microsoft.com/office/drawing/2014/main" id="{349611D8-6337-8499-5337-3778F82D100B}"/>
              </a:ext>
            </a:extLst>
          </p:cNvPr>
          <p:cNvSpPr>
            <a:spLocks noGrp="1"/>
          </p:cNvSpPr>
          <p:nvPr>
            <p:ph type="ctrTitle"/>
          </p:nvPr>
        </p:nvSpPr>
        <p:spPr>
          <a:xfrm>
            <a:off x="1524000" y="1122363"/>
            <a:ext cx="9144000" cy="1577705"/>
          </a:xfrm>
        </p:spPr>
        <p:txBody>
          <a:bodyPr/>
          <a:lstStyle/>
          <a:p>
            <a:r>
              <a:rPr lang="hu-HU" dirty="0"/>
              <a:t> </a:t>
            </a:r>
          </a:p>
        </p:txBody>
      </p:sp>
      <p:sp>
        <p:nvSpPr>
          <p:cNvPr id="3" name="Alcím 2">
            <a:extLst>
              <a:ext uri="{FF2B5EF4-FFF2-40B4-BE49-F238E27FC236}">
                <a16:creationId xmlns:a16="http://schemas.microsoft.com/office/drawing/2014/main" id="{66829C27-5011-447A-33C9-CC8773C66559}"/>
              </a:ext>
            </a:extLst>
          </p:cNvPr>
          <p:cNvSpPr>
            <a:spLocks noGrp="1"/>
          </p:cNvSpPr>
          <p:nvPr>
            <p:ph type="subTitle" idx="1"/>
          </p:nvPr>
        </p:nvSpPr>
        <p:spPr>
          <a:xfrm>
            <a:off x="0" y="4447830"/>
            <a:ext cx="11704320" cy="1874448"/>
          </a:xfrm>
        </p:spPr>
        <p:txBody>
          <a:bodyPr/>
          <a:lstStyle/>
          <a:p>
            <a:r>
              <a:rPr lang="hu-HU" dirty="0">
                <a:latin typeface="Bahnschrift Light SemiCondensed" panose="020B0502040204020203" pitchFamily="34" charset="0"/>
              </a:rPr>
              <a:t>Fehér Farkas / Viszolajszky Ádám / Varga Bence</a:t>
            </a:r>
          </a:p>
        </p:txBody>
      </p:sp>
    </p:spTree>
    <p:extLst>
      <p:ext uri="{BB962C8B-B14F-4D97-AF65-F5344CB8AC3E}">
        <p14:creationId xmlns:p14="http://schemas.microsoft.com/office/powerpoint/2010/main" val="1672849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690689"/>
            <a:ext cx="11347555" cy="48941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latin typeface="Bahnschrift Light SemiCondensed" panose="020B0502040204020203" pitchFamily="34" charset="0"/>
              </a:rPr>
              <a:t>Fontos tisztában lenni azzal, hogy mire képes az ML és mire nem. Amilyen hasznosan hangzik, hogy emberhez hasonló intelligenciát is képesek vagyunk egy robotnak adni, messze nem tökéletes még. Érdemes tisztában lenni az alábbi dolgokkal, mielőtt mélyebbre ásnád magad a témában:</a:t>
            </a:r>
          </a:p>
          <a:p>
            <a:pPr marL="514350" indent="-514350">
              <a:buFont typeface="+mj-lt"/>
              <a:buAutoNum type="arabicPeriod"/>
            </a:pPr>
            <a:r>
              <a:rPr lang="hu-HU" dirty="0">
                <a:latin typeface="Bahnschrift Light SemiCondensed" panose="020B0502040204020203" pitchFamily="34" charset="0"/>
              </a:rPr>
              <a:t>A ML nem a tudáson alapszik. Ellentétben a </a:t>
            </a:r>
            <a:r>
              <a:rPr lang="hu-HU" dirty="0" err="1">
                <a:latin typeface="Bahnschrift Light SemiCondensed" panose="020B0502040204020203" pitchFamily="34" charset="0"/>
              </a:rPr>
              <a:t>közhihedelemmel</a:t>
            </a:r>
            <a:r>
              <a:rPr lang="hu-HU" dirty="0">
                <a:latin typeface="Bahnschrift Light SemiCondensed" panose="020B0502040204020203" pitchFamily="34" charset="0"/>
              </a:rPr>
              <a:t>, a gép nem tud ember szinten gondolkodni. Nem emberi tudásból, hanem adatokból származik, azaz nagyban befolyásolja az adatok minőségétől és mennyiségétől, hogy mennyire lesz pontos a gépünk</a:t>
            </a:r>
          </a:p>
          <a:p>
            <a:pPr marL="514350" indent="-514350">
              <a:buFont typeface="+mj-lt"/>
              <a:buAutoNum type="arabicPeriod"/>
            </a:pPr>
            <a:r>
              <a:rPr lang="hu-HU" dirty="0">
                <a:latin typeface="Bahnschrift Light SemiCondensed" panose="020B0502040204020203" pitchFamily="34" charset="0"/>
              </a:rPr>
              <a:t>A ML gépek nehezen képezhető. A témával foglalkozók 81%-a állította azt, hogy az ML-et nehezebb edzetni, mint arra számítanánk, ugyanis sok időbe, és kutatómunkába telik ez a folyamat. Hatalmas és a lehető legpontosabb adatbázisra van szükségünk, hogy működő képes legyen egy ML-es gép.</a:t>
            </a:r>
          </a:p>
          <a:p>
            <a:pPr marL="514350" indent="-514350">
              <a:buFont typeface="+mj-lt"/>
              <a:buAutoNum type="arabicPeriod"/>
            </a:pPr>
            <a:endParaRPr lang="hu-HU" dirty="0"/>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101196"/>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A ML nem tökéletes</a:t>
            </a:r>
          </a:p>
        </p:txBody>
      </p:sp>
      <p:sp>
        <p:nvSpPr>
          <p:cNvPr id="3" name="Téglalap 2">
            <a:extLst>
              <a:ext uri="{FF2B5EF4-FFF2-40B4-BE49-F238E27FC236}">
                <a16:creationId xmlns:a16="http://schemas.microsoft.com/office/drawing/2014/main" id="{79E9566F-0A18-FE5F-E47E-2EA6F96E31FA}"/>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9998957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690689"/>
            <a:ext cx="11347555" cy="4894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dirty="0">
                <a:latin typeface="Bahnschrift Light SemiCondensed" panose="020B0502040204020203" pitchFamily="34" charset="0"/>
              </a:rPr>
              <a:t>3.	A gépek hajlamosak tévedni az adatokkal kapcsolattal. 96%-a </a:t>
            </a:r>
            <a:r>
              <a:rPr lang="hu-HU" dirty="0" err="1">
                <a:latin typeface="Bahnschrift Light SemiCondensed" panose="020B0502040204020203" pitchFamily="34" charset="0"/>
              </a:rPr>
              <a:t>a</a:t>
            </a:r>
            <a:r>
              <a:rPr lang="hu-HU" dirty="0">
                <a:latin typeface="Bahnschrift Light SemiCondensed" panose="020B0502040204020203" pitchFamily="34" charset="0"/>
              </a:rPr>
              <a:t> 	cégeknek (akik már dolgoztam ML-el) tapasztalt képzéssel kapcsolatos 	hibákat, legyen az az adatok minőségének, vagy kategorizálásának 	hiánya. Ezek a képzés miatti hibák az okozója, hogy sok ML projekt 	akadt meg a fejlesztésben. </a:t>
            </a:r>
          </a:p>
          <a:p>
            <a:pPr marL="0" indent="0">
              <a:buNone/>
            </a:pPr>
            <a:r>
              <a:rPr lang="hu-HU" dirty="0">
                <a:latin typeface="Bahnschrift Light SemiCondensed" panose="020B0502040204020203" pitchFamily="34" charset="0"/>
              </a:rPr>
              <a:t>4.	ML gyakran ferdít. A ML rendszerek köztudottak arról, hogy egy ún. 	„fekete doboz” hatással működnek (Ez alatt azt értem, hogy az 	embernek nincs rálátása, hogy a gép mi alapján hibázik, vagy pont, 	hogy ad helyes választ). Tehát ha géped sokat hibázik, akkor neked kell 	kibogarászni, hogy mi az okozója, ugyanis a gép nem tud segíteni 	neked, 	hogy hol keresd a hibát. </a:t>
            </a:r>
          </a:p>
          <a:p>
            <a:pPr marL="514350" indent="-514350">
              <a:buFont typeface="+mj-lt"/>
              <a:buAutoNum type="arabicPeriod"/>
            </a:pPr>
            <a:endParaRPr lang="hu-HU" dirty="0"/>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101196"/>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A ML nem tökéletes</a:t>
            </a:r>
          </a:p>
        </p:txBody>
      </p:sp>
      <p:sp>
        <p:nvSpPr>
          <p:cNvPr id="3" name="Téglalap 2">
            <a:extLst>
              <a:ext uri="{FF2B5EF4-FFF2-40B4-BE49-F238E27FC236}">
                <a16:creationId xmlns:a16="http://schemas.microsoft.com/office/drawing/2014/main" id="{79E9566F-0A18-FE5F-E47E-2EA6F96E31FA}"/>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2518221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690689"/>
            <a:ext cx="11347555" cy="4894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t>Minden szépség hibája ellenére is, a ML nagyban hozzájárult az AI sikeréhez. Azonban a jövőjét nagyban befolyásolja, hogy kitalálnak-e valami megoldást a már az előbb is említett fekete doboz hatásra, amely nehezíti a ML fejlesztését. 1 biztos, fényes jövő áll az ML előtt, és biztos hogy sokáig használni fogjuk.</a:t>
            </a:r>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101196"/>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A ML jövője</a:t>
            </a:r>
          </a:p>
        </p:txBody>
      </p:sp>
      <p:sp>
        <p:nvSpPr>
          <p:cNvPr id="3" name="Téglalap 2">
            <a:extLst>
              <a:ext uri="{FF2B5EF4-FFF2-40B4-BE49-F238E27FC236}">
                <a16:creationId xmlns:a16="http://schemas.microsoft.com/office/drawing/2014/main" id="{79E9566F-0A18-FE5F-E47E-2EA6F96E31FA}"/>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3849992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690689"/>
            <a:ext cx="11347555" cy="4894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hu-HU" dirty="0"/>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2261733"/>
            <a:ext cx="10515600" cy="14149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sz="6000" dirty="0">
                <a:latin typeface="Bahnschrift Light SemiCondensed" panose="020B0502040204020203" pitchFamily="34" charset="0"/>
              </a:rPr>
              <a:t>Köszönjük a figyelmet!</a:t>
            </a:r>
          </a:p>
        </p:txBody>
      </p:sp>
      <p:sp>
        <p:nvSpPr>
          <p:cNvPr id="3" name="Téglalap 2">
            <a:extLst>
              <a:ext uri="{FF2B5EF4-FFF2-40B4-BE49-F238E27FC236}">
                <a16:creationId xmlns:a16="http://schemas.microsoft.com/office/drawing/2014/main" id="{79E9566F-0A18-FE5F-E47E-2EA6F96E31FA}"/>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526010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690689"/>
            <a:ext cx="11347555" cy="4894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hu-HU" sz="2800" dirty="0">
              <a:latin typeface="Bahnschrift Light SemiCondensed" panose="020B0502040204020203" pitchFamily="34" charset="0"/>
            </a:endParaRPr>
          </a:p>
          <a:p>
            <a:pPr lvl="2"/>
            <a:r>
              <a:rPr lang="hu-HU" sz="2800" dirty="0">
                <a:latin typeface="Bahnschrift Light SemiCondensed" panose="020B0502040204020203" pitchFamily="34" charset="0"/>
              </a:rPr>
              <a:t>Fehér Farkas</a:t>
            </a:r>
          </a:p>
          <a:p>
            <a:endParaRPr lang="hu-HU" dirty="0">
              <a:latin typeface="Bahnschrift Light SemiCondensed" panose="020B0502040204020203" pitchFamily="34" charset="0"/>
            </a:endParaRPr>
          </a:p>
          <a:p>
            <a:endParaRPr lang="hu-HU" dirty="0">
              <a:latin typeface="Bahnschrift Light SemiCondensed" panose="020B0502040204020203" pitchFamily="34" charset="0"/>
            </a:endParaRPr>
          </a:p>
          <a:p>
            <a:pPr lvl="4"/>
            <a:r>
              <a:rPr lang="hu-HU" sz="2600" dirty="0">
                <a:latin typeface="Bahnschrift Light SemiCondensed" panose="020B0502040204020203" pitchFamily="34" charset="0"/>
              </a:rPr>
              <a:t>Viszolajszky Ádám</a:t>
            </a:r>
          </a:p>
          <a:p>
            <a:endParaRPr lang="hu-HU" dirty="0">
              <a:latin typeface="Bahnschrift Light SemiCondensed" panose="020B0502040204020203" pitchFamily="34" charset="0"/>
            </a:endParaRPr>
          </a:p>
          <a:p>
            <a:endParaRPr lang="hu-HU" dirty="0">
              <a:latin typeface="Bahnschrift Light SemiCondensed" panose="020B0502040204020203" pitchFamily="34" charset="0"/>
            </a:endParaRPr>
          </a:p>
          <a:p>
            <a:pPr lvl="6"/>
            <a:r>
              <a:rPr lang="hu-HU" sz="2800" dirty="0">
                <a:latin typeface="Bahnschrift Light SemiCondensed" panose="020B0502040204020203" pitchFamily="34" charset="0"/>
              </a:rPr>
              <a:t>Varga Bence</a:t>
            </a:r>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101196"/>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Csapattagok</a:t>
            </a:r>
          </a:p>
        </p:txBody>
      </p:sp>
      <p:sp>
        <p:nvSpPr>
          <p:cNvPr id="3" name="Téglalap 2">
            <a:extLst>
              <a:ext uri="{FF2B5EF4-FFF2-40B4-BE49-F238E27FC236}">
                <a16:creationId xmlns:a16="http://schemas.microsoft.com/office/drawing/2014/main" id="{79E9566F-0A18-FE5F-E47E-2EA6F96E31FA}"/>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1266" name="Picture 2" descr="Fejhallgató, 3, ember. Fejhallgató telefon, felett, beszéd, ember, 3. |  CanStock">
            <a:extLst>
              <a:ext uri="{FF2B5EF4-FFF2-40B4-BE49-F238E27FC236}">
                <a16:creationId xmlns:a16="http://schemas.microsoft.com/office/drawing/2014/main" id="{32797A48-18B0-D60B-BE9E-FB17D6C151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0" b="9449"/>
          <a:stretch/>
        </p:blipFill>
        <p:spPr bwMode="auto">
          <a:xfrm>
            <a:off x="5857875" y="1825624"/>
            <a:ext cx="6162675" cy="395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6504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chine Learning: how to choose the best model | HUMANATIVA">
            <a:extLst>
              <a:ext uri="{FF2B5EF4-FFF2-40B4-BE49-F238E27FC236}">
                <a16:creationId xmlns:a16="http://schemas.microsoft.com/office/drawing/2014/main" id="{B2B9E2E8-7ABF-023F-126D-933B1E888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églalap 3">
            <a:extLst>
              <a:ext uri="{FF2B5EF4-FFF2-40B4-BE49-F238E27FC236}">
                <a16:creationId xmlns:a16="http://schemas.microsoft.com/office/drawing/2014/main" id="{F035AF91-A28D-4BA9-3716-58E095DC8546}"/>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 name="Tartalom helye 2">
            <a:extLst>
              <a:ext uri="{FF2B5EF4-FFF2-40B4-BE49-F238E27FC236}">
                <a16:creationId xmlns:a16="http://schemas.microsoft.com/office/drawing/2014/main" id="{79372108-8127-39D6-730B-682FA9880812}"/>
              </a:ext>
            </a:extLst>
          </p:cNvPr>
          <p:cNvSpPr>
            <a:spLocks noGrp="1"/>
          </p:cNvSpPr>
          <p:nvPr>
            <p:ph idx="1"/>
          </p:nvPr>
        </p:nvSpPr>
        <p:spPr>
          <a:xfrm>
            <a:off x="620093" y="2919443"/>
            <a:ext cx="10794233" cy="3472940"/>
          </a:xfrm>
        </p:spPr>
        <p:txBody>
          <a:bodyPr/>
          <a:lstStyle/>
          <a:p>
            <a:r>
              <a:rPr lang="hu-HU" dirty="0">
                <a:latin typeface="Bahnschrift Light SemiCondensed" panose="020B0502040204020203" pitchFamily="34" charset="0"/>
              </a:rPr>
              <a:t>A Machine Learning(Gépi tanulás) engedélyezi a rendszereket, hogy tanulják a feladatot, hogyan kell elvégezni, bármilyen különféle kód nélkül. Arra fókuszál, hogy fejlesszék a programokat, amelyek adataihoz hozzáférnek és megtanulják maguk a feladatot.</a:t>
            </a:r>
          </a:p>
        </p:txBody>
      </p:sp>
      <p:sp>
        <p:nvSpPr>
          <p:cNvPr id="2" name="Cím 1">
            <a:extLst>
              <a:ext uri="{FF2B5EF4-FFF2-40B4-BE49-F238E27FC236}">
                <a16:creationId xmlns:a16="http://schemas.microsoft.com/office/drawing/2014/main" id="{74BDDEF3-E9A8-EFE8-A714-94767C5C79BC}"/>
              </a:ext>
            </a:extLst>
          </p:cNvPr>
          <p:cNvSpPr>
            <a:spLocks noGrp="1"/>
          </p:cNvSpPr>
          <p:nvPr>
            <p:ph type="title"/>
          </p:nvPr>
        </p:nvSpPr>
        <p:spPr>
          <a:xfrm>
            <a:off x="838200" y="365125"/>
            <a:ext cx="10515600" cy="1853419"/>
          </a:xfrm>
        </p:spPr>
        <p:txBody>
          <a:bodyPr/>
          <a:lstStyle/>
          <a:p>
            <a:pPr algn="ctr"/>
            <a:r>
              <a:rPr lang="hu-HU" dirty="0">
                <a:latin typeface="Bahnschrift Light SemiCondensed" panose="020B0502040204020203" pitchFamily="34" charset="0"/>
              </a:rPr>
              <a:t>Mi az a Machine Learning?</a:t>
            </a:r>
          </a:p>
        </p:txBody>
      </p:sp>
      <p:sp>
        <p:nvSpPr>
          <p:cNvPr id="6" name="Téglalap 5">
            <a:extLst>
              <a:ext uri="{FF2B5EF4-FFF2-40B4-BE49-F238E27FC236}">
                <a16:creationId xmlns:a16="http://schemas.microsoft.com/office/drawing/2014/main" id="{B8357763-14B2-45DB-7221-A5AAC7686D5A}"/>
              </a:ext>
            </a:extLst>
          </p:cNvPr>
          <p:cNvSpPr/>
          <p:nvPr/>
        </p:nvSpPr>
        <p:spPr>
          <a:xfrm rot="2280908">
            <a:off x="379450" y="-654856"/>
            <a:ext cx="494675" cy="456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Téglalap 7">
            <a:extLst>
              <a:ext uri="{FF2B5EF4-FFF2-40B4-BE49-F238E27FC236}">
                <a16:creationId xmlns:a16="http://schemas.microsoft.com/office/drawing/2014/main" id="{AD890FE3-DE4D-11A6-C658-DB56E180536D}"/>
              </a:ext>
            </a:extLst>
          </p:cNvPr>
          <p:cNvSpPr/>
          <p:nvPr/>
        </p:nvSpPr>
        <p:spPr>
          <a:xfrm rot="2280908">
            <a:off x="11699938" y="2971620"/>
            <a:ext cx="494675" cy="456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902304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5381469" y="1690688"/>
            <a:ext cx="6925456" cy="4934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latin typeface="Bahnschrift Light SemiCondensed" panose="020B0502040204020203" pitchFamily="34" charset="0"/>
              </a:rPr>
              <a:t>Hasonló az agyhoz, tudást gyűjt, megérti. De a ML inputból kapja az információt, mint adat vagy grafikonok. Entitásokat és a domaineket  meg kell értenie, valamint a köztük lévő kapcsolatot, hogy elkezdődhessen a Deep Learning.</a:t>
            </a:r>
          </a:p>
          <a:p>
            <a:r>
              <a:rPr lang="hu-HU" dirty="0">
                <a:latin typeface="Bahnschrift Light SemiCondensed" panose="020B0502040204020203" pitchFamily="34" charset="0"/>
              </a:rPr>
              <a:t>A ML folyamat a példákkal vagy paranccsal kezdődik. Mintákat és rendszereket keres az adatban, hogy később következtetéseket vonjon le a következő példákból. A legfontosabb célja, az az automatizálás, és az emberi beavatkozás lecsökkentése.</a:t>
            </a:r>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49350" y="101197"/>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Hogyan működik?</a:t>
            </a:r>
          </a:p>
        </p:txBody>
      </p:sp>
      <p:pic>
        <p:nvPicPr>
          <p:cNvPr id="5122" name="Picture 2" descr="Az automatizálás jelentősége - HR feed - powered by Profession">
            <a:extLst>
              <a:ext uri="{FF2B5EF4-FFF2-40B4-BE49-F238E27FC236}">
                <a16:creationId xmlns:a16="http://schemas.microsoft.com/office/drawing/2014/main" id="{D3CA2326-5970-B47A-982A-AA218A09B5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469" r="11306" b="5609"/>
          <a:stretch/>
        </p:blipFill>
        <p:spPr bwMode="auto">
          <a:xfrm>
            <a:off x="104933" y="2055813"/>
            <a:ext cx="5069232" cy="3960578"/>
          </a:xfrm>
          <a:prstGeom prst="rect">
            <a:avLst/>
          </a:prstGeom>
          <a:noFill/>
          <a:extLst>
            <a:ext uri="{909E8E84-426E-40DD-AFC4-6F175D3DCCD1}">
              <a14:hiddenFill xmlns:a14="http://schemas.microsoft.com/office/drawing/2010/main">
                <a:solidFill>
                  <a:srgbClr val="FFFFFF"/>
                </a:solidFill>
              </a14:hiddenFill>
            </a:ext>
          </a:extLst>
        </p:spPr>
      </p:pic>
      <p:sp>
        <p:nvSpPr>
          <p:cNvPr id="13" name="Téglalap 12">
            <a:extLst>
              <a:ext uri="{FF2B5EF4-FFF2-40B4-BE49-F238E27FC236}">
                <a16:creationId xmlns:a16="http://schemas.microsoft.com/office/drawing/2014/main" id="{5DF7C843-7FE4-128F-EF90-7D09D393D776}"/>
              </a:ext>
            </a:extLst>
          </p:cNvPr>
          <p:cNvSpPr/>
          <p:nvPr/>
        </p:nvSpPr>
        <p:spPr>
          <a:xfrm>
            <a:off x="12192000" y="-27821"/>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041861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825625"/>
            <a:ext cx="5781207" cy="4759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latin typeface="Bahnschrift Light SemiCondensed" panose="020B0502040204020203" pitchFamily="34" charset="0"/>
              </a:rPr>
              <a:t>Megállapította Arthur Samuel, egy IBM-es informatikus, hogy minél többet tanult a program annál pontosabb és jobb volt az adott feladatban.</a:t>
            </a:r>
          </a:p>
          <a:p>
            <a:r>
              <a:rPr lang="hu-HU" dirty="0">
                <a:latin typeface="Bahnschrift Light SemiCondensed" panose="020B0502040204020203" pitchFamily="34" charset="0"/>
              </a:rPr>
              <a:t>ML olyan gyorsan oldja meg az ilyen problémákat, ami egy ember által képtelenség lenne. Ez felgyorsítja és automatizálja ezeket a specifikus feladatokat, amiben minták lelhetőek fel. </a:t>
            </a:r>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101196"/>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Miért ilyen fontos?</a:t>
            </a:r>
          </a:p>
        </p:txBody>
      </p:sp>
      <p:pic>
        <p:nvPicPr>
          <p:cNvPr id="4098" name="Picture 2" descr="Futás, robot, gyorsaság, magas. Út, speed., darabka, robot, magas, futás,  included. | CanStock">
            <a:extLst>
              <a:ext uri="{FF2B5EF4-FFF2-40B4-BE49-F238E27FC236}">
                <a16:creationId xmlns:a16="http://schemas.microsoft.com/office/drawing/2014/main" id="{CE38785B-B021-C7CA-D772-359B6680A6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r="-992" b="7621"/>
          <a:stretch/>
        </p:blipFill>
        <p:spPr bwMode="auto">
          <a:xfrm>
            <a:off x="6874575" y="2023161"/>
            <a:ext cx="5002632" cy="4026459"/>
          </a:xfrm>
          <a:prstGeom prst="rect">
            <a:avLst/>
          </a:prstGeom>
          <a:noFill/>
          <a:extLst>
            <a:ext uri="{909E8E84-426E-40DD-AFC4-6F175D3DCCD1}">
              <a14:hiddenFill xmlns:a14="http://schemas.microsoft.com/office/drawing/2010/main">
                <a:solidFill>
                  <a:srgbClr val="FFFFFF"/>
                </a:solidFill>
              </a14:hiddenFill>
            </a:ext>
          </a:extLst>
        </p:spPr>
      </p:pic>
      <p:sp>
        <p:nvSpPr>
          <p:cNvPr id="12" name="Téglalap 11">
            <a:extLst>
              <a:ext uri="{FF2B5EF4-FFF2-40B4-BE49-F238E27FC236}">
                <a16:creationId xmlns:a16="http://schemas.microsoft.com/office/drawing/2014/main" id="{EE22AD18-9BF3-E11F-5FF3-D4444BA8D1A9}"/>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1293705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690689"/>
            <a:ext cx="5781207" cy="4894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latin typeface="Bahnschrift Light SemiCondensed" panose="020B0502040204020203" pitchFamily="34" charset="0"/>
              </a:rPr>
              <a:t>A kulcs az adat: Azok az algoritmusok, amelyek vezetik a ML-et kötelező a sikerhez. Ezek az </a:t>
            </a:r>
            <a:r>
              <a:rPr lang="hu-HU" dirty="0" err="1">
                <a:latin typeface="Bahnschrift Light SemiCondensed" panose="020B0502040204020203" pitchFamily="34" charset="0"/>
              </a:rPr>
              <a:t>alg</a:t>
            </a:r>
            <a:r>
              <a:rPr lang="hu-HU" dirty="0">
                <a:latin typeface="Bahnschrift Light SemiCondensed" panose="020B0502040204020203" pitchFamily="34" charset="0"/>
              </a:rPr>
              <a:t>.-ok matekos modellt építenek, mint ’’gyakorló adat’’, hogy kikövetkeztesse vagy döntsön anélkül, hogy erre be lenne különösen programozva. </a:t>
            </a:r>
          </a:p>
          <a:p>
            <a:r>
              <a:rPr lang="hu-HU" dirty="0">
                <a:latin typeface="Bahnschrift Light SemiCondensed" panose="020B0502040204020203" pitchFamily="34" charset="0"/>
              </a:rPr>
              <a:t>Mesterséges Intelligencia a cél: Automatizálja, a megoldandó biznisz problémákat autonóm módon. Például: chat botok, hangfelismerés, önvezető autók.</a:t>
            </a:r>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101196"/>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Miért ilyen fontos?</a:t>
            </a:r>
          </a:p>
        </p:txBody>
      </p:sp>
      <p:pic>
        <p:nvPicPr>
          <p:cNvPr id="3078" name="Picture 6" descr="Elektromos autók, napenergia-hasznosítás és tiszta energia | Tesla">
            <a:extLst>
              <a:ext uri="{FF2B5EF4-FFF2-40B4-BE49-F238E27FC236}">
                <a16:creationId xmlns:a16="http://schemas.microsoft.com/office/drawing/2014/main" id="{632AEE86-2F7E-8DDD-5E86-98545A803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832" y="1965962"/>
            <a:ext cx="5221604" cy="4351338"/>
          </a:xfrm>
          <a:prstGeom prst="rect">
            <a:avLst/>
          </a:prstGeom>
          <a:noFill/>
          <a:extLst>
            <a:ext uri="{909E8E84-426E-40DD-AFC4-6F175D3DCCD1}">
              <a14:hiddenFill xmlns:a14="http://schemas.microsoft.com/office/drawing/2010/main">
                <a:solidFill>
                  <a:srgbClr val="FFFFFF"/>
                </a:solidFill>
              </a14:hiddenFill>
            </a:ext>
          </a:extLst>
        </p:spPr>
      </p:pic>
      <p:sp>
        <p:nvSpPr>
          <p:cNvPr id="12" name="Téglalap 11">
            <a:extLst>
              <a:ext uri="{FF2B5EF4-FFF2-40B4-BE49-F238E27FC236}">
                <a16:creationId xmlns:a16="http://schemas.microsoft.com/office/drawing/2014/main" id="{AF0ABA42-CC0F-AD64-D783-1C5E667558CB}"/>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244002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fade">
                                      <p:cBhvr>
                                        <p:cTn id="1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690689"/>
            <a:ext cx="11347555" cy="4894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latin typeface="Bahnschrift Light SemiCondensed" panose="020B0502040204020203" pitchFamily="34" charset="0"/>
              </a:rPr>
              <a:t>41%-</a:t>
            </a:r>
            <a:r>
              <a:rPr lang="hu-HU" dirty="0" err="1">
                <a:latin typeface="Bahnschrift Light SemiCondensed" panose="020B0502040204020203" pitchFamily="34" charset="0"/>
              </a:rPr>
              <a:t>ka</a:t>
            </a:r>
            <a:r>
              <a:rPr lang="hu-HU" dirty="0">
                <a:latin typeface="Bahnschrift Light SemiCondensed" panose="020B0502040204020203" pitchFamily="34" charset="0"/>
              </a:rPr>
              <a:t> a cégeknek, már valamiféle </a:t>
            </a:r>
            <a:r>
              <a:rPr lang="hu-HU" dirty="0" err="1">
                <a:latin typeface="Bahnschrift Light SemiCondensed" panose="020B0502040204020203" pitchFamily="34" charset="0"/>
              </a:rPr>
              <a:t>Ai</a:t>
            </a:r>
            <a:r>
              <a:rPr lang="hu-HU" dirty="0">
                <a:latin typeface="Bahnschrift Light SemiCondensed" panose="020B0502040204020203" pitchFamily="34" charset="0"/>
              </a:rPr>
              <a:t>-t használnak, és új cégeknek 31%-</a:t>
            </a:r>
            <a:r>
              <a:rPr lang="hu-HU" dirty="0" err="1">
                <a:latin typeface="Bahnschrift Light SemiCondensed" panose="020B0502040204020203" pitchFamily="34" charset="0"/>
              </a:rPr>
              <a:t>ka</a:t>
            </a:r>
            <a:r>
              <a:rPr lang="hu-HU" dirty="0">
                <a:latin typeface="Bahnschrift Light SemiCondensed" panose="020B0502040204020203" pitchFamily="34" charset="0"/>
              </a:rPr>
              <a:t> már egy </a:t>
            </a:r>
            <a:r>
              <a:rPr lang="hu-HU" dirty="0" err="1">
                <a:latin typeface="Bahnschrift Light SemiCondensed" panose="020B0502040204020203" pitchFamily="34" charset="0"/>
              </a:rPr>
              <a:t>Ai</a:t>
            </a:r>
            <a:r>
              <a:rPr lang="hu-HU" dirty="0">
                <a:latin typeface="Bahnschrift Light SemiCondensed" panose="020B0502040204020203" pitchFamily="34" charset="0"/>
              </a:rPr>
              <a:t>-t is beiktattak cégükbe. Pár terület ahol szokás </a:t>
            </a:r>
            <a:r>
              <a:rPr lang="hu-HU" dirty="0" err="1">
                <a:latin typeface="Bahnschrift Light SemiCondensed" panose="020B0502040204020203" pitchFamily="34" charset="0"/>
              </a:rPr>
              <a:t>Ai</a:t>
            </a:r>
            <a:r>
              <a:rPr lang="hu-HU" dirty="0">
                <a:latin typeface="Bahnschrift Light SemiCondensed" panose="020B0502040204020203" pitchFamily="34" charset="0"/>
              </a:rPr>
              <a:t>-t használni.</a:t>
            </a:r>
          </a:p>
          <a:p>
            <a:r>
              <a:rPr lang="hu-HU" dirty="0">
                <a:latin typeface="Bahnschrift Light SemiCondensed" panose="020B0502040204020203" pitchFamily="34" charset="0"/>
              </a:rPr>
              <a:t>Adatbiztonság</a:t>
            </a:r>
          </a:p>
          <a:p>
            <a:r>
              <a:rPr lang="hu-HU" dirty="0">
                <a:latin typeface="Bahnschrift Light SemiCondensed" panose="020B0502040204020203" pitchFamily="34" charset="0"/>
              </a:rPr>
              <a:t>Pénzügy</a:t>
            </a:r>
          </a:p>
          <a:p>
            <a:r>
              <a:rPr lang="hu-HU" dirty="0">
                <a:latin typeface="Bahnschrift Light SemiCondensed" panose="020B0502040204020203" pitchFamily="34" charset="0"/>
              </a:rPr>
              <a:t>Egészségügy</a:t>
            </a:r>
          </a:p>
          <a:p>
            <a:r>
              <a:rPr lang="hu-HU" dirty="0">
                <a:latin typeface="Bahnschrift Light SemiCondensed" panose="020B0502040204020203" pitchFamily="34" charset="0"/>
              </a:rPr>
              <a:t>Csalás felismerés</a:t>
            </a:r>
          </a:p>
          <a:p>
            <a:r>
              <a:rPr lang="hu-HU" dirty="0">
                <a:latin typeface="Bahnschrift Light SemiCondensed" panose="020B0502040204020203" pitchFamily="34" charset="0"/>
              </a:rPr>
              <a:t>Kiskereskedelem</a:t>
            </a:r>
          </a:p>
          <a:p>
            <a:endParaRPr lang="hu-HU" dirty="0">
              <a:latin typeface="Bahnschrift Light SemiCondensed" panose="020B0502040204020203" pitchFamily="34" charset="0"/>
            </a:endParaRPr>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101196"/>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Sok helyen megtalálható</a:t>
            </a:r>
          </a:p>
        </p:txBody>
      </p:sp>
      <p:pic>
        <p:nvPicPr>
          <p:cNvPr id="6148" name="Picture 4" descr="Mi gátolja ma legjobban egy cég fejlődését? - Ügyvezető Akadémia">
            <a:extLst>
              <a:ext uri="{FF2B5EF4-FFF2-40B4-BE49-F238E27FC236}">
                <a16:creationId xmlns:a16="http://schemas.microsoft.com/office/drawing/2014/main" id="{5A6CC2A9-3C4E-7204-835C-234247B0F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138" y="2975782"/>
            <a:ext cx="6126662" cy="3201181"/>
          </a:xfrm>
          <a:prstGeom prst="rect">
            <a:avLst/>
          </a:prstGeom>
          <a:noFill/>
          <a:extLst>
            <a:ext uri="{909E8E84-426E-40DD-AFC4-6F175D3DCCD1}">
              <a14:hiddenFill xmlns:a14="http://schemas.microsoft.com/office/drawing/2010/main">
                <a:solidFill>
                  <a:srgbClr val="FFFFFF"/>
                </a:solidFill>
              </a14:hiddenFill>
            </a:ext>
          </a:extLst>
        </p:spPr>
      </p:pic>
      <p:sp>
        <p:nvSpPr>
          <p:cNvPr id="3" name="Téglalap 2">
            <a:extLst>
              <a:ext uri="{FF2B5EF4-FFF2-40B4-BE49-F238E27FC236}">
                <a16:creationId xmlns:a16="http://schemas.microsoft.com/office/drawing/2014/main" id="{79E9566F-0A18-FE5F-E47E-2EA6F96E31FA}"/>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0387891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690689"/>
            <a:ext cx="11347555" cy="4894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latin typeface="Bahnschrift Light SemiCondensed" panose="020B0502040204020203" pitchFamily="34" charset="0"/>
              </a:rPr>
              <a:t>A </a:t>
            </a:r>
            <a:r>
              <a:rPr lang="hu-HU" dirty="0" err="1">
                <a:latin typeface="Bahnschrift Light SemiCondensed" panose="020B0502040204020203" pitchFamily="34" charset="0"/>
              </a:rPr>
              <a:t>ML-nek</a:t>
            </a:r>
            <a:r>
              <a:rPr lang="hu-HU" dirty="0">
                <a:latin typeface="Bahnschrift Light SemiCondensed" panose="020B0502040204020203" pitchFamily="34" charset="0"/>
              </a:rPr>
              <a:t> egyértelmű előnyei vannak az AI-hoz képest, de vajon melyik a legjobb számodra? 3 fő ML képzés fajta van:</a:t>
            </a:r>
          </a:p>
          <a:p>
            <a:pPr marL="514350" lvl="0" indent="-514350">
              <a:buFont typeface="+mj-lt"/>
              <a:buAutoNum type="arabicPeriod"/>
            </a:pPr>
            <a:r>
              <a:rPr lang="hu-HU" dirty="0">
                <a:latin typeface="Bahnschrift Light SemiCondensed" panose="020B0502040204020203" pitchFamily="34" charset="0"/>
              </a:rPr>
              <a:t>Felügyelt képzés</a:t>
            </a:r>
          </a:p>
          <a:p>
            <a:pPr marL="514350" lvl="0" indent="-514350">
              <a:buFont typeface="+mj-lt"/>
              <a:buAutoNum type="arabicPeriod"/>
            </a:pPr>
            <a:r>
              <a:rPr lang="hu-HU" dirty="0">
                <a:latin typeface="Bahnschrift Light SemiCondensed" panose="020B0502040204020203" pitchFamily="34" charset="0"/>
              </a:rPr>
              <a:t>Nem felügyelt képzés</a:t>
            </a:r>
          </a:p>
          <a:p>
            <a:pPr marL="514350" lvl="0" indent="-514350">
              <a:buFont typeface="+mj-lt"/>
              <a:buAutoNum type="arabicPeriod"/>
            </a:pPr>
            <a:r>
              <a:rPr lang="hu-HU" dirty="0">
                <a:latin typeface="Bahnschrift Light SemiCondensed" panose="020B0502040204020203" pitchFamily="34" charset="0"/>
              </a:rPr>
              <a:t>Félig felügyelt képzés</a:t>
            </a:r>
          </a:p>
          <a:p>
            <a:r>
              <a:rPr lang="hu-HU" dirty="0">
                <a:latin typeface="Bahnschrift Light SemiCondensed" panose="020B0502040204020203" pitchFamily="34" charset="0"/>
              </a:rPr>
              <a:t>Lássuk melyik mire jó.</a:t>
            </a:r>
          </a:p>
          <a:p>
            <a:endParaRPr lang="hu-HU" dirty="0">
              <a:latin typeface="Bahnschrift Light SemiCondensed" panose="020B0502040204020203" pitchFamily="34" charset="0"/>
            </a:endParaRPr>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101196"/>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Képzés technikák</a:t>
            </a:r>
          </a:p>
        </p:txBody>
      </p:sp>
      <p:sp>
        <p:nvSpPr>
          <p:cNvPr id="3" name="Téglalap 2">
            <a:extLst>
              <a:ext uri="{FF2B5EF4-FFF2-40B4-BE49-F238E27FC236}">
                <a16:creationId xmlns:a16="http://schemas.microsoft.com/office/drawing/2014/main" id="{79E9566F-0A18-FE5F-E47E-2EA6F96E31FA}"/>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2290" name="Picture 2" descr="Alapinformációk a 40 órás képzés teljesítéséről (kabinetedu.hu) – SZVMSZK">
            <a:extLst>
              <a:ext uri="{FF2B5EF4-FFF2-40B4-BE49-F238E27FC236}">
                <a16:creationId xmlns:a16="http://schemas.microsoft.com/office/drawing/2014/main" id="{E6DECE21-7463-288E-6718-84876AE8E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75" y="2735916"/>
            <a:ext cx="5966398" cy="331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827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D41162C-7B10-2CFE-F336-CB3EB6B28C9F}"/>
              </a:ext>
            </a:extLst>
          </p:cNvPr>
          <p:cNvSpPr>
            <a:spLocks noGrp="1"/>
          </p:cNvSpPr>
          <p:nvPr>
            <p:ph type="title"/>
          </p:nvPr>
        </p:nvSpPr>
        <p:spPr/>
        <p:txBody>
          <a:bodyPr/>
          <a:lstStyle/>
          <a:p>
            <a:endParaRPr lang="hu-HU"/>
          </a:p>
        </p:txBody>
      </p:sp>
      <p:sp>
        <p:nvSpPr>
          <p:cNvPr id="7" name="Tartalom helye 6">
            <a:extLst>
              <a:ext uri="{FF2B5EF4-FFF2-40B4-BE49-F238E27FC236}">
                <a16:creationId xmlns:a16="http://schemas.microsoft.com/office/drawing/2014/main" id="{71366DE3-78F4-F4BD-521A-EA45E68C96F9}"/>
              </a:ext>
            </a:extLst>
          </p:cNvPr>
          <p:cNvSpPr>
            <a:spLocks noGrp="1"/>
          </p:cNvSpPr>
          <p:nvPr>
            <p:ph idx="1"/>
          </p:nvPr>
        </p:nvSpPr>
        <p:spPr/>
        <p:txBody>
          <a:bodyPr/>
          <a:lstStyle/>
          <a:p>
            <a:endParaRPr lang="hu-HU"/>
          </a:p>
        </p:txBody>
      </p:sp>
      <p:pic>
        <p:nvPicPr>
          <p:cNvPr id="8" name="Picture 2" descr="Machine Learning: how to choose the best model | HUMANATIVA">
            <a:extLst>
              <a:ext uri="{FF2B5EF4-FFF2-40B4-BE49-F238E27FC236}">
                <a16:creationId xmlns:a16="http://schemas.microsoft.com/office/drawing/2014/main" id="{980D8D7D-DE43-C1D6-3CB9-4221A7F39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8" y="0"/>
            <a:ext cx="1371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a:extLst>
              <a:ext uri="{FF2B5EF4-FFF2-40B4-BE49-F238E27FC236}">
                <a16:creationId xmlns:a16="http://schemas.microsoft.com/office/drawing/2014/main" id="{5345F7D5-C97E-2044-9419-8309C10A7295}"/>
              </a:ext>
            </a:extLst>
          </p:cNvPr>
          <p:cNvSpPr/>
          <p:nvPr/>
        </p:nvSpPr>
        <p:spPr>
          <a:xfrm>
            <a:off x="-570968" y="0"/>
            <a:ext cx="137160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0" name="Tartalom helye 2">
            <a:extLst>
              <a:ext uri="{FF2B5EF4-FFF2-40B4-BE49-F238E27FC236}">
                <a16:creationId xmlns:a16="http://schemas.microsoft.com/office/drawing/2014/main" id="{B1A71F9D-28C7-3F2D-956D-54D504F51461}"/>
              </a:ext>
            </a:extLst>
          </p:cNvPr>
          <p:cNvSpPr txBox="1">
            <a:spLocks/>
          </p:cNvSpPr>
          <p:nvPr/>
        </p:nvSpPr>
        <p:spPr>
          <a:xfrm>
            <a:off x="314793" y="1042194"/>
            <a:ext cx="11347555" cy="58158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latin typeface="Bahnschrift Light SemiCondensed" panose="020B0502040204020203" pitchFamily="34" charset="0"/>
              </a:rPr>
              <a:t>Felügyelt képzés: Pontosság</a:t>
            </a:r>
          </a:p>
          <a:p>
            <a:pPr marL="0" indent="0">
              <a:buNone/>
            </a:pPr>
            <a:r>
              <a:rPr lang="hu-HU" sz="2400" dirty="0">
                <a:latin typeface="Bahnschrift Light SemiCondensed" panose="020B0502040204020203" pitchFamily="34" charset="0"/>
              </a:rPr>
              <a:t>A felügyelt gépek algoritmusa az alapján működik, hogy mit tanult meg eddig az adatokból, és ez alapján próbálja megmondani a jövő történéseit. A rendszer képes befogadni és feldolgozni új adatokat, ami alapján pontosabb lesz a jövőben, illetve képes összehasonlítani a gép által megadott adatot a pontos általunk megadott adattal, ez által pontosítani a gépet. </a:t>
            </a:r>
          </a:p>
          <a:p>
            <a:r>
              <a:rPr lang="hu-HU" dirty="0">
                <a:latin typeface="Bahnschrift Light SemiCondensed" panose="020B0502040204020203" pitchFamily="34" charset="0"/>
              </a:rPr>
              <a:t>Nem felügyelt képzés: Gyorsaság és Mérlegelés</a:t>
            </a:r>
          </a:p>
          <a:p>
            <a:pPr marL="0" indent="0">
              <a:buNone/>
            </a:pPr>
            <a:r>
              <a:rPr lang="hu-HU" sz="2400" dirty="0">
                <a:latin typeface="Bahnschrift Light SemiCondensed" panose="020B0502040204020203" pitchFamily="34" charset="0"/>
              </a:rPr>
              <a:t>A nem felügyelt képzés olyan algoritmusoknál hasznos, ahol a feldolgozni kívánt adat, nem ismert, vagy nincs megnevezve. Ez a fajta képzés tanulmányozza, hogy egy rendszer képes-e következtetni egy rejtett, vagy egy meg nem nevezet adatra. A rendszer sosem tudja biztosan a jó outputot, ehelyett más adatokból szed ötletet, hogy mi legyen az output.</a:t>
            </a:r>
          </a:p>
          <a:p>
            <a:r>
              <a:rPr lang="hu-HU" dirty="0">
                <a:latin typeface="Bahnschrift Light SemiCondensed" panose="020B0502040204020203" pitchFamily="34" charset="0"/>
              </a:rPr>
              <a:t>Félig felügyelt képzés: Jutalmazza az eredményt</a:t>
            </a:r>
          </a:p>
          <a:p>
            <a:pPr marL="0" indent="0">
              <a:buNone/>
            </a:pPr>
            <a:r>
              <a:rPr lang="hu-HU" sz="2600" dirty="0">
                <a:latin typeface="Bahnschrift Light SemiCondensed" panose="020B0502040204020203" pitchFamily="34" charset="0"/>
              </a:rPr>
              <a:t>Az utolsó fajta képzés, egy olyan algoritmust hoz létre, ahol a gép kapcsolatba lép a környezetével az által, hogy létrehoz és felfedez hibákat vagy helyes válaszokat. Ez a metódus lehetővé teszi, hogy a szoftver felügyelők, és a gépek automatikusan észre vegyenek bizonyos viselkedéseket, és hogy maximalizálják annak tökéletességét. A „</a:t>
            </a:r>
            <a:r>
              <a:rPr lang="hu-HU" sz="2600" dirty="0" err="1">
                <a:latin typeface="Bahnschrift Light SemiCondensed" panose="020B0502040204020203" pitchFamily="34" charset="0"/>
              </a:rPr>
              <a:t>Simple</a:t>
            </a:r>
            <a:r>
              <a:rPr lang="hu-HU" sz="2600" dirty="0">
                <a:latin typeface="Bahnschrift Light SemiCondensed" panose="020B0502040204020203" pitchFamily="34" charset="0"/>
              </a:rPr>
              <a:t> </a:t>
            </a:r>
            <a:r>
              <a:rPr lang="hu-HU" sz="2600" dirty="0" err="1">
                <a:latin typeface="Bahnschrift Light SemiCondensed" panose="020B0502040204020203" pitchFamily="34" charset="0"/>
              </a:rPr>
              <a:t>reward</a:t>
            </a:r>
            <a:r>
              <a:rPr lang="hu-HU" sz="2600" dirty="0">
                <a:latin typeface="Bahnschrift Light SemiCondensed" panose="020B0502040204020203" pitchFamily="34" charset="0"/>
              </a:rPr>
              <a:t> </a:t>
            </a:r>
            <a:r>
              <a:rPr lang="hu-HU" sz="2600" dirty="0" err="1">
                <a:latin typeface="Bahnschrift Light SemiCondensed" panose="020B0502040204020203" pitchFamily="34" charset="0"/>
              </a:rPr>
              <a:t>feedback</a:t>
            </a:r>
            <a:r>
              <a:rPr lang="hu-HU" sz="2600" dirty="0">
                <a:latin typeface="Bahnschrift Light SemiCondensed" panose="020B0502040204020203" pitchFamily="34" charset="0"/>
              </a:rPr>
              <a:t>” fontos a gépnek, hogy megtanulhassa mi a legjobb eshetőség.</a:t>
            </a:r>
          </a:p>
          <a:p>
            <a:pPr marL="0" indent="0">
              <a:buNone/>
            </a:pPr>
            <a:endParaRPr lang="hu-HU" dirty="0"/>
          </a:p>
          <a:p>
            <a:pPr marL="0" indent="0">
              <a:buNone/>
            </a:pPr>
            <a:endParaRPr lang="hu-HU" sz="3200" dirty="0">
              <a:latin typeface="Bahnschrift Light SemiCondensed" panose="020B0502040204020203" pitchFamily="34" charset="0"/>
            </a:endParaRPr>
          </a:p>
        </p:txBody>
      </p:sp>
      <p:sp>
        <p:nvSpPr>
          <p:cNvPr id="11" name="Cím 1">
            <a:extLst>
              <a:ext uri="{FF2B5EF4-FFF2-40B4-BE49-F238E27FC236}">
                <a16:creationId xmlns:a16="http://schemas.microsoft.com/office/drawing/2014/main" id="{F21C675B-6C29-096E-1537-BDDC6B5404AB}"/>
              </a:ext>
            </a:extLst>
          </p:cNvPr>
          <p:cNvSpPr txBox="1">
            <a:spLocks/>
          </p:cNvSpPr>
          <p:nvPr/>
        </p:nvSpPr>
        <p:spPr>
          <a:xfrm>
            <a:off x="838200" y="-435857"/>
            <a:ext cx="10515600" cy="1853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dirty="0">
                <a:latin typeface="Bahnschrift Light SemiCondensed" panose="020B0502040204020203" pitchFamily="34" charset="0"/>
              </a:rPr>
              <a:t>Képzés technikák</a:t>
            </a:r>
          </a:p>
        </p:txBody>
      </p:sp>
      <p:sp>
        <p:nvSpPr>
          <p:cNvPr id="3" name="Téglalap 2">
            <a:extLst>
              <a:ext uri="{FF2B5EF4-FFF2-40B4-BE49-F238E27FC236}">
                <a16:creationId xmlns:a16="http://schemas.microsoft.com/office/drawing/2014/main" id="{79E9566F-0A18-FE5F-E47E-2EA6F96E31FA}"/>
              </a:ext>
            </a:extLst>
          </p:cNvPr>
          <p:cNvSpPr/>
          <p:nvPr/>
        </p:nvSpPr>
        <p:spPr>
          <a:xfrm>
            <a:off x="-179882" y="0"/>
            <a:ext cx="49467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1025775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931</Words>
  <Application>Microsoft Office PowerPoint</Application>
  <PresentationFormat>Szélesvásznú</PresentationFormat>
  <Paragraphs>52</Paragraphs>
  <Slides>13</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13</vt:i4>
      </vt:variant>
    </vt:vector>
  </HeadingPairs>
  <TitlesOfParts>
    <vt:vector size="18" baseType="lpstr">
      <vt:lpstr>Arial</vt:lpstr>
      <vt:lpstr>Bahnschrift Light SemiCondensed</vt:lpstr>
      <vt:lpstr>Calibri</vt:lpstr>
      <vt:lpstr>Calibri Light</vt:lpstr>
      <vt:lpstr>Office-téma</vt:lpstr>
      <vt:lpstr> </vt:lpstr>
      <vt:lpstr>PowerPoint-bemutató</vt:lpstr>
      <vt:lpstr>Mi az a Machine Learning?</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Farkas Farkas</dc:creator>
  <cp:lastModifiedBy>Farkas Farkas</cp:lastModifiedBy>
  <cp:revision>5</cp:revision>
  <dcterms:created xsi:type="dcterms:W3CDTF">2022-05-31T18:15:55Z</dcterms:created>
  <dcterms:modified xsi:type="dcterms:W3CDTF">2022-05-31T19:33:56Z</dcterms:modified>
</cp:coreProperties>
</file>