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Comfortaa SemiBold"/>
      <p:regular r:id="rId11"/>
      <p:bold r:id="rId12"/>
    </p:embeddedFont>
    <p:embeddedFont>
      <p:font typeface="Lobster"/>
      <p:regular r:id="rId13"/>
    </p:embeddedFont>
    <p:embeddedFont>
      <p:font typeface="Comfortaa Medium"/>
      <p:regular r:id="rId14"/>
      <p:bold r:id="rId15"/>
    </p:embeddedFont>
    <p:embeddedFont>
      <p:font typeface="Comfortaa"/>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ComfortaaSemiBold-regular.fntdata"/><Relationship Id="rId10" Type="http://schemas.openxmlformats.org/officeDocument/2006/relationships/slide" Target="slides/slide5.xml"/><Relationship Id="rId13" Type="http://schemas.openxmlformats.org/officeDocument/2006/relationships/font" Target="fonts/Lobster-regular.fntdata"/><Relationship Id="rId12" Type="http://schemas.openxmlformats.org/officeDocument/2006/relationships/font" Target="fonts/Comfortaa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mfortaaMedium-bold.fntdata"/><Relationship Id="rId14" Type="http://schemas.openxmlformats.org/officeDocument/2006/relationships/font" Target="fonts/ComfortaaMedium-regular.fntdata"/><Relationship Id="rId17" Type="http://schemas.openxmlformats.org/officeDocument/2006/relationships/font" Target="fonts/Comfortaa-bold.fntdata"/><Relationship Id="rId16"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735611f05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735611f05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735611f0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735611f0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735611f0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735611f0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735611f0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735611f0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735611f05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735611f05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53" name="Shape 53"/>
        <p:cNvGrpSpPr/>
        <p:nvPr/>
      </p:nvGrpSpPr>
      <p:grpSpPr>
        <a:xfrm>
          <a:off x="0" y="0"/>
          <a:ext cx="0" cy="0"/>
          <a:chOff x="0" y="0"/>
          <a:chExt cx="0" cy="0"/>
        </a:xfrm>
      </p:grpSpPr>
      <p:sp>
        <p:nvSpPr>
          <p:cNvPr id="54" name="Google Shape;54;p13"/>
          <p:cNvSpPr txBox="1"/>
          <p:nvPr/>
        </p:nvSpPr>
        <p:spPr>
          <a:xfrm>
            <a:off x="312600" y="2903225"/>
            <a:ext cx="85188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Comfortaa"/>
                <a:ea typeface="Comfortaa"/>
                <a:cs typeface="Comfortaa"/>
                <a:sym typeface="Comfortaa"/>
              </a:rPr>
              <a:t>Programlaşdırma nədir. </a:t>
            </a:r>
            <a:endParaRPr b="1" sz="2500">
              <a:solidFill>
                <a:schemeClr val="lt1"/>
              </a:solidFill>
              <a:latin typeface="Comfortaa"/>
              <a:ea typeface="Comfortaa"/>
              <a:cs typeface="Comfortaa"/>
              <a:sym typeface="Comfortaa"/>
            </a:endParaRPr>
          </a:p>
          <a:p>
            <a:pPr indent="0" lvl="0" marL="0" rtl="0" algn="l">
              <a:spcBef>
                <a:spcPts val="0"/>
              </a:spcBef>
              <a:spcAft>
                <a:spcPts val="0"/>
              </a:spcAft>
              <a:buNone/>
            </a:pPr>
            <a:r>
              <a:rPr b="1" lang="en" sz="2500">
                <a:solidFill>
                  <a:schemeClr val="lt1"/>
                </a:solidFill>
                <a:latin typeface="Comfortaa"/>
                <a:ea typeface="Comfortaa"/>
                <a:cs typeface="Comfortaa"/>
                <a:sym typeface="Comfortaa"/>
              </a:rPr>
              <a:t>Programlaşdırma paradiqmaları</a:t>
            </a:r>
            <a:endParaRPr b="1" sz="25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b="1" sz="2300">
              <a:solidFill>
                <a:schemeClr val="lt1"/>
              </a:solidFill>
              <a:latin typeface="Comfortaa"/>
              <a:ea typeface="Comfortaa"/>
              <a:cs typeface="Comfortaa"/>
              <a:sym typeface="Comfortaa"/>
            </a:endParaRPr>
          </a:p>
          <a:p>
            <a:pPr indent="0" lvl="0" marL="0" rtl="0" algn="l">
              <a:spcBef>
                <a:spcPts val="0"/>
              </a:spcBef>
              <a:spcAft>
                <a:spcPts val="0"/>
              </a:spcAft>
              <a:buNone/>
            </a:pPr>
            <a:r>
              <a:rPr b="1" lang="en" sz="1600">
                <a:solidFill>
                  <a:schemeClr val="lt1"/>
                </a:solidFill>
                <a:latin typeface="Comfortaa"/>
                <a:ea typeface="Comfortaa"/>
                <a:cs typeface="Comfortaa"/>
                <a:sym typeface="Comfortaa"/>
              </a:rPr>
              <a:t>Fəhmin Huseynov</a:t>
            </a:r>
            <a:endParaRPr b="1" sz="1600">
              <a:solidFill>
                <a:schemeClr val="lt1"/>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7E6B"/>
        </a:solidFill>
      </p:bgPr>
    </p:bg>
    <p:spTree>
      <p:nvGrpSpPr>
        <p:cNvPr id="58" name="Shape 58"/>
        <p:cNvGrpSpPr/>
        <p:nvPr/>
      </p:nvGrpSpPr>
      <p:grpSpPr>
        <a:xfrm>
          <a:off x="0" y="0"/>
          <a:ext cx="0" cy="0"/>
          <a:chOff x="0" y="0"/>
          <a:chExt cx="0" cy="0"/>
        </a:xfrm>
      </p:grpSpPr>
      <p:sp>
        <p:nvSpPr>
          <p:cNvPr id="59" name="Google Shape;59;p14"/>
          <p:cNvSpPr/>
          <p:nvPr/>
        </p:nvSpPr>
        <p:spPr>
          <a:xfrm>
            <a:off x="428100" y="406800"/>
            <a:ext cx="8287800" cy="43299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60" name="Google Shape;60;p14"/>
          <p:cNvSpPr txBox="1"/>
          <p:nvPr/>
        </p:nvSpPr>
        <p:spPr>
          <a:xfrm>
            <a:off x="2221188" y="648600"/>
            <a:ext cx="47016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lt1"/>
                </a:solidFill>
                <a:latin typeface="Comfortaa"/>
                <a:ea typeface="Comfortaa"/>
                <a:cs typeface="Comfortaa"/>
                <a:sym typeface="Comfortaa"/>
              </a:rPr>
              <a:t>Programlaşdırma nədir?</a:t>
            </a:r>
            <a:endParaRPr b="1" sz="3200">
              <a:solidFill>
                <a:schemeClr val="lt1"/>
              </a:solidFill>
              <a:latin typeface="Comfortaa"/>
              <a:ea typeface="Comfortaa"/>
              <a:cs typeface="Comfortaa"/>
              <a:sym typeface="Comfortaa"/>
            </a:endParaRPr>
          </a:p>
        </p:txBody>
      </p:sp>
      <p:pic>
        <p:nvPicPr>
          <p:cNvPr id="61" name="Google Shape;61;p14"/>
          <p:cNvPicPr preferRelativeResize="0"/>
          <p:nvPr/>
        </p:nvPicPr>
        <p:blipFill>
          <a:blip r:embed="rId3">
            <a:alphaModFix/>
          </a:blip>
          <a:stretch>
            <a:fillRect/>
          </a:stretch>
        </p:blipFill>
        <p:spPr>
          <a:xfrm>
            <a:off x="6003538" y="2220125"/>
            <a:ext cx="1979025" cy="1979025"/>
          </a:xfrm>
          <a:prstGeom prst="rect">
            <a:avLst/>
          </a:prstGeom>
          <a:noFill/>
          <a:ln>
            <a:noFill/>
          </a:ln>
        </p:spPr>
      </p:pic>
      <p:sp>
        <p:nvSpPr>
          <p:cNvPr id="62" name="Google Shape;62;p14"/>
          <p:cNvSpPr txBox="1"/>
          <p:nvPr/>
        </p:nvSpPr>
        <p:spPr>
          <a:xfrm>
            <a:off x="803650" y="2282663"/>
            <a:ext cx="4631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omfortaa Medium"/>
                <a:ea typeface="Comfortaa Medium"/>
                <a:cs typeface="Comfortaa Medium"/>
                <a:sym typeface="Comfortaa Medium"/>
              </a:rPr>
              <a:t>Programlaşdırma hər hansısa bir işi və ya prosesi rahatlaşdırmaq, asanlaşdırmaq üçün istifadə olunan alqoritmdir. Biz programlaşdırmanı programlaşdırma dillərindən istifadə edərək kodlaşdıra bilərik.. Programlaşdırma dili prosesləri kodlaşdırmaq üçün yaradılmış platformadır.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66" name="Shape 66"/>
        <p:cNvGrpSpPr/>
        <p:nvPr/>
      </p:nvGrpSpPr>
      <p:grpSpPr>
        <a:xfrm>
          <a:off x="0" y="0"/>
          <a:ext cx="0" cy="0"/>
          <a:chOff x="0" y="0"/>
          <a:chExt cx="0" cy="0"/>
        </a:xfrm>
      </p:grpSpPr>
      <p:sp>
        <p:nvSpPr>
          <p:cNvPr id="67" name="Google Shape;67;p15"/>
          <p:cNvSpPr txBox="1"/>
          <p:nvPr/>
        </p:nvSpPr>
        <p:spPr>
          <a:xfrm>
            <a:off x="472150" y="884025"/>
            <a:ext cx="6831300" cy="246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Comfortaa SemiBold"/>
                <a:ea typeface="Comfortaa SemiBold"/>
                <a:cs typeface="Comfortaa SemiBold"/>
                <a:sym typeface="Comfortaa SemiBold"/>
              </a:rPr>
              <a:t>Programlaşdırma paradiqmaları əsasən 4 yerə bölünür:</a:t>
            </a:r>
            <a:endParaRPr sz="1800">
              <a:solidFill>
                <a:schemeClr val="lt1"/>
              </a:solidFill>
              <a:latin typeface="Comfortaa SemiBold"/>
              <a:ea typeface="Comfortaa SemiBold"/>
              <a:cs typeface="Comfortaa SemiBold"/>
              <a:sym typeface="Comfortaa SemiBold"/>
            </a:endParaRPr>
          </a:p>
          <a:p>
            <a:pPr indent="0" lvl="0" marL="0" rtl="0" algn="l">
              <a:spcBef>
                <a:spcPts val="0"/>
              </a:spcBef>
              <a:spcAft>
                <a:spcPts val="0"/>
              </a:spcAft>
              <a:buNone/>
            </a:pPr>
            <a:r>
              <a:t/>
            </a:r>
            <a:endParaRPr sz="1800">
              <a:solidFill>
                <a:schemeClr val="lt1"/>
              </a:solidFill>
              <a:latin typeface="Comfortaa SemiBold"/>
              <a:ea typeface="Comfortaa SemiBold"/>
              <a:cs typeface="Comfortaa SemiBold"/>
              <a:sym typeface="Comfortaa SemiBold"/>
            </a:endParaRPr>
          </a:p>
          <a:p>
            <a:pPr indent="-330200" lvl="0" marL="457200" rtl="0" algn="l">
              <a:spcBef>
                <a:spcPts val="0"/>
              </a:spcBef>
              <a:spcAft>
                <a:spcPts val="0"/>
              </a:spcAft>
              <a:buClr>
                <a:schemeClr val="lt1"/>
              </a:buClr>
              <a:buSzPts val="1600"/>
              <a:buFont typeface="Comfortaa SemiBold"/>
              <a:buChar char="●"/>
            </a:pPr>
            <a:r>
              <a:rPr lang="en" sz="1600">
                <a:solidFill>
                  <a:schemeClr val="lt1"/>
                </a:solidFill>
                <a:latin typeface="Comfortaa SemiBold"/>
                <a:ea typeface="Comfortaa SemiBold"/>
                <a:cs typeface="Comfortaa SemiBold"/>
                <a:sym typeface="Comfortaa SemiBold"/>
              </a:rPr>
              <a:t>İmperativ programlaşdırma</a:t>
            </a:r>
            <a:endParaRPr sz="1600">
              <a:solidFill>
                <a:schemeClr val="lt1"/>
              </a:solidFill>
              <a:latin typeface="Comfortaa SemiBold"/>
              <a:ea typeface="Comfortaa SemiBold"/>
              <a:cs typeface="Comfortaa SemiBold"/>
              <a:sym typeface="Comfortaa SemiBold"/>
            </a:endParaRPr>
          </a:p>
          <a:p>
            <a:pPr indent="0" lvl="0" marL="457200" rtl="0" algn="l">
              <a:spcBef>
                <a:spcPts val="0"/>
              </a:spcBef>
              <a:spcAft>
                <a:spcPts val="0"/>
              </a:spcAft>
              <a:buNone/>
            </a:pPr>
            <a:r>
              <a:t/>
            </a:r>
            <a:endParaRPr sz="1600">
              <a:solidFill>
                <a:schemeClr val="lt1"/>
              </a:solidFill>
              <a:latin typeface="Comfortaa SemiBold"/>
              <a:ea typeface="Comfortaa SemiBold"/>
              <a:cs typeface="Comfortaa SemiBold"/>
              <a:sym typeface="Comfortaa SemiBold"/>
            </a:endParaRPr>
          </a:p>
          <a:p>
            <a:pPr indent="-330200" lvl="0" marL="457200" rtl="0" algn="l">
              <a:spcBef>
                <a:spcPts val="0"/>
              </a:spcBef>
              <a:spcAft>
                <a:spcPts val="0"/>
              </a:spcAft>
              <a:buClr>
                <a:schemeClr val="lt1"/>
              </a:buClr>
              <a:buSzPts val="1600"/>
              <a:buFont typeface="Comfortaa SemiBold"/>
              <a:buChar char="●"/>
            </a:pPr>
            <a:r>
              <a:rPr lang="en" sz="1600">
                <a:solidFill>
                  <a:schemeClr val="lt1"/>
                </a:solidFill>
                <a:latin typeface="Comfortaa SemiBold"/>
                <a:ea typeface="Comfortaa SemiBold"/>
                <a:cs typeface="Comfortaa SemiBold"/>
                <a:sym typeface="Comfortaa SemiBold"/>
              </a:rPr>
              <a:t>Məntiq programlaşdırma</a:t>
            </a:r>
            <a:endParaRPr sz="1600">
              <a:solidFill>
                <a:schemeClr val="lt1"/>
              </a:solidFill>
              <a:latin typeface="Comfortaa SemiBold"/>
              <a:ea typeface="Comfortaa SemiBold"/>
              <a:cs typeface="Comfortaa SemiBold"/>
              <a:sym typeface="Comfortaa SemiBold"/>
            </a:endParaRPr>
          </a:p>
          <a:p>
            <a:pPr indent="0" lvl="0" marL="457200" rtl="0" algn="l">
              <a:spcBef>
                <a:spcPts val="0"/>
              </a:spcBef>
              <a:spcAft>
                <a:spcPts val="0"/>
              </a:spcAft>
              <a:buNone/>
            </a:pPr>
            <a:r>
              <a:t/>
            </a:r>
            <a:endParaRPr sz="1600">
              <a:solidFill>
                <a:schemeClr val="lt1"/>
              </a:solidFill>
              <a:latin typeface="Comfortaa SemiBold"/>
              <a:ea typeface="Comfortaa SemiBold"/>
              <a:cs typeface="Comfortaa SemiBold"/>
              <a:sym typeface="Comfortaa SemiBold"/>
            </a:endParaRPr>
          </a:p>
          <a:p>
            <a:pPr indent="-330200" lvl="0" marL="457200" rtl="0" algn="l">
              <a:spcBef>
                <a:spcPts val="0"/>
              </a:spcBef>
              <a:spcAft>
                <a:spcPts val="0"/>
              </a:spcAft>
              <a:buClr>
                <a:schemeClr val="lt1"/>
              </a:buClr>
              <a:buSzPts val="1600"/>
              <a:buFont typeface="Comfortaa SemiBold"/>
              <a:buChar char="●"/>
            </a:pPr>
            <a:r>
              <a:rPr lang="en" sz="1600">
                <a:solidFill>
                  <a:schemeClr val="lt1"/>
                </a:solidFill>
                <a:latin typeface="Comfortaa SemiBold"/>
                <a:ea typeface="Comfortaa SemiBold"/>
                <a:cs typeface="Comfortaa SemiBold"/>
                <a:sym typeface="Comfortaa SemiBold"/>
              </a:rPr>
              <a:t>Funksional programlaşdırma</a:t>
            </a:r>
            <a:endParaRPr sz="1600">
              <a:solidFill>
                <a:schemeClr val="lt1"/>
              </a:solidFill>
              <a:latin typeface="Comfortaa SemiBold"/>
              <a:ea typeface="Comfortaa SemiBold"/>
              <a:cs typeface="Comfortaa SemiBold"/>
              <a:sym typeface="Comfortaa SemiBold"/>
            </a:endParaRPr>
          </a:p>
          <a:p>
            <a:pPr indent="0" lvl="0" marL="457200" rtl="0" algn="l">
              <a:spcBef>
                <a:spcPts val="0"/>
              </a:spcBef>
              <a:spcAft>
                <a:spcPts val="0"/>
              </a:spcAft>
              <a:buNone/>
            </a:pPr>
            <a:r>
              <a:t/>
            </a:r>
            <a:endParaRPr sz="1600">
              <a:solidFill>
                <a:schemeClr val="lt1"/>
              </a:solidFill>
              <a:latin typeface="Comfortaa SemiBold"/>
              <a:ea typeface="Comfortaa SemiBold"/>
              <a:cs typeface="Comfortaa SemiBold"/>
              <a:sym typeface="Comfortaa SemiBold"/>
            </a:endParaRPr>
          </a:p>
          <a:p>
            <a:pPr indent="-330200" lvl="0" marL="457200" rtl="0" algn="l">
              <a:spcBef>
                <a:spcPts val="0"/>
              </a:spcBef>
              <a:spcAft>
                <a:spcPts val="0"/>
              </a:spcAft>
              <a:buClr>
                <a:schemeClr val="lt1"/>
              </a:buClr>
              <a:buSzPts val="1600"/>
              <a:buFont typeface="Comfortaa SemiBold"/>
              <a:buChar char="●"/>
            </a:pPr>
            <a:r>
              <a:rPr lang="en" sz="1600">
                <a:solidFill>
                  <a:schemeClr val="lt1"/>
                </a:solidFill>
                <a:latin typeface="Comfortaa SemiBold"/>
                <a:ea typeface="Comfortaa SemiBold"/>
                <a:cs typeface="Comfortaa SemiBold"/>
                <a:sym typeface="Comfortaa SemiBold"/>
              </a:rPr>
              <a:t>Obyekt yönümlü programlaşdırma</a:t>
            </a:r>
            <a:endParaRPr sz="1600">
              <a:solidFill>
                <a:schemeClr val="lt1"/>
              </a:solidFill>
              <a:latin typeface="Comfortaa SemiBold"/>
              <a:ea typeface="Comfortaa SemiBold"/>
              <a:cs typeface="Comfortaa SemiBold"/>
              <a:sym typeface="Comfortaa SemiBold"/>
            </a:endParaRPr>
          </a:p>
        </p:txBody>
      </p:sp>
      <p:pic>
        <p:nvPicPr>
          <p:cNvPr id="68" name="Google Shape;68;p15"/>
          <p:cNvPicPr preferRelativeResize="0"/>
          <p:nvPr/>
        </p:nvPicPr>
        <p:blipFill>
          <a:blip r:embed="rId3">
            <a:alphaModFix/>
          </a:blip>
          <a:stretch>
            <a:fillRect/>
          </a:stretch>
        </p:blipFill>
        <p:spPr>
          <a:xfrm>
            <a:off x="4962675" y="1641475"/>
            <a:ext cx="3569475" cy="267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4125"/>
        </a:solidFill>
      </p:bgPr>
    </p:bg>
    <p:spTree>
      <p:nvGrpSpPr>
        <p:cNvPr id="72" name="Shape 72"/>
        <p:cNvGrpSpPr/>
        <p:nvPr/>
      </p:nvGrpSpPr>
      <p:grpSpPr>
        <a:xfrm>
          <a:off x="0" y="0"/>
          <a:ext cx="0" cy="0"/>
          <a:chOff x="0" y="0"/>
          <a:chExt cx="0" cy="0"/>
        </a:xfrm>
      </p:grpSpPr>
      <p:sp>
        <p:nvSpPr>
          <p:cNvPr id="73" name="Google Shape;73;p16"/>
          <p:cNvSpPr txBox="1"/>
          <p:nvPr/>
        </p:nvSpPr>
        <p:spPr>
          <a:xfrm>
            <a:off x="649650" y="843900"/>
            <a:ext cx="7844700" cy="3455700"/>
          </a:xfrm>
          <a:prstGeom prst="rect">
            <a:avLst/>
          </a:prstGeom>
          <a:noFill/>
          <a:ln>
            <a:noFill/>
          </a:ln>
        </p:spPr>
        <p:txBody>
          <a:bodyPr anchorCtr="0" anchor="t" bIns="91425" lIns="91425" spcFirstLastPara="1" rIns="91425" wrap="square" tIns="91425">
            <a:spAutoFit/>
          </a:bodyPr>
          <a:lstStyle/>
          <a:p>
            <a:pPr indent="-307975" lvl="0" marL="457200" rtl="0" algn="l">
              <a:spcBef>
                <a:spcPts val="0"/>
              </a:spcBef>
              <a:spcAft>
                <a:spcPts val="0"/>
              </a:spcAft>
              <a:buClr>
                <a:schemeClr val="lt1"/>
              </a:buClr>
              <a:buSzPts val="1250"/>
              <a:buFont typeface="Comfortaa Medium"/>
              <a:buChar char="●"/>
            </a:pPr>
            <a:r>
              <a:rPr lang="en" sz="1250">
                <a:solidFill>
                  <a:schemeClr val="lt1"/>
                </a:solidFill>
                <a:latin typeface="Comfortaa Medium"/>
                <a:ea typeface="Comfortaa Medium"/>
                <a:cs typeface="Comfortaa Medium"/>
                <a:sym typeface="Comfortaa Medium"/>
              </a:rPr>
              <a:t>İmperativ proqramlaşdırma dedikdə nəzərdə tutulan odur ki, proqramlaşdırma dilindəki əmrlər sətir-sətir əmrlərindən ibarətdir. </a:t>
            </a:r>
            <a:endParaRPr sz="1250">
              <a:solidFill>
                <a:schemeClr val="lt1"/>
              </a:solidFill>
              <a:latin typeface="Comfortaa Medium"/>
              <a:ea typeface="Comfortaa Medium"/>
              <a:cs typeface="Comfortaa Medium"/>
              <a:sym typeface="Comfortaa Medium"/>
            </a:endParaRPr>
          </a:p>
          <a:p>
            <a:pPr indent="-307975" lvl="0" marL="457200" rtl="0" algn="l">
              <a:spcBef>
                <a:spcPts val="0"/>
              </a:spcBef>
              <a:spcAft>
                <a:spcPts val="0"/>
              </a:spcAft>
              <a:buClr>
                <a:schemeClr val="lt1"/>
              </a:buClr>
              <a:buSzPts val="1250"/>
              <a:buFont typeface="Comfortaa Medium"/>
              <a:buChar char="●"/>
            </a:pPr>
            <a:r>
              <a:rPr lang="en" sz="1250">
                <a:solidFill>
                  <a:schemeClr val="lt1"/>
                </a:solidFill>
                <a:latin typeface="Comfortaa Medium"/>
                <a:ea typeface="Comfortaa Medium"/>
                <a:cs typeface="Comfortaa Medium"/>
                <a:sym typeface="Comfortaa Medium"/>
              </a:rPr>
              <a:t>Məntiqi proqramlaşdırma; Riyaziyyatda məntiqə əsaslanır. Proqramdakı ifadələr məntiqi ifadələr kimi yazılır. Bu paradiqmanın digərlərindən fərqi həm də şərh edə bilməsidir.</a:t>
            </a:r>
            <a:endParaRPr sz="1250">
              <a:solidFill>
                <a:schemeClr val="lt1"/>
              </a:solidFill>
              <a:latin typeface="Comfortaa Medium"/>
              <a:ea typeface="Comfortaa Medium"/>
              <a:cs typeface="Comfortaa Medium"/>
              <a:sym typeface="Comfortaa Medium"/>
            </a:endParaRPr>
          </a:p>
          <a:p>
            <a:pPr indent="-307975" lvl="0" marL="457200" rtl="0" algn="l">
              <a:spcBef>
                <a:spcPts val="0"/>
              </a:spcBef>
              <a:spcAft>
                <a:spcPts val="0"/>
              </a:spcAft>
              <a:buClr>
                <a:schemeClr val="lt1"/>
              </a:buClr>
              <a:buSzPts val="1250"/>
              <a:buFont typeface="Comfortaa Medium"/>
              <a:buChar char="●"/>
            </a:pPr>
            <a:r>
              <a:rPr lang="en" sz="1250">
                <a:solidFill>
                  <a:schemeClr val="lt1"/>
                </a:solidFill>
                <a:latin typeface="Comfortaa Medium"/>
                <a:ea typeface="Comfortaa Medium"/>
                <a:cs typeface="Comfortaa Medium"/>
                <a:sym typeface="Comfortaa Medium"/>
              </a:rPr>
              <a:t>Proqramlaşdırma yanaşmalarından biri olan funksional proqramlaşdırma müasir dillərin demək olar ki, hamısında istifadə olunur. Bu yanaşmada alt proqramlar riyazi funksiyalar kimi müəyyən edilir və bu alt proqramlar müxtəlif arqumentlərlə işləmək üçün təmin edilir. </a:t>
            </a:r>
            <a:endParaRPr sz="1250">
              <a:solidFill>
                <a:schemeClr val="lt1"/>
              </a:solidFill>
              <a:latin typeface="Comfortaa Medium"/>
              <a:ea typeface="Comfortaa Medium"/>
              <a:cs typeface="Comfortaa Medium"/>
              <a:sym typeface="Comfortaa Medium"/>
            </a:endParaRPr>
          </a:p>
          <a:p>
            <a:pPr indent="-307975" lvl="0" marL="457200" rtl="0" algn="l">
              <a:spcBef>
                <a:spcPts val="0"/>
              </a:spcBef>
              <a:spcAft>
                <a:spcPts val="0"/>
              </a:spcAft>
              <a:buClr>
                <a:schemeClr val="lt1"/>
              </a:buClr>
              <a:buSzPts val="1250"/>
              <a:buFont typeface="Comfortaa Medium"/>
              <a:buChar char="●"/>
            </a:pPr>
            <a:r>
              <a:rPr lang="en" sz="1250">
                <a:solidFill>
                  <a:schemeClr val="lt1"/>
                </a:solidFill>
                <a:latin typeface="Comfortaa Medium"/>
                <a:ea typeface="Comfortaa Medium"/>
                <a:cs typeface="Comfortaa Medium"/>
                <a:sym typeface="Comfortaa Medium"/>
              </a:rPr>
              <a:t>Bu paradiqmada bizi həqiqətən maraqlandıran şey dəyişdirmək istədiyimiz obyektlərdir və bu obyektləri dəyişənlərin məntiqi o qədər də vacib deyil. Dəyişdirmək istədiyimiz bütün obyektlərin və bu obyektlərin bir-biri ilə əlaqələrinin müəyyən modelini yaradırıq. Obyektlər metodlardan (metodlardan) və atributlardan (atributlardan) ibarətdir. Atributlar məlumat obyektləridir, üsullar onlar üzərində həyata keçirilə bilən əməliyyatlara uyğundur. Başqa sözlə, bir obyekt, onu özü ilə emal edəcək kod seqmentini təyin edən və daşıyan və müəyyən etdiyi formadan başqa məqsədlər üçün istifadə edilə bilməyən bir məlumat növü kimi şərh edilə bilər.</a:t>
            </a:r>
            <a:endParaRPr sz="1250">
              <a:solidFill>
                <a:schemeClr val="lt1"/>
              </a:solidFill>
              <a:latin typeface="Comfortaa Medium"/>
              <a:ea typeface="Comfortaa Medium"/>
              <a:cs typeface="Comfortaa Medium"/>
              <a:sym typeface="Comfortaa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77" name="Shape 77"/>
        <p:cNvGrpSpPr/>
        <p:nvPr/>
      </p:nvGrpSpPr>
      <p:grpSpPr>
        <a:xfrm>
          <a:off x="0" y="0"/>
          <a:ext cx="0" cy="0"/>
          <a:chOff x="0" y="0"/>
          <a:chExt cx="0" cy="0"/>
        </a:xfrm>
      </p:grpSpPr>
      <p:sp>
        <p:nvSpPr>
          <p:cNvPr id="78" name="Google Shape;78;p17"/>
          <p:cNvSpPr txBox="1"/>
          <p:nvPr/>
        </p:nvSpPr>
        <p:spPr>
          <a:xfrm>
            <a:off x="904150" y="843900"/>
            <a:ext cx="5786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lt1"/>
                </a:solidFill>
                <a:latin typeface="Lobster"/>
                <a:ea typeface="Lobster"/>
                <a:cs typeface="Lobster"/>
                <a:sym typeface="Lobster"/>
              </a:rPr>
              <a:t>diqqətiniz üçün təşəkkürlər!</a:t>
            </a:r>
            <a:endParaRPr b="1" sz="2700">
              <a:solidFill>
                <a:schemeClr val="lt1"/>
              </a:solidFill>
              <a:latin typeface="Lobster"/>
              <a:ea typeface="Lobster"/>
              <a:cs typeface="Lobster"/>
              <a:sym typeface="Lobste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