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sldIdLst>
    <p:sldId id="256" r:id="rId2"/>
    <p:sldId id="260" r:id="rId3"/>
    <p:sldId id="338" r:id="rId4"/>
    <p:sldId id="317" r:id="rId5"/>
    <p:sldId id="339" r:id="rId6"/>
    <p:sldId id="340" r:id="rId7"/>
    <p:sldId id="342" r:id="rId8"/>
    <p:sldId id="357" r:id="rId9"/>
    <p:sldId id="341" r:id="rId10"/>
    <p:sldId id="343" r:id="rId11"/>
    <p:sldId id="344" r:id="rId12"/>
    <p:sldId id="345" r:id="rId13"/>
    <p:sldId id="265" r:id="rId14"/>
    <p:sldId id="346" r:id="rId15"/>
    <p:sldId id="352" r:id="rId16"/>
    <p:sldId id="347" r:id="rId17"/>
    <p:sldId id="353" r:id="rId18"/>
    <p:sldId id="318" r:id="rId19"/>
    <p:sldId id="348" r:id="rId20"/>
    <p:sldId id="337" r:id="rId21"/>
    <p:sldId id="354" r:id="rId22"/>
    <p:sldId id="355" r:id="rId23"/>
    <p:sldId id="356" r:id="rId24"/>
    <p:sldId id="362" r:id="rId25"/>
    <p:sldId id="363" r:id="rId26"/>
    <p:sldId id="319" r:id="rId27"/>
    <p:sldId id="358" r:id="rId28"/>
    <p:sldId id="291" r:id="rId29"/>
    <p:sldId id="294" r:id="rId30"/>
    <p:sldId id="360" r:id="rId31"/>
    <p:sldId id="359" r:id="rId32"/>
    <p:sldId id="321" r:id="rId33"/>
    <p:sldId id="361" r:id="rId34"/>
    <p:sldId id="364" r:id="rId35"/>
    <p:sldId id="365" r:id="rId36"/>
    <p:sldId id="366" r:id="rId37"/>
    <p:sldId id="367" r:id="rId38"/>
    <p:sldId id="368" r:id="rId39"/>
    <p:sldId id="369" r:id="rId40"/>
    <p:sldId id="322" r:id="rId41"/>
    <p:sldId id="304"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07" autoAdjust="0"/>
    <p:restoredTop sz="86380" autoAdjust="0"/>
  </p:normalViewPr>
  <p:slideViewPr>
    <p:cSldViewPr>
      <p:cViewPr varScale="1">
        <p:scale>
          <a:sx n="60" d="100"/>
          <a:sy n="60" d="100"/>
        </p:scale>
        <p:origin x="38" y="379"/>
      </p:cViewPr>
      <p:guideLst>
        <p:guide orient="horz" pos="2160"/>
        <p:guide pos="2880"/>
      </p:guideLst>
    </p:cSldViewPr>
  </p:slideViewPr>
  <p:outlineViewPr>
    <p:cViewPr>
      <p:scale>
        <a:sx n="33" d="100"/>
        <a:sy n="33" d="100"/>
      </p:scale>
      <p:origin x="48" y="4239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AE04CC-3B26-49F4-BE58-147DACF0137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48" charset="-128"/>
              </a:defRPr>
            </a:lvl1pPr>
          </a:lstStyle>
          <a:p>
            <a:pPr>
              <a:defRPr/>
            </a:pPr>
            <a:endParaRPr lang="en-GB"/>
          </a:p>
        </p:txBody>
      </p:sp>
      <p:sp>
        <p:nvSpPr>
          <p:cNvPr id="3" name="Date Placeholder 2">
            <a:extLst>
              <a:ext uri="{FF2B5EF4-FFF2-40B4-BE49-F238E27FC236}">
                <a16:creationId xmlns:a16="http://schemas.microsoft.com/office/drawing/2014/main" id="{8C52C5EA-0DCD-4AB7-A79E-FEF74D208F5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48" charset="-128"/>
              </a:defRPr>
            </a:lvl1pPr>
          </a:lstStyle>
          <a:p>
            <a:pPr>
              <a:defRPr/>
            </a:pPr>
            <a:fld id="{AD244E23-520B-4E4F-B375-CB1EBF97F193}" type="datetimeFigureOut">
              <a:rPr lang="en-US"/>
              <a:pPr>
                <a:defRPr/>
              </a:pPr>
              <a:t>3/20/2019</a:t>
            </a:fld>
            <a:endParaRPr lang="en-GB"/>
          </a:p>
        </p:txBody>
      </p:sp>
      <p:sp>
        <p:nvSpPr>
          <p:cNvPr id="4" name="Slide Image Placeholder 3">
            <a:extLst>
              <a:ext uri="{FF2B5EF4-FFF2-40B4-BE49-F238E27FC236}">
                <a16:creationId xmlns:a16="http://schemas.microsoft.com/office/drawing/2014/main" id="{AD66C522-D455-4D60-AB60-704B6421600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0D2A266C-22A1-427F-8978-ADB879C2EE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DC21187A-CBF4-4460-B19D-B4197F90A69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48" charset="-128"/>
              </a:defRPr>
            </a:lvl1pPr>
          </a:lstStyle>
          <a:p>
            <a:pPr>
              <a:defRPr/>
            </a:pPr>
            <a:endParaRPr lang="en-GB"/>
          </a:p>
        </p:txBody>
      </p:sp>
      <p:sp>
        <p:nvSpPr>
          <p:cNvPr id="7" name="Slide Number Placeholder 6">
            <a:extLst>
              <a:ext uri="{FF2B5EF4-FFF2-40B4-BE49-F238E27FC236}">
                <a16:creationId xmlns:a16="http://schemas.microsoft.com/office/drawing/2014/main" id="{8BD4FA46-D874-41C5-B6D4-2EE63DEC0FE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0E38A0D-A0A2-4884-886A-9B68B4D2C86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8" descr="title">
            <a:extLst>
              <a:ext uri="{FF2B5EF4-FFF2-40B4-BE49-F238E27FC236}">
                <a16:creationId xmlns:a16="http://schemas.microsoft.com/office/drawing/2014/main" id="{73661716-167F-4CE1-AD50-6BF3381970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6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14"/>
          <p:cNvSpPr>
            <a:spLocks noGrp="1" noChangeArrowheads="1"/>
          </p:cNvSpPr>
          <p:nvPr>
            <p:ph type="ctrTitle"/>
          </p:nvPr>
        </p:nvSpPr>
        <p:spPr>
          <a:xfrm>
            <a:off x="5562600" y="2286000"/>
            <a:ext cx="3352800" cy="1143000"/>
          </a:xfrm>
        </p:spPr>
        <p:txBody>
          <a:bodyPr/>
          <a:lstStyle>
            <a:lvl1pPr>
              <a:defRPr sz="1500">
                <a:solidFill>
                  <a:schemeClr val="bg1"/>
                </a:solidFill>
              </a:defRPr>
            </a:lvl1pPr>
          </a:lstStyle>
          <a:p>
            <a:r>
              <a:rPr lang="en-US"/>
              <a:t>Click to edit Master title style</a:t>
            </a:r>
          </a:p>
        </p:txBody>
      </p:sp>
      <p:sp>
        <p:nvSpPr>
          <p:cNvPr id="3087" name="Rectangle 15"/>
          <p:cNvSpPr>
            <a:spLocks noGrp="1" noChangeArrowheads="1"/>
          </p:cNvSpPr>
          <p:nvPr>
            <p:ph type="subTitle" idx="1"/>
          </p:nvPr>
        </p:nvSpPr>
        <p:spPr>
          <a:xfrm>
            <a:off x="5562600" y="3505200"/>
            <a:ext cx="3352800" cy="1752600"/>
          </a:xfrm>
        </p:spPr>
        <p:txBody>
          <a:bodyPr/>
          <a:lstStyle>
            <a:lvl1pPr marL="0" indent="0">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3336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58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943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3810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418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descr="LVP_UNI_LOGO_Pantone1">
            <a:extLst>
              <a:ext uri="{FF2B5EF4-FFF2-40B4-BE49-F238E27FC236}">
                <a16:creationId xmlns:a16="http://schemas.microsoft.com/office/drawing/2014/main" id="{2ABFA405-7AB2-47F1-900D-7A12F2BB43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019800"/>
            <a:ext cx="1905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2501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7052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371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71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1692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9582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7647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17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86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209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F6E704-12A3-48C3-884F-2D60BEAB497B}"/>
              </a:ext>
            </a:extLst>
          </p:cNvPr>
          <p:cNvSpPr>
            <a:spLocks noGrp="1" noChangeArrowheads="1"/>
          </p:cNvSpPr>
          <p:nvPr>
            <p:ph type="title"/>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337D3FE-B45A-4B01-B91F-7827A86EF65E}"/>
              </a:ext>
            </a:extLst>
          </p:cNvPr>
          <p:cNvSpPr>
            <a:spLocks noGrp="1" noChangeArrowheads="1"/>
          </p:cNvSpPr>
          <p:nvPr>
            <p:ph type="body" idx="1"/>
          </p:nvPr>
        </p:nvSpPr>
        <p:spPr bwMode="auto">
          <a:xfrm>
            <a:off x="685800" y="1371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0" fontAlgn="base" hangingPunct="0">
        <a:spcBef>
          <a:spcPct val="0"/>
        </a:spcBef>
        <a:spcAft>
          <a:spcPct val="0"/>
        </a:spcAft>
        <a:defRPr sz="3000">
          <a:solidFill>
            <a:srgbClr val="956700"/>
          </a:solidFill>
          <a:latin typeface="+mj-lt"/>
          <a:ea typeface="+mj-ea"/>
          <a:cs typeface="+mj-cs"/>
        </a:defRPr>
      </a:lvl1pPr>
      <a:lvl2pPr algn="l" rtl="0" eaLnBrk="0" fontAlgn="base" hangingPunct="0">
        <a:spcBef>
          <a:spcPct val="0"/>
        </a:spcBef>
        <a:spcAft>
          <a:spcPct val="0"/>
        </a:spcAft>
        <a:defRPr sz="3000">
          <a:solidFill>
            <a:srgbClr val="956700"/>
          </a:solidFill>
          <a:latin typeface="Arial" charset="0"/>
          <a:ea typeface="ＭＳ Ｐゴシック" pitchFamily="48" charset="-128"/>
        </a:defRPr>
      </a:lvl2pPr>
      <a:lvl3pPr algn="l" rtl="0" eaLnBrk="0" fontAlgn="base" hangingPunct="0">
        <a:spcBef>
          <a:spcPct val="0"/>
        </a:spcBef>
        <a:spcAft>
          <a:spcPct val="0"/>
        </a:spcAft>
        <a:defRPr sz="3000">
          <a:solidFill>
            <a:srgbClr val="956700"/>
          </a:solidFill>
          <a:latin typeface="Arial" charset="0"/>
          <a:ea typeface="ＭＳ Ｐゴシック" pitchFamily="48" charset="-128"/>
        </a:defRPr>
      </a:lvl3pPr>
      <a:lvl4pPr algn="l" rtl="0" eaLnBrk="0" fontAlgn="base" hangingPunct="0">
        <a:spcBef>
          <a:spcPct val="0"/>
        </a:spcBef>
        <a:spcAft>
          <a:spcPct val="0"/>
        </a:spcAft>
        <a:defRPr sz="3000">
          <a:solidFill>
            <a:srgbClr val="956700"/>
          </a:solidFill>
          <a:latin typeface="Arial" charset="0"/>
          <a:ea typeface="ＭＳ Ｐゴシック" pitchFamily="48" charset="-128"/>
        </a:defRPr>
      </a:lvl4pPr>
      <a:lvl5pPr algn="l" rtl="0" eaLnBrk="0" fontAlgn="base" hangingPunct="0">
        <a:spcBef>
          <a:spcPct val="0"/>
        </a:spcBef>
        <a:spcAft>
          <a:spcPct val="0"/>
        </a:spcAft>
        <a:defRPr sz="3000">
          <a:solidFill>
            <a:srgbClr val="956700"/>
          </a:solidFill>
          <a:latin typeface="Arial" charset="0"/>
          <a:ea typeface="ＭＳ Ｐゴシック" pitchFamily="48" charset="-128"/>
        </a:defRPr>
      </a:lvl5pPr>
      <a:lvl6pPr marL="457200" algn="l" rtl="0" fontAlgn="base">
        <a:spcBef>
          <a:spcPct val="0"/>
        </a:spcBef>
        <a:spcAft>
          <a:spcPct val="0"/>
        </a:spcAft>
        <a:defRPr sz="3000">
          <a:solidFill>
            <a:srgbClr val="956700"/>
          </a:solidFill>
          <a:latin typeface="Arial" charset="0"/>
          <a:ea typeface="ＭＳ Ｐゴシック" pitchFamily="48" charset="-128"/>
        </a:defRPr>
      </a:lvl6pPr>
      <a:lvl7pPr marL="914400" algn="l" rtl="0" fontAlgn="base">
        <a:spcBef>
          <a:spcPct val="0"/>
        </a:spcBef>
        <a:spcAft>
          <a:spcPct val="0"/>
        </a:spcAft>
        <a:defRPr sz="3000">
          <a:solidFill>
            <a:srgbClr val="956700"/>
          </a:solidFill>
          <a:latin typeface="Arial" charset="0"/>
          <a:ea typeface="ＭＳ Ｐゴシック" pitchFamily="48" charset="-128"/>
        </a:defRPr>
      </a:lvl7pPr>
      <a:lvl8pPr marL="1371600" algn="l" rtl="0" fontAlgn="base">
        <a:spcBef>
          <a:spcPct val="0"/>
        </a:spcBef>
        <a:spcAft>
          <a:spcPct val="0"/>
        </a:spcAft>
        <a:defRPr sz="3000">
          <a:solidFill>
            <a:srgbClr val="956700"/>
          </a:solidFill>
          <a:latin typeface="Arial" charset="0"/>
          <a:ea typeface="ＭＳ Ｐゴシック" pitchFamily="48" charset="-128"/>
        </a:defRPr>
      </a:lvl8pPr>
      <a:lvl9pPr marL="1828800" algn="l" rtl="0" fontAlgn="base">
        <a:spcBef>
          <a:spcPct val="0"/>
        </a:spcBef>
        <a:spcAft>
          <a:spcPct val="0"/>
        </a:spcAft>
        <a:defRPr sz="3000">
          <a:solidFill>
            <a:srgbClr val="956700"/>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sz="1600">
          <a:solidFill>
            <a:schemeClr val="tx1"/>
          </a:solidFill>
          <a:latin typeface="+mn-lt"/>
          <a:ea typeface="+mn-ea"/>
        </a:defRPr>
      </a:lvl2pPr>
      <a:lvl3pPr marL="1143000" indent="-228600" algn="l" rtl="0" eaLnBrk="0" fontAlgn="base" hangingPunct="0">
        <a:spcBef>
          <a:spcPct val="20000"/>
        </a:spcBef>
        <a:spcAft>
          <a:spcPct val="0"/>
        </a:spcAft>
        <a:defRPr sz="1400">
          <a:solidFill>
            <a:schemeClr val="tx1"/>
          </a:solidFill>
          <a:latin typeface="+mn-lt"/>
          <a:ea typeface="+mn-ea"/>
        </a:defRPr>
      </a:lvl3pPr>
      <a:lvl4pPr marL="1600200" indent="-228600" algn="l" rtl="0" eaLnBrk="0" fontAlgn="base" hangingPunct="0">
        <a:spcBef>
          <a:spcPct val="20000"/>
        </a:spcBef>
        <a:spcAft>
          <a:spcPct val="0"/>
        </a:spcAft>
        <a:defRPr sz="1200">
          <a:solidFill>
            <a:schemeClr val="tx1"/>
          </a:solidFill>
          <a:latin typeface="+mn-lt"/>
          <a:ea typeface="+mn-ea"/>
        </a:defRPr>
      </a:lvl4pPr>
      <a:lvl5pPr marL="2057400" indent="-228600" algn="l" rtl="0" eaLnBrk="0" fontAlgn="base" hangingPunct="0">
        <a:spcBef>
          <a:spcPct val="20000"/>
        </a:spcBef>
        <a:spcAft>
          <a:spcPct val="0"/>
        </a:spcAft>
        <a:defRPr sz="1000">
          <a:solidFill>
            <a:schemeClr val="tx1"/>
          </a:solidFill>
          <a:latin typeface="+mn-lt"/>
          <a:ea typeface="+mn-ea"/>
        </a:defRPr>
      </a:lvl5pPr>
      <a:lvl6pPr marL="2514600" indent="-228600" algn="l" rtl="0" fontAlgn="base">
        <a:spcBef>
          <a:spcPct val="20000"/>
        </a:spcBef>
        <a:spcAft>
          <a:spcPct val="0"/>
        </a:spcAft>
        <a:defRPr sz="1000">
          <a:solidFill>
            <a:schemeClr val="tx1"/>
          </a:solidFill>
          <a:latin typeface="+mn-lt"/>
          <a:ea typeface="+mn-ea"/>
        </a:defRPr>
      </a:lvl6pPr>
      <a:lvl7pPr marL="2971800" indent="-228600" algn="l" rtl="0" fontAlgn="base">
        <a:spcBef>
          <a:spcPct val="20000"/>
        </a:spcBef>
        <a:spcAft>
          <a:spcPct val="0"/>
        </a:spcAft>
        <a:defRPr sz="1000">
          <a:solidFill>
            <a:schemeClr val="tx1"/>
          </a:solidFill>
          <a:latin typeface="+mn-lt"/>
          <a:ea typeface="+mn-ea"/>
        </a:defRPr>
      </a:lvl7pPr>
      <a:lvl8pPr marL="3429000" indent="-228600" algn="l" rtl="0" fontAlgn="base">
        <a:spcBef>
          <a:spcPct val="20000"/>
        </a:spcBef>
        <a:spcAft>
          <a:spcPct val="0"/>
        </a:spcAft>
        <a:defRPr sz="1000">
          <a:solidFill>
            <a:schemeClr val="tx1"/>
          </a:solidFill>
          <a:latin typeface="+mn-lt"/>
          <a:ea typeface="+mn-ea"/>
        </a:defRPr>
      </a:lvl8pPr>
      <a:lvl9pPr marL="3886200" indent="-228600" algn="l" rtl="0" fontAlgn="base">
        <a:spcBef>
          <a:spcPct val="20000"/>
        </a:spcBef>
        <a:spcAft>
          <a:spcPct val="0"/>
        </a:spcAft>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c.liv.ac.uk/~dures" TargetMode="External"/><Relationship Id="rId2" Type="http://schemas.openxmlformats.org/officeDocument/2006/relationships/hyperlink" Target="mailto:P.Liu12@student.liverpool.ac.uk" TargetMode="External"/><Relationship Id="rId1" Type="http://schemas.openxmlformats.org/officeDocument/2006/relationships/slideLayout" Target="../slideLayouts/slideLayout1.xml"/><Relationship Id="rId4" Type="http://schemas.openxmlformats.org/officeDocument/2006/relationships/hyperlink" Target="http://www.csc.liv.ac.uk/~shaguft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inary_tree" TargetMode="External"/><Relationship Id="rId2" Type="http://schemas.openxmlformats.org/officeDocument/2006/relationships/hyperlink" Target="https://en.wikipedia.org/wiki/Rooted_tre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n.wikipedia.org/wiki/Self-balancing_binary_search_tr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E3107BC-CA72-4AB1-83C9-321272FB9B3E}"/>
              </a:ext>
            </a:extLst>
          </p:cNvPr>
          <p:cNvSpPr>
            <a:spLocks noGrp="1" noChangeArrowheads="1"/>
          </p:cNvSpPr>
          <p:nvPr>
            <p:ph type="ctrTitle"/>
          </p:nvPr>
        </p:nvSpPr>
        <p:spPr>
          <a:xfrm>
            <a:off x="4801460" y="-306660"/>
            <a:ext cx="4127368" cy="3240360"/>
          </a:xfrm>
        </p:spPr>
        <p:txBody>
          <a:bodyPr/>
          <a:lstStyle/>
          <a:p>
            <a:pPr eaLnBrk="1" hangingPunct="1"/>
            <a:r>
              <a:rPr lang="en-GB" altLang="en-US" sz="3200" b="1" dirty="0">
                <a:latin typeface="Arial" panose="020B0604020202020204" pitchFamily="34" charset="0"/>
              </a:rPr>
              <a:t>Description of  Timer Visualization of Executable Code</a:t>
            </a:r>
            <a:endParaRPr lang="en-US" altLang="en-US" sz="3200" dirty="0"/>
          </a:p>
        </p:txBody>
      </p:sp>
      <p:sp>
        <p:nvSpPr>
          <p:cNvPr id="4099" name="Rectangle 3">
            <a:extLst>
              <a:ext uri="{FF2B5EF4-FFF2-40B4-BE49-F238E27FC236}">
                <a16:creationId xmlns:a16="http://schemas.microsoft.com/office/drawing/2014/main" id="{3CA76546-27EA-46CC-93E6-A068F8CC5CF1}"/>
              </a:ext>
            </a:extLst>
          </p:cNvPr>
          <p:cNvSpPr>
            <a:spLocks noGrp="1" noChangeArrowheads="1"/>
          </p:cNvSpPr>
          <p:nvPr>
            <p:ph type="subTitle" idx="1"/>
          </p:nvPr>
        </p:nvSpPr>
        <p:spPr>
          <a:xfrm>
            <a:off x="4801460" y="3470708"/>
            <a:ext cx="3911345" cy="2334555"/>
          </a:xfrm>
        </p:spPr>
        <p:txBody>
          <a:bodyPr/>
          <a:lstStyle/>
          <a:p>
            <a:pPr eaLnBrk="1" hangingPunct="1"/>
            <a:r>
              <a:rPr lang="en-US" altLang="en-US" sz="1800" dirty="0"/>
              <a:t>Student:</a:t>
            </a:r>
            <a:r>
              <a:rPr lang="en-US" altLang="en-US" sz="1800" dirty="0">
                <a:hlinkClick r:id="rId2">
                  <a:extLst>
                    <a:ext uri="{A12FA001-AC4F-418D-AE19-62706E023703}">
                      <ahyp:hlinkClr xmlns:ahyp="http://schemas.microsoft.com/office/drawing/2018/hyperlinkcolor" val="tx"/>
                    </a:ext>
                  </a:extLst>
                </a:hlinkClick>
              </a:rPr>
              <a:t> </a:t>
            </a:r>
            <a:r>
              <a:rPr lang="en-US" altLang="en-US" sz="1800" dirty="0" err="1">
                <a:hlinkClick r:id="rId2">
                  <a:extLst>
                    <a:ext uri="{A12FA001-AC4F-418D-AE19-62706E023703}">
                      <ahyp:hlinkClr xmlns:ahyp="http://schemas.microsoft.com/office/drawing/2018/hyperlinkcolor" val="tx"/>
                    </a:ext>
                  </a:extLst>
                </a:hlinkClick>
              </a:rPr>
              <a:t>Pengcheng</a:t>
            </a:r>
            <a:r>
              <a:rPr lang="en-US" altLang="en-US" sz="1800" dirty="0">
                <a:hlinkClick r:id="rId2">
                  <a:extLst>
                    <a:ext uri="{A12FA001-AC4F-418D-AE19-62706E023703}">
                      <ahyp:hlinkClr xmlns:ahyp="http://schemas.microsoft.com/office/drawing/2018/hyperlinkcolor" val="tx"/>
                    </a:ext>
                  </a:extLst>
                </a:hlinkClick>
              </a:rPr>
              <a:t> Liu</a:t>
            </a:r>
            <a:r>
              <a:rPr lang="en-US" altLang="en-US" sz="1800" dirty="0"/>
              <a:t> </a:t>
            </a:r>
          </a:p>
          <a:p>
            <a:pPr eaLnBrk="1" hangingPunct="1"/>
            <a:r>
              <a:rPr lang="en-US" altLang="en-US" sz="1800" dirty="0"/>
              <a:t>ID Number: 201298383</a:t>
            </a:r>
          </a:p>
          <a:p>
            <a:pPr eaLnBrk="1" hangingPunct="1"/>
            <a:r>
              <a:rPr lang="en-US" altLang="en-US" sz="1800" dirty="0"/>
              <a:t>Primary Supervisor:</a:t>
            </a:r>
          </a:p>
          <a:p>
            <a:pPr eaLnBrk="1" hangingPunct="1"/>
            <a:r>
              <a:rPr lang="en-US" altLang="en-US" sz="1800" dirty="0">
                <a:hlinkClick r:id="rId3">
                  <a:extLst>
                    <a:ext uri="{A12FA001-AC4F-418D-AE19-62706E023703}">
                      <ahyp:hlinkClr xmlns:ahyp="http://schemas.microsoft.com/office/drawing/2018/hyperlinkcolor" val="tx"/>
                    </a:ext>
                  </a:extLst>
                </a:hlinkClick>
              </a:rPr>
              <a:t>Keith </a:t>
            </a:r>
            <a:r>
              <a:rPr lang="en-US" altLang="en-US" sz="1800" dirty="0" err="1">
                <a:hlinkClick r:id="rId3">
                  <a:extLst>
                    <a:ext uri="{A12FA001-AC4F-418D-AE19-62706E023703}">
                      <ahyp:hlinkClr xmlns:ahyp="http://schemas.microsoft.com/office/drawing/2018/hyperlinkcolor" val="tx"/>
                    </a:ext>
                  </a:extLst>
                </a:hlinkClick>
              </a:rPr>
              <a:t>Dures</a:t>
            </a:r>
            <a:endParaRPr lang="en-US" altLang="en-US" sz="1800" dirty="0"/>
          </a:p>
          <a:p>
            <a:pPr eaLnBrk="1" hangingPunct="1"/>
            <a:r>
              <a:rPr lang="en-US" altLang="en-US" sz="1800" dirty="0"/>
              <a:t>Secondary Supervisor:</a:t>
            </a:r>
          </a:p>
          <a:p>
            <a:pPr eaLnBrk="1" hangingPunct="1"/>
            <a:r>
              <a:rPr lang="en-US" altLang="en-US" sz="1800" dirty="0" err="1">
                <a:hlinkClick r:id="rId4">
                  <a:extLst>
                    <a:ext uri="{A12FA001-AC4F-418D-AE19-62706E023703}">
                      <ahyp:hlinkClr xmlns:ahyp="http://schemas.microsoft.com/office/drawing/2018/hyperlinkcolor" val="tx"/>
                    </a:ext>
                  </a:extLst>
                </a:hlinkClick>
              </a:rPr>
              <a:t>Shagufta</a:t>
            </a:r>
            <a:r>
              <a:rPr lang="en-US" altLang="en-US" sz="1800" dirty="0">
                <a:hlinkClick r:id="rId4">
                  <a:extLst>
                    <a:ext uri="{A12FA001-AC4F-418D-AE19-62706E023703}">
                      <ahyp:hlinkClr xmlns:ahyp="http://schemas.microsoft.com/office/drawing/2018/hyperlinkcolor" val="tx"/>
                    </a:ext>
                  </a:extLst>
                </a:hlinkClick>
              </a:rPr>
              <a:t> Scanlon</a:t>
            </a:r>
            <a:endParaRPr lang="en-US" altLang="en-US" sz="1800" dirty="0"/>
          </a:p>
        </p:txBody>
      </p:sp>
      <p:sp>
        <p:nvSpPr>
          <p:cNvPr id="4100" name="Line 7">
            <a:extLst>
              <a:ext uri="{FF2B5EF4-FFF2-40B4-BE49-F238E27FC236}">
                <a16:creationId xmlns:a16="http://schemas.microsoft.com/office/drawing/2014/main" id="{B110EA3F-42D2-4B0C-9556-8A11B4C8CEC4}"/>
              </a:ext>
            </a:extLst>
          </p:cNvPr>
          <p:cNvSpPr>
            <a:spLocks noChangeShapeType="1"/>
          </p:cNvSpPr>
          <p:nvPr/>
        </p:nvSpPr>
        <p:spPr bwMode="auto">
          <a:xfrm>
            <a:off x="4716016" y="1988840"/>
            <a:ext cx="0" cy="3096344"/>
          </a:xfrm>
          <a:prstGeom prst="line">
            <a:avLst/>
          </a:prstGeom>
          <a:noFill/>
          <a:ln w="539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00C41-07E9-4C59-8DC8-DC77E813C6BB}"/>
              </a:ext>
            </a:extLst>
          </p:cNvPr>
          <p:cNvSpPr>
            <a:spLocks noGrp="1"/>
          </p:cNvSpPr>
          <p:nvPr>
            <p:ph type="title"/>
          </p:nvPr>
        </p:nvSpPr>
        <p:spPr/>
        <p:txBody>
          <a:bodyPr/>
          <a:lstStyle/>
          <a:p>
            <a:r>
              <a:rPr lang="en-GB" altLang="en-US" sz="3200" dirty="0"/>
              <a:t>Background</a:t>
            </a:r>
            <a:r>
              <a:rPr lang="en-GB" altLang="en-US" sz="2800" dirty="0"/>
              <a:t> Study: Set</a:t>
            </a:r>
            <a:endParaRPr lang="en-GB" dirty="0"/>
          </a:p>
        </p:txBody>
      </p:sp>
      <p:sp>
        <p:nvSpPr>
          <p:cNvPr id="3" name="内容占位符 2">
            <a:extLst>
              <a:ext uri="{FF2B5EF4-FFF2-40B4-BE49-F238E27FC236}">
                <a16:creationId xmlns:a16="http://schemas.microsoft.com/office/drawing/2014/main" id="{3CF9AE4C-301D-4565-BEF9-84E5F0A924FE}"/>
              </a:ext>
            </a:extLst>
          </p:cNvPr>
          <p:cNvSpPr>
            <a:spLocks noGrp="1"/>
          </p:cNvSpPr>
          <p:nvPr>
            <p:ph idx="1"/>
          </p:nvPr>
        </p:nvSpPr>
        <p:spPr/>
        <p:txBody>
          <a:bodyPr/>
          <a:lstStyle/>
          <a:p>
            <a:pPr>
              <a:buFont typeface="Arial" panose="020B0604020202020204" pitchFamily="34" charset="0"/>
              <a:buChar char="•"/>
            </a:pPr>
            <a:r>
              <a:rPr lang="en-GB" sz="2400" dirty="0"/>
              <a:t>Set is a collection which is unordered and unindexed. </a:t>
            </a:r>
          </a:p>
          <a:p>
            <a:pPr>
              <a:buFont typeface="Arial" panose="020B0604020202020204" pitchFamily="34" charset="0"/>
              <a:buChar char="•"/>
            </a:pPr>
            <a:r>
              <a:rPr lang="en-GB" sz="2400" dirty="0">
                <a:solidFill>
                  <a:srgbClr val="FF0000"/>
                </a:solidFill>
              </a:rPr>
              <a:t>No duplicate members.</a:t>
            </a:r>
          </a:p>
          <a:p>
            <a:endParaRPr lang="en-GB" dirty="0"/>
          </a:p>
        </p:txBody>
      </p:sp>
      <p:pic>
        <p:nvPicPr>
          <p:cNvPr id="5" name="图片 4">
            <a:extLst>
              <a:ext uri="{FF2B5EF4-FFF2-40B4-BE49-F238E27FC236}">
                <a16:creationId xmlns:a16="http://schemas.microsoft.com/office/drawing/2014/main" id="{287C5F7E-FBD0-4823-BD19-56CCDB96F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933" y="2678365"/>
            <a:ext cx="5582134" cy="1501270"/>
          </a:xfrm>
          <a:prstGeom prst="rect">
            <a:avLst/>
          </a:prstGeom>
        </p:spPr>
      </p:pic>
    </p:spTree>
    <p:extLst>
      <p:ext uri="{BB962C8B-B14F-4D97-AF65-F5344CB8AC3E}">
        <p14:creationId xmlns:p14="http://schemas.microsoft.com/office/powerpoint/2010/main" val="365307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5ADE2-E02F-41CF-8B37-C4350DC499D7}"/>
              </a:ext>
            </a:extLst>
          </p:cNvPr>
          <p:cNvSpPr>
            <a:spLocks noGrp="1"/>
          </p:cNvSpPr>
          <p:nvPr>
            <p:ph type="title"/>
          </p:nvPr>
        </p:nvSpPr>
        <p:spPr/>
        <p:txBody>
          <a:bodyPr/>
          <a:lstStyle/>
          <a:p>
            <a:r>
              <a:rPr lang="en-GB" altLang="en-US" sz="3600" dirty="0"/>
              <a:t>Background</a:t>
            </a:r>
            <a:r>
              <a:rPr lang="en-GB" altLang="en-US" sz="3200" dirty="0"/>
              <a:t> Study: Tree</a:t>
            </a:r>
            <a:endParaRPr lang="en-GB" dirty="0"/>
          </a:p>
        </p:txBody>
      </p:sp>
      <p:sp>
        <p:nvSpPr>
          <p:cNvPr id="3" name="内容占位符 2">
            <a:extLst>
              <a:ext uri="{FF2B5EF4-FFF2-40B4-BE49-F238E27FC236}">
                <a16:creationId xmlns:a16="http://schemas.microsoft.com/office/drawing/2014/main" id="{E09476CF-1670-44CA-B0B6-9310103339C1}"/>
              </a:ext>
            </a:extLst>
          </p:cNvPr>
          <p:cNvSpPr>
            <a:spLocks noGrp="1"/>
          </p:cNvSpPr>
          <p:nvPr>
            <p:ph idx="1"/>
          </p:nvPr>
        </p:nvSpPr>
        <p:spPr/>
        <p:txBody>
          <a:bodyPr/>
          <a:lstStyle/>
          <a:p>
            <a:r>
              <a:rPr lang="en-GB" dirty="0"/>
              <a:t>Tree is a </a:t>
            </a:r>
            <a:r>
              <a:rPr lang="en-GB" dirty="0">
                <a:hlinkClick r:id="rId2" tooltip="Rooted tree">
                  <a:extLst>
                    <a:ext uri="{A12FA001-AC4F-418D-AE19-62706E023703}">
                      <ahyp:hlinkClr xmlns:ahyp="http://schemas.microsoft.com/office/drawing/2018/hyperlinkcolor" val="tx"/>
                    </a:ext>
                  </a:extLst>
                </a:hlinkClick>
              </a:rPr>
              <a:t>rooted</a:t>
            </a:r>
            <a:r>
              <a:rPr lang="en-GB" dirty="0"/>
              <a:t> </a:t>
            </a:r>
            <a:r>
              <a:rPr lang="en-GB" dirty="0">
                <a:hlinkClick r:id="rId3" tooltip="Binary tree">
                  <a:extLst>
                    <a:ext uri="{A12FA001-AC4F-418D-AE19-62706E023703}">
                      <ahyp:hlinkClr xmlns:ahyp="http://schemas.microsoft.com/office/drawing/2018/hyperlinkcolor" val="tx"/>
                    </a:ext>
                  </a:extLst>
                </a:hlinkClick>
              </a:rPr>
              <a:t> tree</a:t>
            </a:r>
            <a:r>
              <a:rPr lang="en-GB" dirty="0"/>
              <a:t>, whose internal nodes each store a key and each have distinguished sub-trees, commonly denoted left and right.</a:t>
            </a:r>
          </a:p>
        </p:txBody>
      </p:sp>
      <p:pic>
        <p:nvPicPr>
          <p:cNvPr id="7" name="图片 6">
            <a:extLst>
              <a:ext uri="{FF2B5EF4-FFF2-40B4-BE49-F238E27FC236}">
                <a16:creationId xmlns:a16="http://schemas.microsoft.com/office/drawing/2014/main" id="{347782AD-1926-44DC-AFC2-723C58B9A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2312322"/>
            <a:ext cx="4881033" cy="4012278"/>
          </a:xfrm>
          <a:prstGeom prst="rect">
            <a:avLst/>
          </a:prstGeom>
        </p:spPr>
      </p:pic>
    </p:spTree>
    <p:extLst>
      <p:ext uri="{BB962C8B-B14F-4D97-AF65-F5344CB8AC3E}">
        <p14:creationId xmlns:p14="http://schemas.microsoft.com/office/powerpoint/2010/main" val="357429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77334-F755-48D3-9545-A7E8D0DD476C}"/>
              </a:ext>
            </a:extLst>
          </p:cNvPr>
          <p:cNvSpPr>
            <a:spLocks noGrp="1"/>
          </p:cNvSpPr>
          <p:nvPr>
            <p:ph type="title"/>
          </p:nvPr>
        </p:nvSpPr>
        <p:spPr/>
        <p:txBody>
          <a:bodyPr/>
          <a:lstStyle/>
          <a:p>
            <a:r>
              <a:rPr lang="en-GB" altLang="en-US" sz="3200" dirty="0"/>
              <a:t>Background</a:t>
            </a:r>
            <a:r>
              <a:rPr lang="en-GB" altLang="en-US" sz="2800" dirty="0"/>
              <a:t> Study: Dictionary</a:t>
            </a:r>
            <a:endParaRPr lang="en-GB" dirty="0"/>
          </a:p>
        </p:txBody>
      </p:sp>
      <p:sp>
        <p:nvSpPr>
          <p:cNvPr id="3" name="内容占位符 2">
            <a:extLst>
              <a:ext uri="{FF2B5EF4-FFF2-40B4-BE49-F238E27FC236}">
                <a16:creationId xmlns:a16="http://schemas.microsoft.com/office/drawing/2014/main" id="{DC80DB0C-1D0B-4652-A790-93AD11EC8A6B}"/>
              </a:ext>
            </a:extLst>
          </p:cNvPr>
          <p:cNvSpPr>
            <a:spLocks noGrp="1"/>
          </p:cNvSpPr>
          <p:nvPr>
            <p:ph idx="1"/>
          </p:nvPr>
        </p:nvSpPr>
        <p:spPr>
          <a:xfrm>
            <a:off x="685800" y="1412776"/>
            <a:ext cx="7772400" cy="4953000"/>
          </a:xfrm>
        </p:spPr>
        <p:txBody>
          <a:bodyPr/>
          <a:lstStyle/>
          <a:p>
            <a:pPr>
              <a:buFont typeface="Arial" panose="020B0604020202020204" pitchFamily="34" charset="0"/>
              <a:buChar char="•"/>
            </a:pPr>
            <a:r>
              <a:rPr lang="en-GB" sz="2400" dirty="0"/>
              <a:t>Dictionary is a collection which is unordered, changeable and indexed. </a:t>
            </a:r>
          </a:p>
          <a:p>
            <a:pPr>
              <a:buFont typeface="Arial" panose="020B0604020202020204" pitchFamily="34" charset="0"/>
              <a:buChar char="•"/>
            </a:pPr>
            <a:r>
              <a:rPr lang="en-GB" sz="2400" dirty="0"/>
              <a:t>No duplicate members.</a:t>
            </a:r>
          </a:p>
          <a:p>
            <a:pPr>
              <a:buFont typeface="Arial" panose="020B0604020202020204" pitchFamily="34" charset="0"/>
              <a:buChar char="•"/>
            </a:pPr>
            <a:r>
              <a:rPr lang="en-GB" sz="2400" dirty="0"/>
              <a:t>Accessing each value data by their corresponding key</a:t>
            </a:r>
          </a:p>
          <a:p>
            <a:pPr>
              <a:buFont typeface="Arial" panose="020B0604020202020204" pitchFamily="34" charset="0"/>
              <a:buChar char="•"/>
            </a:pPr>
            <a:endParaRPr lang="en-GB" dirty="0"/>
          </a:p>
        </p:txBody>
      </p:sp>
      <p:pic>
        <p:nvPicPr>
          <p:cNvPr id="5" name="图片 4">
            <a:extLst>
              <a:ext uri="{FF2B5EF4-FFF2-40B4-BE49-F238E27FC236}">
                <a16:creationId xmlns:a16="http://schemas.microsoft.com/office/drawing/2014/main" id="{C40F4755-C7B0-4213-B4D2-589EC76CE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173" y="3645024"/>
            <a:ext cx="5433654" cy="1050450"/>
          </a:xfrm>
          <a:prstGeom prst="rect">
            <a:avLst/>
          </a:prstGeom>
        </p:spPr>
      </p:pic>
    </p:spTree>
    <p:extLst>
      <p:ext uri="{BB962C8B-B14F-4D97-AF65-F5344CB8AC3E}">
        <p14:creationId xmlns:p14="http://schemas.microsoft.com/office/powerpoint/2010/main" val="309916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8DE0528-1D6B-412D-B7D2-83D91D53F73E}"/>
              </a:ext>
            </a:extLst>
          </p:cNvPr>
          <p:cNvSpPr>
            <a:spLocks noGrp="1"/>
          </p:cNvSpPr>
          <p:nvPr>
            <p:ph type="title"/>
          </p:nvPr>
        </p:nvSpPr>
        <p:spPr/>
        <p:txBody>
          <a:bodyPr/>
          <a:lstStyle/>
          <a:p>
            <a:r>
              <a:rPr lang="en-GB" altLang="en-US" sz="3200" dirty="0"/>
              <a:t>Data </a:t>
            </a:r>
            <a:r>
              <a:rPr lang="en-GB" altLang="en-US" sz="3600" dirty="0"/>
              <a:t>Formatting</a:t>
            </a:r>
          </a:p>
        </p:txBody>
      </p:sp>
      <p:sp>
        <p:nvSpPr>
          <p:cNvPr id="7171" name="Content Placeholder 2">
            <a:extLst>
              <a:ext uri="{FF2B5EF4-FFF2-40B4-BE49-F238E27FC236}">
                <a16:creationId xmlns:a16="http://schemas.microsoft.com/office/drawing/2014/main" id="{ABD7E38F-AE6E-4688-94EA-61D03CEBB36A}"/>
              </a:ext>
            </a:extLst>
          </p:cNvPr>
          <p:cNvSpPr>
            <a:spLocks noGrp="1"/>
          </p:cNvSpPr>
          <p:nvPr>
            <p:ph idx="1"/>
          </p:nvPr>
        </p:nvSpPr>
        <p:spPr/>
        <p:txBody>
          <a:bodyPr/>
          <a:lstStyle/>
          <a:p>
            <a:pPr marL="0" indent="0">
              <a:buNone/>
            </a:pPr>
            <a:r>
              <a:rPr lang="en-GB" dirty="0"/>
              <a:t>We will use 1 million data to insert to the data structures to build the whole data structure for searching and deleting operation afterwards. These data structures are showed below:</a:t>
            </a:r>
          </a:p>
          <a:p>
            <a:pPr marL="1257300" lvl="3" indent="0"/>
            <a:r>
              <a:rPr lang="en-GB" sz="1800" dirty="0"/>
              <a:t>1.List</a:t>
            </a:r>
          </a:p>
          <a:p>
            <a:pPr marL="1257300" lvl="3" indent="0"/>
            <a:endParaRPr lang="en-GB" sz="1800" dirty="0"/>
          </a:p>
          <a:p>
            <a:pPr marL="1257300" lvl="3" indent="0"/>
            <a:r>
              <a:rPr lang="en-GB" sz="1800" dirty="0"/>
              <a:t>2.Sorted List</a:t>
            </a:r>
          </a:p>
          <a:p>
            <a:pPr marL="1257300" lvl="3" indent="0"/>
            <a:endParaRPr lang="en-GB" sz="1800" dirty="0"/>
          </a:p>
          <a:p>
            <a:pPr marL="1257300" lvl="3" indent="0"/>
            <a:r>
              <a:rPr lang="en-GB" sz="1800" dirty="0"/>
              <a:t>3.Tree</a:t>
            </a:r>
          </a:p>
          <a:p>
            <a:pPr marL="1257300" lvl="3" indent="0"/>
            <a:endParaRPr lang="en-GB" sz="1800" dirty="0"/>
          </a:p>
          <a:p>
            <a:pPr marL="1257300" lvl="3" indent="0"/>
            <a:r>
              <a:rPr lang="en-GB" sz="1800" dirty="0"/>
              <a:t>4.Set</a:t>
            </a:r>
          </a:p>
          <a:p>
            <a:pPr marL="1257300" lvl="3" indent="0"/>
            <a:endParaRPr lang="en-GB" sz="1800" dirty="0"/>
          </a:p>
          <a:p>
            <a:pPr marL="1257300" lvl="3" indent="0"/>
            <a:r>
              <a:rPr lang="en-GB" sz="1800" dirty="0"/>
              <a:t>5.Dictionary</a:t>
            </a:r>
          </a:p>
          <a:p>
            <a:pPr marL="1257300" lvl="3" indent="0"/>
            <a:endParaRPr lang="en-GB" sz="1800" dirty="0"/>
          </a:p>
          <a:p>
            <a:pPr marL="1257300" lvl="3" indent="0"/>
            <a:r>
              <a:rPr lang="en-GB" sz="1800" dirty="0"/>
              <a:t>6.LinkedList</a:t>
            </a:r>
          </a:p>
          <a:p>
            <a:pPr algn="just">
              <a:buFontTx/>
              <a:buChar char="•"/>
            </a:pPr>
            <a:endParaRPr lang="en-GB" alt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61FE0-BF94-48BF-A1E8-9B409D2263B1}"/>
              </a:ext>
            </a:extLst>
          </p:cNvPr>
          <p:cNvSpPr>
            <a:spLocks noGrp="1"/>
          </p:cNvSpPr>
          <p:nvPr>
            <p:ph type="title"/>
          </p:nvPr>
        </p:nvSpPr>
        <p:spPr/>
        <p:txBody>
          <a:bodyPr/>
          <a:lstStyle/>
          <a:p>
            <a:r>
              <a:rPr lang="en-GB" altLang="en-US" sz="2800" dirty="0"/>
              <a:t>Data </a:t>
            </a:r>
            <a:r>
              <a:rPr lang="en-GB" altLang="en-US" sz="3200" dirty="0"/>
              <a:t>Formatting: Helper Class</a:t>
            </a:r>
            <a:endParaRPr lang="en-GB" dirty="0"/>
          </a:p>
        </p:txBody>
      </p:sp>
      <p:sp>
        <p:nvSpPr>
          <p:cNvPr id="3" name="内容占位符 2">
            <a:extLst>
              <a:ext uri="{FF2B5EF4-FFF2-40B4-BE49-F238E27FC236}">
                <a16:creationId xmlns:a16="http://schemas.microsoft.com/office/drawing/2014/main" id="{A01FB623-5A31-4CDF-9504-D0A0DCABA992}"/>
              </a:ext>
            </a:extLst>
          </p:cNvPr>
          <p:cNvSpPr>
            <a:spLocks noGrp="1"/>
          </p:cNvSpPr>
          <p:nvPr>
            <p:ph idx="1"/>
          </p:nvPr>
        </p:nvSpPr>
        <p:spPr/>
        <p:txBody>
          <a:bodyPr/>
          <a:lstStyle/>
          <a:p>
            <a:pPr>
              <a:buFont typeface="+mj-lt"/>
              <a:buAutoNum type="arabicPeriod"/>
            </a:pPr>
            <a:r>
              <a:rPr lang="en-GB" dirty="0"/>
              <a:t>For object oriented purpose and writing some reusable methods, I wrote a class called </a:t>
            </a:r>
            <a:r>
              <a:rPr lang="en-GB" b="1" dirty="0"/>
              <a:t>Runner</a:t>
            </a:r>
            <a:r>
              <a:rPr lang="en-GB" dirty="0"/>
              <a:t> which contains all the required operations: Formatting, Searching and Deleting for all kinds of data structures. </a:t>
            </a:r>
          </a:p>
          <a:p>
            <a:pPr>
              <a:buFont typeface="+mj-lt"/>
              <a:buAutoNum type="arabicPeriod"/>
            </a:pPr>
            <a:r>
              <a:rPr lang="en-GB" dirty="0"/>
              <a:t>A controller method will lead the program to return the wanted results by a decision tree:</a:t>
            </a:r>
          </a:p>
          <a:p>
            <a:endParaRPr lang="en-GB" dirty="0"/>
          </a:p>
          <a:p>
            <a:endParaRPr lang="en-GB" dirty="0"/>
          </a:p>
        </p:txBody>
      </p:sp>
      <p:pic>
        <p:nvPicPr>
          <p:cNvPr id="5" name="图片 4">
            <a:extLst>
              <a:ext uri="{FF2B5EF4-FFF2-40B4-BE49-F238E27FC236}">
                <a16:creationId xmlns:a16="http://schemas.microsoft.com/office/drawing/2014/main" id="{99A6B437-60E3-43DD-B043-D17CBA7D2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564904"/>
            <a:ext cx="5940152" cy="4135343"/>
          </a:xfrm>
          <a:prstGeom prst="rect">
            <a:avLst/>
          </a:prstGeom>
        </p:spPr>
      </p:pic>
    </p:spTree>
    <p:extLst>
      <p:ext uri="{BB962C8B-B14F-4D97-AF65-F5344CB8AC3E}">
        <p14:creationId xmlns:p14="http://schemas.microsoft.com/office/powerpoint/2010/main" val="24235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4AD85-8BFB-49CE-B4A5-5F13C912EED0}"/>
              </a:ext>
            </a:extLst>
          </p:cNvPr>
          <p:cNvSpPr>
            <a:spLocks noGrp="1"/>
          </p:cNvSpPr>
          <p:nvPr>
            <p:ph type="title"/>
          </p:nvPr>
        </p:nvSpPr>
        <p:spPr/>
        <p:txBody>
          <a:bodyPr/>
          <a:lstStyle/>
          <a:p>
            <a:r>
              <a:rPr lang="en-GB" altLang="en-US" sz="2400" dirty="0"/>
              <a:t>Data </a:t>
            </a:r>
            <a:r>
              <a:rPr lang="en-GB" altLang="en-US" sz="2800" dirty="0"/>
              <a:t>Formatting: Code</a:t>
            </a:r>
            <a:endParaRPr lang="en-GB" dirty="0"/>
          </a:p>
        </p:txBody>
      </p:sp>
      <p:pic>
        <p:nvPicPr>
          <p:cNvPr id="5" name="内容占位符 4">
            <a:extLst>
              <a:ext uri="{FF2B5EF4-FFF2-40B4-BE49-F238E27FC236}">
                <a16:creationId xmlns:a16="http://schemas.microsoft.com/office/drawing/2014/main" id="{F75DD636-0228-4848-A6CE-E4ECED3D8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83" y="1556792"/>
            <a:ext cx="8821234" cy="3452086"/>
          </a:xfrm>
        </p:spPr>
      </p:pic>
    </p:spTree>
    <p:extLst>
      <p:ext uri="{BB962C8B-B14F-4D97-AF65-F5344CB8AC3E}">
        <p14:creationId xmlns:p14="http://schemas.microsoft.com/office/powerpoint/2010/main" val="277088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BC5C5-93E4-4CAF-B0AF-90F7F58E34A1}"/>
              </a:ext>
            </a:extLst>
          </p:cNvPr>
          <p:cNvSpPr>
            <a:spLocks noGrp="1"/>
          </p:cNvSpPr>
          <p:nvPr>
            <p:ph type="title"/>
          </p:nvPr>
        </p:nvSpPr>
        <p:spPr/>
        <p:txBody>
          <a:bodyPr/>
          <a:lstStyle/>
          <a:p>
            <a:r>
              <a:rPr lang="en-GB" altLang="en-US" sz="2800" dirty="0"/>
              <a:t>Data </a:t>
            </a:r>
            <a:r>
              <a:rPr lang="en-GB" altLang="en-US" sz="3200" dirty="0"/>
              <a:t>Formatting Comparison</a:t>
            </a:r>
            <a:endParaRPr lang="en-GB" dirty="0"/>
          </a:p>
        </p:txBody>
      </p:sp>
      <p:pic>
        <p:nvPicPr>
          <p:cNvPr id="9" name="内容占位符 8">
            <a:extLst>
              <a:ext uri="{FF2B5EF4-FFF2-40B4-BE49-F238E27FC236}">
                <a16:creationId xmlns:a16="http://schemas.microsoft.com/office/drawing/2014/main" id="{C1DEE3F0-E9A1-47B0-B327-F5B3B78A6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628800"/>
            <a:ext cx="6596253" cy="4397502"/>
          </a:xfrm>
        </p:spPr>
      </p:pic>
    </p:spTree>
    <p:extLst>
      <p:ext uri="{BB962C8B-B14F-4D97-AF65-F5344CB8AC3E}">
        <p14:creationId xmlns:p14="http://schemas.microsoft.com/office/powerpoint/2010/main" val="228383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86B73-B9CD-4628-8BA8-162CE7253D82}"/>
              </a:ext>
            </a:extLst>
          </p:cNvPr>
          <p:cNvSpPr>
            <a:spLocks noGrp="1"/>
          </p:cNvSpPr>
          <p:nvPr>
            <p:ph type="title"/>
          </p:nvPr>
        </p:nvSpPr>
        <p:spPr/>
        <p:txBody>
          <a:bodyPr/>
          <a:lstStyle/>
          <a:p>
            <a:r>
              <a:rPr lang="en-GB" altLang="en-US" sz="3200" dirty="0"/>
              <a:t>Search</a:t>
            </a:r>
            <a:r>
              <a:rPr lang="en-GB" altLang="en-US" sz="2800" dirty="0"/>
              <a:t> Time Comparison: Preparation</a:t>
            </a:r>
            <a:endParaRPr lang="en-GB" dirty="0"/>
          </a:p>
        </p:txBody>
      </p:sp>
      <p:sp>
        <p:nvSpPr>
          <p:cNvPr id="3" name="内容占位符 2">
            <a:extLst>
              <a:ext uri="{FF2B5EF4-FFF2-40B4-BE49-F238E27FC236}">
                <a16:creationId xmlns:a16="http://schemas.microsoft.com/office/drawing/2014/main" id="{624C6C52-CC79-4B89-B18C-43F6744C0FCC}"/>
              </a:ext>
            </a:extLst>
          </p:cNvPr>
          <p:cNvSpPr>
            <a:spLocks noGrp="1"/>
          </p:cNvSpPr>
          <p:nvPr>
            <p:ph idx="1"/>
          </p:nvPr>
        </p:nvSpPr>
        <p:spPr/>
        <p:txBody>
          <a:bodyPr/>
          <a:lstStyle/>
          <a:p>
            <a:r>
              <a:rPr lang="en-GB" sz="2400" dirty="0"/>
              <a:t>We will generate 10 random position of whole data to be the targets, and we will add all these target search time and then divided by 10 to retrieve the average time of each data structure</a:t>
            </a:r>
          </a:p>
          <a:p>
            <a:endParaRPr lang="en-GB" dirty="0"/>
          </a:p>
        </p:txBody>
      </p:sp>
      <p:pic>
        <p:nvPicPr>
          <p:cNvPr id="7" name="图片 6">
            <a:extLst>
              <a:ext uri="{FF2B5EF4-FFF2-40B4-BE49-F238E27FC236}">
                <a16:creationId xmlns:a16="http://schemas.microsoft.com/office/drawing/2014/main" id="{F64F8B28-30CF-42D2-AC46-66AD9626B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84" y="3443982"/>
            <a:ext cx="7631832" cy="1289383"/>
          </a:xfrm>
          <a:prstGeom prst="rect">
            <a:avLst/>
          </a:prstGeom>
        </p:spPr>
      </p:pic>
    </p:spTree>
    <p:extLst>
      <p:ext uri="{BB962C8B-B14F-4D97-AF65-F5344CB8AC3E}">
        <p14:creationId xmlns:p14="http://schemas.microsoft.com/office/powerpoint/2010/main" val="276975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42B3FF6-232B-40BF-9E6D-7E9BD06C3FE9}"/>
              </a:ext>
            </a:extLst>
          </p:cNvPr>
          <p:cNvSpPr>
            <a:spLocks noGrp="1"/>
          </p:cNvSpPr>
          <p:nvPr>
            <p:ph type="title"/>
          </p:nvPr>
        </p:nvSpPr>
        <p:spPr/>
        <p:txBody>
          <a:bodyPr/>
          <a:lstStyle/>
          <a:p>
            <a:r>
              <a:rPr lang="en-GB" altLang="en-US" sz="3600" dirty="0"/>
              <a:t>Search</a:t>
            </a:r>
            <a:r>
              <a:rPr lang="en-GB" altLang="en-US" sz="3200" dirty="0"/>
              <a:t> Time Comparison</a:t>
            </a:r>
          </a:p>
        </p:txBody>
      </p:sp>
      <p:pic>
        <p:nvPicPr>
          <p:cNvPr id="3" name="内容占位符 2">
            <a:extLst>
              <a:ext uri="{FF2B5EF4-FFF2-40B4-BE49-F238E27FC236}">
                <a16:creationId xmlns:a16="http://schemas.microsoft.com/office/drawing/2014/main" id="{85EDB585-6DD8-4298-8603-B6C980452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556792"/>
            <a:ext cx="6416233" cy="427748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697BF-D926-4ADF-8914-9F730454B761}"/>
              </a:ext>
            </a:extLst>
          </p:cNvPr>
          <p:cNvSpPr>
            <a:spLocks noGrp="1"/>
          </p:cNvSpPr>
          <p:nvPr>
            <p:ph type="title"/>
          </p:nvPr>
        </p:nvSpPr>
        <p:spPr/>
        <p:txBody>
          <a:bodyPr/>
          <a:lstStyle/>
          <a:p>
            <a:r>
              <a:rPr lang="en-GB" altLang="en-US" sz="3200" dirty="0"/>
              <a:t>D</a:t>
            </a:r>
            <a:r>
              <a:rPr lang="en-US" altLang="zh-CN" sz="3200" dirty="0" err="1"/>
              <a:t>elete</a:t>
            </a:r>
            <a:r>
              <a:rPr lang="en-GB" altLang="en-US" sz="2800" dirty="0"/>
              <a:t> Time Comparison</a:t>
            </a:r>
            <a:endParaRPr lang="en-GB" dirty="0"/>
          </a:p>
        </p:txBody>
      </p:sp>
      <p:sp>
        <p:nvSpPr>
          <p:cNvPr id="6" name="内容占位符 5">
            <a:extLst>
              <a:ext uri="{FF2B5EF4-FFF2-40B4-BE49-F238E27FC236}">
                <a16:creationId xmlns:a16="http://schemas.microsoft.com/office/drawing/2014/main" id="{26986924-A6CB-4450-9546-D80B90A7FA7E}"/>
              </a:ext>
            </a:extLst>
          </p:cNvPr>
          <p:cNvSpPr>
            <a:spLocks noGrp="1"/>
          </p:cNvSpPr>
          <p:nvPr>
            <p:ph idx="1"/>
          </p:nvPr>
        </p:nvSpPr>
        <p:spPr/>
        <p:txBody>
          <a:bodyPr/>
          <a:lstStyle/>
          <a:p>
            <a:r>
              <a:rPr lang="en-GB" dirty="0"/>
              <a:t>Similar to Search stage, we use 10 random target for deleting:</a:t>
            </a:r>
          </a:p>
        </p:txBody>
      </p:sp>
      <p:pic>
        <p:nvPicPr>
          <p:cNvPr id="8" name="图片 7">
            <a:extLst>
              <a:ext uri="{FF2B5EF4-FFF2-40B4-BE49-F238E27FC236}">
                <a16:creationId xmlns:a16="http://schemas.microsoft.com/office/drawing/2014/main" id="{D8A87409-5C8F-4EF1-9FF2-892C1BAC1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16832"/>
            <a:ext cx="7236296" cy="1144358"/>
          </a:xfrm>
          <a:prstGeom prst="rect">
            <a:avLst/>
          </a:prstGeom>
        </p:spPr>
      </p:pic>
      <p:pic>
        <p:nvPicPr>
          <p:cNvPr id="9" name="内容占位符 4">
            <a:extLst>
              <a:ext uri="{FF2B5EF4-FFF2-40B4-BE49-F238E27FC236}">
                <a16:creationId xmlns:a16="http://schemas.microsoft.com/office/drawing/2014/main" id="{A0FE7FDE-61C1-4F01-9AB8-8A59FD4B0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267744" y="3137390"/>
            <a:ext cx="4652037" cy="310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06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2D1AC2E-890E-4540-BE35-77128B6110BF}"/>
              </a:ext>
            </a:extLst>
          </p:cNvPr>
          <p:cNvSpPr>
            <a:spLocks noGrp="1" noChangeArrowheads="1"/>
          </p:cNvSpPr>
          <p:nvPr>
            <p:ph type="title"/>
          </p:nvPr>
        </p:nvSpPr>
        <p:spPr/>
        <p:txBody>
          <a:bodyPr/>
          <a:lstStyle/>
          <a:p>
            <a:pPr eaLnBrk="1" hangingPunct="1"/>
            <a:r>
              <a:rPr lang="en-US" altLang="en-US" sz="3600" dirty="0"/>
              <a:t>Outline</a:t>
            </a:r>
          </a:p>
        </p:txBody>
      </p:sp>
      <p:sp>
        <p:nvSpPr>
          <p:cNvPr id="5123" name="Rectangle 3">
            <a:extLst>
              <a:ext uri="{FF2B5EF4-FFF2-40B4-BE49-F238E27FC236}">
                <a16:creationId xmlns:a16="http://schemas.microsoft.com/office/drawing/2014/main" id="{E9AC78EB-83FB-42BF-97E8-068972F2CEC5}"/>
              </a:ext>
            </a:extLst>
          </p:cNvPr>
          <p:cNvSpPr>
            <a:spLocks noGrp="1" noChangeArrowheads="1"/>
          </p:cNvSpPr>
          <p:nvPr>
            <p:ph type="body" idx="1"/>
          </p:nvPr>
        </p:nvSpPr>
        <p:spPr/>
        <p:txBody>
          <a:bodyPr/>
          <a:lstStyle/>
          <a:p>
            <a:pPr>
              <a:buFontTx/>
              <a:buChar char="•"/>
            </a:pPr>
            <a:r>
              <a:rPr lang="en-GB" altLang="en-US" sz="2400" dirty="0"/>
              <a:t>Overview</a:t>
            </a:r>
          </a:p>
          <a:p>
            <a:pPr>
              <a:buFontTx/>
              <a:buChar char="•"/>
            </a:pPr>
            <a:r>
              <a:rPr lang="en-GB" altLang="en-US" sz="2400" dirty="0"/>
              <a:t>Background Study</a:t>
            </a:r>
          </a:p>
          <a:p>
            <a:pPr>
              <a:buFontTx/>
              <a:buChar char="•"/>
            </a:pPr>
            <a:r>
              <a:rPr lang="en-GB" altLang="en-US" sz="2400" dirty="0"/>
              <a:t>Data Formatting</a:t>
            </a:r>
          </a:p>
          <a:p>
            <a:pPr>
              <a:buFontTx/>
              <a:buChar char="•"/>
            </a:pPr>
            <a:r>
              <a:rPr lang="en-GB" altLang="en-US" sz="2400" dirty="0"/>
              <a:t>Search Time Comparison</a:t>
            </a:r>
          </a:p>
          <a:p>
            <a:pPr>
              <a:buFontTx/>
              <a:buChar char="•"/>
            </a:pPr>
            <a:r>
              <a:rPr lang="en-GB" altLang="en-US" sz="2400" dirty="0"/>
              <a:t>Delete Time Comparison</a:t>
            </a:r>
          </a:p>
          <a:p>
            <a:pPr>
              <a:buFontTx/>
              <a:buChar char="•"/>
            </a:pPr>
            <a:r>
              <a:rPr lang="en-GB" altLang="en-US" sz="2400" dirty="0"/>
              <a:t>Huge Data Testing</a:t>
            </a:r>
          </a:p>
          <a:p>
            <a:pPr>
              <a:buFontTx/>
              <a:buChar char="•"/>
            </a:pPr>
            <a:r>
              <a:rPr lang="en-GB" altLang="en-US" sz="2400" dirty="0"/>
              <a:t>Tree Structure Comparison</a:t>
            </a:r>
          </a:p>
          <a:p>
            <a:pPr>
              <a:buFontTx/>
              <a:buChar char="•"/>
            </a:pPr>
            <a:r>
              <a:rPr lang="en-GB" altLang="en-US" sz="2400" dirty="0"/>
              <a:t>Practical Comparison: Boggle Game</a:t>
            </a:r>
          </a:p>
          <a:p>
            <a:pPr>
              <a:buFontTx/>
              <a:buChar char="•"/>
            </a:pPr>
            <a:r>
              <a:rPr lang="en-GB" altLang="en-US" sz="2400" dirty="0"/>
              <a:t>Summary</a:t>
            </a:r>
          </a:p>
          <a:p>
            <a:pPr>
              <a:buFontTx/>
              <a:buChar char="•"/>
            </a:pPr>
            <a:r>
              <a:rPr lang="en-GB" altLang="en-US" sz="2400" dirty="0"/>
              <a:t>Q&amp;A</a:t>
            </a:r>
          </a:p>
          <a:p>
            <a:pPr eaLnBrk="1" hangingPunct="1">
              <a:lnSpc>
                <a:spcPct val="150000"/>
              </a:lnSpc>
            </a:pPr>
            <a:endParaRPr lang="en-GB" altLang="en-US" sz="2400" dirty="0"/>
          </a:p>
        </p:txBody>
      </p:sp>
      <p:pic>
        <p:nvPicPr>
          <p:cNvPr id="5124" name="Picture 5" descr="LVP_UNI_LOGO_Pantone1">
            <a:extLst>
              <a:ext uri="{FF2B5EF4-FFF2-40B4-BE49-F238E27FC236}">
                <a16:creationId xmlns:a16="http://schemas.microsoft.com/office/drawing/2014/main" id="{D9248FD4-2DE2-45BA-A1AB-C9787EEF4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19800"/>
            <a:ext cx="1905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FE1888B-8FFC-42B6-977C-2013CE66B3A0}"/>
              </a:ext>
            </a:extLst>
          </p:cNvPr>
          <p:cNvSpPr>
            <a:spLocks noGrp="1"/>
          </p:cNvSpPr>
          <p:nvPr>
            <p:ph type="title"/>
          </p:nvPr>
        </p:nvSpPr>
        <p:spPr/>
        <p:txBody>
          <a:bodyPr/>
          <a:lstStyle/>
          <a:p>
            <a:r>
              <a:rPr lang="en-GB" altLang="en-US" sz="3600" dirty="0"/>
              <a:t>Huge</a:t>
            </a:r>
            <a:r>
              <a:rPr lang="en-GB" altLang="en-US" sz="3200" dirty="0"/>
              <a:t> Data Testing</a:t>
            </a:r>
          </a:p>
        </p:txBody>
      </p:sp>
      <p:sp>
        <p:nvSpPr>
          <p:cNvPr id="9219" name="Content Placeholder 2">
            <a:extLst>
              <a:ext uri="{FF2B5EF4-FFF2-40B4-BE49-F238E27FC236}">
                <a16:creationId xmlns:a16="http://schemas.microsoft.com/office/drawing/2014/main" id="{BA79B14A-B91B-4570-BC48-ADB952145A56}"/>
              </a:ext>
            </a:extLst>
          </p:cNvPr>
          <p:cNvSpPr>
            <a:spLocks noGrp="1"/>
          </p:cNvSpPr>
          <p:nvPr>
            <p:ph idx="1"/>
          </p:nvPr>
        </p:nvSpPr>
        <p:spPr>
          <a:xfrm>
            <a:off x="685800" y="1371600"/>
            <a:ext cx="7772400" cy="4557713"/>
          </a:xfrm>
        </p:spPr>
        <p:txBody>
          <a:bodyPr/>
          <a:lstStyle/>
          <a:p>
            <a:r>
              <a:rPr lang="en-GB" altLang="en-US" sz="2400" dirty="0"/>
              <a:t>	</a:t>
            </a:r>
          </a:p>
          <a:p>
            <a:endParaRPr lang="en-GB" altLang="en-US" sz="2400" dirty="0"/>
          </a:p>
          <a:p>
            <a:r>
              <a:rPr lang="en-GB" altLang="en-US" sz="2400" dirty="0"/>
              <a:t>	</a:t>
            </a:r>
          </a:p>
          <a:p>
            <a:r>
              <a:rPr lang="en-GB" altLang="en-US" sz="2400" dirty="0"/>
              <a:t>	Due to the search and delete time of tree, set and hash is too short, actually almost 0, let’s try a super huge data with size of </a:t>
            </a:r>
            <a:r>
              <a:rPr lang="en-GB" altLang="en-US" sz="2400" b="1" dirty="0">
                <a:solidFill>
                  <a:srgbClr val="FF0000"/>
                </a:solidFill>
              </a:rPr>
              <a:t>1 billion </a:t>
            </a:r>
            <a:r>
              <a:rPr lang="en-GB" altLang="en-US" sz="2400" dirty="0"/>
              <a:t>to redo this test:</a:t>
            </a:r>
          </a:p>
          <a:p>
            <a:endParaRPr lang="en-GB"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0B566-E6C7-4C88-99B3-2ED233DC392D}"/>
              </a:ext>
            </a:extLst>
          </p:cNvPr>
          <p:cNvSpPr>
            <a:spLocks noGrp="1"/>
          </p:cNvSpPr>
          <p:nvPr>
            <p:ph type="title"/>
          </p:nvPr>
        </p:nvSpPr>
        <p:spPr/>
        <p:txBody>
          <a:bodyPr/>
          <a:lstStyle/>
          <a:p>
            <a:r>
              <a:rPr lang="en-GB" altLang="en-US" sz="3200" dirty="0"/>
              <a:t>Huge</a:t>
            </a:r>
            <a:r>
              <a:rPr lang="en-GB" altLang="en-US" sz="2800" dirty="0"/>
              <a:t> Data Testing</a:t>
            </a:r>
            <a:endParaRPr lang="en-GB" dirty="0"/>
          </a:p>
        </p:txBody>
      </p:sp>
      <p:pic>
        <p:nvPicPr>
          <p:cNvPr id="7" name="图片 6">
            <a:extLst>
              <a:ext uri="{FF2B5EF4-FFF2-40B4-BE49-F238E27FC236}">
                <a16:creationId xmlns:a16="http://schemas.microsoft.com/office/drawing/2014/main" id="{E3D55680-2CBD-4C66-976D-ABA2AA72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56792"/>
            <a:ext cx="5852172" cy="4297689"/>
          </a:xfrm>
          <a:prstGeom prst="rect">
            <a:avLst/>
          </a:prstGeom>
        </p:spPr>
      </p:pic>
    </p:spTree>
    <p:extLst>
      <p:ext uri="{BB962C8B-B14F-4D97-AF65-F5344CB8AC3E}">
        <p14:creationId xmlns:p14="http://schemas.microsoft.com/office/powerpoint/2010/main" val="125709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0B566-E6C7-4C88-99B3-2ED233DC392D}"/>
              </a:ext>
            </a:extLst>
          </p:cNvPr>
          <p:cNvSpPr>
            <a:spLocks noGrp="1"/>
          </p:cNvSpPr>
          <p:nvPr>
            <p:ph type="title"/>
          </p:nvPr>
        </p:nvSpPr>
        <p:spPr/>
        <p:txBody>
          <a:bodyPr/>
          <a:lstStyle/>
          <a:p>
            <a:r>
              <a:rPr lang="en-GB" altLang="en-US" sz="3200" dirty="0"/>
              <a:t>Huge</a:t>
            </a:r>
            <a:r>
              <a:rPr lang="en-GB" altLang="en-US" sz="2800" dirty="0"/>
              <a:t> Data Testing</a:t>
            </a:r>
            <a:endParaRPr lang="en-GB" dirty="0"/>
          </a:p>
        </p:txBody>
      </p:sp>
      <p:pic>
        <p:nvPicPr>
          <p:cNvPr id="4" name="图片 3">
            <a:extLst>
              <a:ext uri="{FF2B5EF4-FFF2-40B4-BE49-F238E27FC236}">
                <a16:creationId xmlns:a16="http://schemas.microsoft.com/office/drawing/2014/main" id="{B6F0310F-23A0-4488-A420-3C42EB52C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56792"/>
            <a:ext cx="5852172" cy="4297689"/>
          </a:xfrm>
          <a:prstGeom prst="rect">
            <a:avLst/>
          </a:prstGeom>
        </p:spPr>
      </p:pic>
    </p:spTree>
    <p:extLst>
      <p:ext uri="{BB962C8B-B14F-4D97-AF65-F5344CB8AC3E}">
        <p14:creationId xmlns:p14="http://schemas.microsoft.com/office/powerpoint/2010/main" val="195326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0B566-E6C7-4C88-99B3-2ED233DC392D}"/>
              </a:ext>
            </a:extLst>
          </p:cNvPr>
          <p:cNvSpPr>
            <a:spLocks noGrp="1"/>
          </p:cNvSpPr>
          <p:nvPr>
            <p:ph type="title"/>
          </p:nvPr>
        </p:nvSpPr>
        <p:spPr/>
        <p:txBody>
          <a:bodyPr/>
          <a:lstStyle/>
          <a:p>
            <a:r>
              <a:rPr lang="en-GB" altLang="en-US" sz="3200" dirty="0"/>
              <a:t>Huge</a:t>
            </a:r>
            <a:r>
              <a:rPr lang="en-GB" altLang="en-US" sz="2800" dirty="0"/>
              <a:t> Data Testing</a:t>
            </a:r>
            <a:endParaRPr lang="en-GB" dirty="0"/>
          </a:p>
        </p:txBody>
      </p:sp>
      <p:pic>
        <p:nvPicPr>
          <p:cNvPr id="4" name="图片 3">
            <a:extLst>
              <a:ext uri="{FF2B5EF4-FFF2-40B4-BE49-F238E27FC236}">
                <a16:creationId xmlns:a16="http://schemas.microsoft.com/office/drawing/2014/main" id="{FA68D139-935E-4971-B571-496E2758B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484784"/>
            <a:ext cx="5852172" cy="4297689"/>
          </a:xfrm>
          <a:prstGeom prst="rect">
            <a:avLst/>
          </a:prstGeom>
        </p:spPr>
      </p:pic>
    </p:spTree>
    <p:extLst>
      <p:ext uri="{BB962C8B-B14F-4D97-AF65-F5344CB8AC3E}">
        <p14:creationId xmlns:p14="http://schemas.microsoft.com/office/powerpoint/2010/main" val="344741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F573E-1E8A-4B99-AE7F-8FE21E19E9B2}"/>
              </a:ext>
            </a:extLst>
          </p:cNvPr>
          <p:cNvSpPr>
            <a:spLocks noGrp="1"/>
          </p:cNvSpPr>
          <p:nvPr>
            <p:ph type="title"/>
          </p:nvPr>
        </p:nvSpPr>
        <p:spPr>
          <a:xfrm>
            <a:off x="685800" y="451521"/>
            <a:ext cx="7772400" cy="914400"/>
          </a:xfrm>
        </p:spPr>
        <p:txBody>
          <a:bodyPr/>
          <a:lstStyle/>
          <a:p>
            <a:r>
              <a:rPr lang="en-GB" dirty="0"/>
              <a:t>Analysis:</a:t>
            </a:r>
          </a:p>
        </p:txBody>
      </p:sp>
      <p:pic>
        <p:nvPicPr>
          <p:cNvPr id="5" name="内容占位符 4">
            <a:extLst>
              <a:ext uri="{FF2B5EF4-FFF2-40B4-BE49-F238E27FC236}">
                <a16:creationId xmlns:a16="http://schemas.microsoft.com/office/drawing/2014/main" id="{60C4FAE7-67A4-4A97-841A-7006C0BDB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524" y="1556792"/>
            <a:ext cx="7772400" cy="4094867"/>
          </a:xfrm>
        </p:spPr>
      </p:pic>
      <p:cxnSp>
        <p:nvCxnSpPr>
          <p:cNvPr id="7" name="直接连接符 6">
            <a:extLst>
              <a:ext uri="{FF2B5EF4-FFF2-40B4-BE49-F238E27FC236}">
                <a16:creationId xmlns:a16="http://schemas.microsoft.com/office/drawing/2014/main" id="{FC5AA11D-3A12-4AA6-B52E-7C3F2B3465E0}"/>
              </a:ext>
            </a:extLst>
          </p:cNvPr>
          <p:cNvCxnSpPr/>
          <p:nvPr/>
        </p:nvCxnSpPr>
        <p:spPr bwMode="auto">
          <a:xfrm>
            <a:off x="827584" y="2636912"/>
            <a:ext cx="72728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8" name="直接连接符 7">
            <a:extLst>
              <a:ext uri="{FF2B5EF4-FFF2-40B4-BE49-F238E27FC236}">
                <a16:creationId xmlns:a16="http://schemas.microsoft.com/office/drawing/2014/main" id="{D0FAADB4-ED87-49FD-8578-9C1E1A656018}"/>
              </a:ext>
            </a:extLst>
          </p:cNvPr>
          <p:cNvCxnSpPr/>
          <p:nvPr/>
        </p:nvCxnSpPr>
        <p:spPr bwMode="auto">
          <a:xfrm>
            <a:off x="827584" y="3284984"/>
            <a:ext cx="72728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 name="直接连接符 8">
            <a:extLst>
              <a:ext uri="{FF2B5EF4-FFF2-40B4-BE49-F238E27FC236}">
                <a16:creationId xmlns:a16="http://schemas.microsoft.com/office/drawing/2014/main" id="{428A688D-B889-4E4F-990B-6BA638D8D258}"/>
              </a:ext>
            </a:extLst>
          </p:cNvPr>
          <p:cNvCxnSpPr/>
          <p:nvPr/>
        </p:nvCxnSpPr>
        <p:spPr bwMode="auto">
          <a:xfrm>
            <a:off x="827584" y="3933056"/>
            <a:ext cx="72728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4F2B3C5A-DFE5-4207-9611-E86FA8808879}"/>
              </a:ext>
            </a:extLst>
          </p:cNvPr>
          <p:cNvCxnSpPr/>
          <p:nvPr/>
        </p:nvCxnSpPr>
        <p:spPr bwMode="auto">
          <a:xfrm>
            <a:off x="827584" y="4221088"/>
            <a:ext cx="72728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643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F4CC-7A88-4699-87AB-E1623928B95F}"/>
              </a:ext>
            </a:extLst>
          </p:cNvPr>
          <p:cNvSpPr>
            <a:spLocks noGrp="1"/>
          </p:cNvSpPr>
          <p:nvPr>
            <p:ph type="title"/>
          </p:nvPr>
        </p:nvSpPr>
        <p:spPr/>
        <p:txBody>
          <a:bodyPr/>
          <a:lstStyle/>
          <a:p>
            <a:r>
              <a:rPr lang="en-GB" dirty="0"/>
              <a:t>Analysis:</a:t>
            </a:r>
          </a:p>
        </p:txBody>
      </p:sp>
      <p:sp>
        <p:nvSpPr>
          <p:cNvPr id="3" name="内容占位符 2">
            <a:extLst>
              <a:ext uri="{FF2B5EF4-FFF2-40B4-BE49-F238E27FC236}">
                <a16:creationId xmlns:a16="http://schemas.microsoft.com/office/drawing/2014/main" id="{0DCAEBB8-BF86-4566-A466-FFDA77B39E40}"/>
              </a:ext>
            </a:extLst>
          </p:cNvPr>
          <p:cNvSpPr>
            <a:spLocks noGrp="1"/>
          </p:cNvSpPr>
          <p:nvPr>
            <p:ph idx="1"/>
          </p:nvPr>
        </p:nvSpPr>
        <p:spPr>
          <a:xfrm>
            <a:off x="708422" y="1892300"/>
            <a:ext cx="7772400" cy="4953000"/>
          </a:xfrm>
        </p:spPr>
        <p:txBody>
          <a:bodyPr/>
          <a:lstStyle/>
          <a:p>
            <a:pPr>
              <a:buFont typeface="+mj-lt"/>
              <a:buAutoNum type="arabicPeriod"/>
            </a:pPr>
            <a:r>
              <a:rPr lang="en-GB" sz="2400" dirty="0">
                <a:solidFill>
                  <a:srgbClr val="FF0000"/>
                </a:solidFill>
              </a:rPr>
              <a:t>Sorted List </a:t>
            </a:r>
            <a:r>
              <a:rPr lang="en-GB" sz="2400" dirty="0"/>
              <a:t>can have the similar operation with Binary Search Tree is due to that it can be applied with Binary Search to improve the time</a:t>
            </a:r>
          </a:p>
          <a:p>
            <a:pPr>
              <a:buFont typeface="+mj-lt"/>
              <a:buAutoNum type="arabicPeriod"/>
            </a:pPr>
            <a:endParaRPr lang="en-GB" sz="2400" dirty="0"/>
          </a:p>
          <a:p>
            <a:pPr>
              <a:buFont typeface="+mj-lt"/>
              <a:buAutoNum type="arabicPeriod"/>
            </a:pPr>
            <a:r>
              <a:rPr lang="en-GB" sz="2400" dirty="0">
                <a:solidFill>
                  <a:srgbClr val="FF0000"/>
                </a:solidFill>
              </a:rPr>
              <a:t>Set data </a:t>
            </a:r>
            <a:r>
              <a:rPr lang="en-GB" sz="2400" dirty="0"/>
              <a:t>is retrieved by hash which has the similar access method to Dictionary(Hash Table)</a:t>
            </a:r>
          </a:p>
        </p:txBody>
      </p:sp>
    </p:spTree>
    <p:extLst>
      <p:ext uri="{BB962C8B-B14F-4D97-AF65-F5344CB8AC3E}">
        <p14:creationId xmlns:p14="http://schemas.microsoft.com/office/powerpoint/2010/main" val="156417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1E41142-AF81-471E-A6DA-D033F4F44DDF}"/>
              </a:ext>
            </a:extLst>
          </p:cNvPr>
          <p:cNvSpPr>
            <a:spLocks noGrp="1"/>
          </p:cNvSpPr>
          <p:nvPr>
            <p:ph type="title"/>
          </p:nvPr>
        </p:nvSpPr>
        <p:spPr/>
        <p:txBody>
          <a:bodyPr/>
          <a:lstStyle/>
          <a:p>
            <a:r>
              <a:rPr lang="en-GB" altLang="en-US" sz="3200" dirty="0"/>
              <a:t>Tree </a:t>
            </a:r>
            <a:r>
              <a:rPr lang="en-GB" altLang="en-US" sz="3600" dirty="0"/>
              <a:t>Structure</a:t>
            </a:r>
            <a:r>
              <a:rPr lang="en-GB" altLang="en-US" sz="3200" dirty="0"/>
              <a:t> Comparison</a:t>
            </a:r>
          </a:p>
        </p:txBody>
      </p:sp>
      <p:sp>
        <p:nvSpPr>
          <p:cNvPr id="10243" name="Content Placeholder 2">
            <a:extLst>
              <a:ext uri="{FF2B5EF4-FFF2-40B4-BE49-F238E27FC236}">
                <a16:creationId xmlns:a16="http://schemas.microsoft.com/office/drawing/2014/main" id="{BF9CAC52-109F-43B5-803B-F6A941B9EE7B}"/>
              </a:ext>
            </a:extLst>
          </p:cNvPr>
          <p:cNvSpPr>
            <a:spLocks noGrp="1"/>
          </p:cNvSpPr>
          <p:nvPr>
            <p:ph idx="1"/>
          </p:nvPr>
        </p:nvSpPr>
        <p:spPr/>
        <p:txBody>
          <a:bodyPr/>
          <a:lstStyle/>
          <a:p>
            <a:r>
              <a:rPr lang="en-GB" altLang="en-US" sz="2000" dirty="0"/>
              <a:t>For tree structure, if we insert sorted list, then the tree will degenerate to Linked List.</a:t>
            </a:r>
          </a:p>
          <a:p>
            <a:r>
              <a:rPr lang="en-GB" altLang="en-US" sz="2000" dirty="0"/>
              <a:t>So what we need to do is try to make the tree balanced:</a:t>
            </a:r>
          </a:p>
          <a:p>
            <a:r>
              <a:rPr lang="en-GB" altLang="en-US" sz="2000" dirty="0"/>
              <a:t> </a:t>
            </a:r>
            <a:endParaRPr lang="en-GB" altLang="en-US" dirty="0"/>
          </a:p>
          <a:p>
            <a:endParaRPr lang="en-GB" altLang="en-US" sz="2000" dirty="0"/>
          </a:p>
          <a:p>
            <a:endParaRPr lang="en-GB" altLang="en-US" sz="2000" dirty="0"/>
          </a:p>
        </p:txBody>
      </p:sp>
      <p:pic>
        <p:nvPicPr>
          <p:cNvPr id="3" name="图片 2">
            <a:extLst>
              <a:ext uri="{FF2B5EF4-FFF2-40B4-BE49-F238E27FC236}">
                <a16:creationId xmlns:a16="http://schemas.microsoft.com/office/drawing/2014/main" id="{A7591E2A-67AA-40FC-A287-7B3545934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97609"/>
            <a:ext cx="5905500" cy="38004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D702C-E67E-4336-9138-CA17F1AC3DE4}"/>
              </a:ext>
            </a:extLst>
          </p:cNvPr>
          <p:cNvSpPr>
            <a:spLocks noGrp="1"/>
          </p:cNvSpPr>
          <p:nvPr>
            <p:ph type="title"/>
          </p:nvPr>
        </p:nvSpPr>
        <p:spPr/>
        <p:txBody>
          <a:bodyPr/>
          <a:lstStyle/>
          <a:p>
            <a:r>
              <a:rPr lang="en-GB" altLang="en-US" sz="2800" dirty="0"/>
              <a:t>Tree </a:t>
            </a:r>
            <a:r>
              <a:rPr lang="en-GB" altLang="en-US" sz="3200" dirty="0"/>
              <a:t>Structure</a:t>
            </a:r>
            <a:r>
              <a:rPr lang="en-GB" altLang="en-US" sz="2800" dirty="0"/>
              <a:t> Comparison</a:t>
            </a:r>
            <a:endParaRPr lang="en-GB" dirty="0"/>
          </a:p>
        </p:txBody>
      </p:sp>
      <p:sp>
        <p:nvSpPr>
          <p:cNvPr id="3" name="内容占位符 2">
            <a:extLst>
              <a:ext uri="{FF2B5EF4-FFF2-40B4-BE49-F238E27FC236}">
                <a16:creationId xmlns:a16="http://schemas.microsoft.com/office/drawing/2014/main" id="{6FA2963A-6F62-47F8-83E6-51748AC988F7}"/>
              </a:ext>
            </a:extLst>
          </p:cNvPr>
          <p:cNvSpPr>
            <a:spLocks noGrp="1"/>
          </p:cNvSpPr>
          <p:nvPr>
            <p:ph idx="1"/>
          </p:nvPr>
        </p:nvSpPr>
        <p:spPr/>
        <p:txBody>
          <a:bodyPr/>
          <a:lstStyle/>
          <a:p>
            <a:pPr>
              <a:buAutoNum type="arabicPeriod"/>
            </a:pPr>
            <a:endParaRPr lang="en-GB" sz="3200" dirty="0"/>
          </a:p>
          <a:p>
            <a:pPr>
              <a:buAutoNum type="arabicPeriod"/>
            </a:pPr>
            <a:r>
              <a:rPr lang="en-GB" sz="3200" dirty="0"/>
              <a:t>Normal Binary Search Tree</a:t>
            </a:r>
          </a:p>
          <a:p>
            <a:pPr>
              <a:buAutoNum type="arabicPeriod"/>
            </a:pPr>
            <a:endParaRPr lang="en-GB" sz="3200" dirty="0"/>
          </a:p>
          <a:p>
            <a:pPr>
              <a:buAutoNum type="arabicPeriod"/>
            </a:pPr>
            <a:r>
              <a:rPr lang="en-GB" sz="3200" dirty="0"/>
              <a:t>AVL Tree</a:t>
            </a:r>
          </a:p>
          <a:p>
            <a:pPr>
              <a:buAutoNum type="arabicPeriod"/>
            </a:pPr>
            <a:endParaRPr lang="en-GB" sz="3200" dirty="0"/>
          </a:p>
          <a:p>
            <a:pPr>
              <a:buAutoNum type="arabicPeriod"/>
            </a:pPr>
            <a:r>
              <a:rPr lang="en-GB" sz="3200" dirty="0"/>
              <a:t>Red-Black Tree</a:t>
            </a:r>
          </a:p>
        </p:txBody>
      </p:sp>
    </p:spTree>
    <p:extLst>
      <p:ext uri="{BB962C8B-B14F-4D97-AF65-F5344CB8AC3E}">
        <p14:creationId xmlns:p14="http://schemas.microsoft.com/office/powerpoint/2010/main" val="374080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3C05C8-AD57-4B80-8A81-797848B5B69E}"/>
              </a:ext>
            </a:extLst>
          </p:cNvPr>
          <p:cNvSpPr>
            <a:spLocks noGrp="1"/>
          </p:cNvSpPr>
          <p:nvPr>
            <p:ph type="title"/>
          </p:nvPr>
        </p:nvSpPr>
        <p:spPr/>
        <p:txBody>
          <a:bodyPr/>
          <a:lstStyle/>
          <a:p>
            <a:r>
              <a:rPr lang="en-GB" dirty="0"/>
              <a:t>AVL Tree:</a:t>
            </a:r>
          </a:p>
        </p:txBody>
      </p:sp>
      <p:sp>
        <p:nvSpPr>
          <p:cNvPr id="6" name="内容占位符 5">
            <a:extLst>
              <a:ext uri="{FF2B5EF4-FFF2-40B4-BE49-F238E27FC236}">
                <a16:creationId xmlns:a16="http://schemas.microsoft.com/office/drawing/2014/main" id="{E9D816F9-A442-4A6C-AC4B-51A46E3D071B}"/>
              </a:ext>
            </a:extLst>
          </p:cNvPr>
          <p:cNvSpPr>
            <a:spLocks noGrp="1"/>
          </p:cNvSpPr>
          <p:nvPr>
            <p:ph idx="1"/>
          </p:nvPr>
        </p:nvSpPr>
        <p:spPr/>
        <p:txBody>
          <a:bodyPr/>
          <a:lstStyle/>
          <a:p>
            <a:r>
              <a:rPr lang="en-GB" b="1" dirty="0"/>
              <a:t>	AVL tree</a:t>
            </a:r>
            <a:r>
              <a:rPr lang="en-GB" dirty="0"/>
              <a:t> is a self-balancing Binary Search </a:t>
            </a:r>
            <a:r>
              <a:rPr lang="en-GB" b="1" dirty="0"/>
              <a:t>Tree</a:t>
            </a:r>
            <a:r>
              <a:rPr lang="en-GB" dirty="0"/>
              <a:t>(BST) where the difference between heights of left and right subtrees cannot be more than one for all nodes.</a:t>
            </a:r>
          </a:p>
        </p:txBody>
      </p:sp>
      <p:pic>
        <p:nvPicPr>
          <p:cNvPr id="8" name="图片 7">
            <a:extLst>
              <a:ext uri="{FF2B5EF4-FFF2-40B4-BE49-F238E27FC236}">
                <a16:creationId xmlns:a16="http://schemas.microsoft.com/office/drawing/2014/main" id="{9CB2D7F0-C609-4B1A-9078-13CA146B6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28" y="2697515"/>
            <a:ext cx="7139544" cy="2788885"/>
          </a:xfrm>
          <a:prstGeom prst="rect">
            <a:avLst/>
          </a:prstGeom>
        </p:spPr>
      </p:pic>
    </p:spTree>
    <p:extLst>
      <p:ext uri="{BB962C8B-B14F-4D97-AF65-F5344CB8AC3E}">
        <p14:creationId xmlns:p14="http://schemas.microsoft.com/office/powerpoint/2010/main" val="275358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0D07E-975E-48C9-8475-CFB2C4379CAF}"/>
              </a:ext>
            </a:extLst>
          </p:cNvPr>
          <p:cNvSpPr>
            <a:spLocks noGrp="1"/>
          </p:cNvSpPr>
          <p:nvPr>
            <p:ph type="title"/>
          </p:nvPr>
        </p:nvSpPr>
        <p:spPr>
          <a:xfrm>
            <a:off x="394555" y="1207184"/>
            <a:ext cx="8354891" cy="697835"/>
          </a:xfrm>
        </p:spPr>
        <p:txBody>
          <a:bodyPr vert="horz" wrap="square" lIns="68580" tIns="34290" rIns="68580" bIns="34290" numCol="1" rtlCol="0" anchor="b" anchorCtr="0" compatLnSpc="1">
            <a:prstTxWarp prst="textNoShape">
              <a:avLst/>
            </a:prstTxWarp>
            <a:normAutofit/>
          </a:bodyPr>
          <a:lstStyle/>
          <a:p>
            <a:pPr algn="ctr"/>
            <a:r>
              <a:rPr lang="en-US" sz="4050" kern="1200">
                <a:solidFill>
                  <a:srgbClr val="FFFFFF"/>
                </a:solidFill>
              </a:rPr>
              <a:t>Red-Black Tree</a:t>
            </a:r>
          </a:p>
        </p:txBody>
      </p:sp>
      <p:sp>
        <p:nvSpPr>
          <p:cNvPr id="6" name="标题 3">
            <a:extLst>
              <a:ext uri="{FF2B5EF4-FFF2-40B4-BE49-F238E27FC236}">
                <a16:creationId xmlns:a16="http://schemas.microsoft.com/office/drawing/2014/main" id="{82DC4BAC-D313-497B-A141-9FC85750E515}"/>
              </a:ext>
            </a:extLst>
          </p:cNvPr>
          <p:cNvSpPr txBox="1">
            <a:spLocks/>
          </p:cNvSpPr>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000">
                <a:solidFill>
                  <a:srgbClr val="956700"/>
                </a:solidFill>
                <a:latin typeface="+mj-lt"/>
                <a:ea typeface="+mj-ea"/>
                <a:cs typeface="+mj-cs"/>
              </a:defRPr>
            </a:lvl1pPr>
            <a:lvl2pPr algn="l" rtl="0" eaLnBrk="0" fontAlgn="base" hangingPunct="0">
              <a:spcBef>
                <a:spcPct val="0"/>
              </a:spcBef>
              <a:spcAft>
                <a:spcPct val="0"/>
              </a:spcAft>
              <a:defRPr sz="3000">
                <a:solidFill>
                  <a:srgbClr val="956700"/>
                </a:solidFill>
                <a:latin typeface="Arial" charset="0"/>
                <a:ea typeface="ＭＳ Ｐゴシック" pitchFamily="48" charset="-128"/>
              </a:defRPr>
            </a:lvl2pPr>
            <a:lvl3pPr algn="l" rtl="0" eaLnBrk="0" fontAlgn="base" hangingPunct="0">
              <a:spcBef>
                <a:spcPct val="0"/>
              </a:spcBef>
              <a:spcAft>
                <a:spcPct val="0"/>
              </a:spcAft>
              <a:defRPr sz="3000">
                <a:solidFill>
                  <a:srgbClr val="956700"/>
                </a:solidFill>
                <a:latin typeface="Arial" charset="0"/>
                <a:ea typeface="ＭＳ Ｐゴシック" pitchFamily="48" charset="-128"/>
              </a:defRPr>
            </a:lvl3pPr>
            <a:lvl4pPr algn="l" rtl="0" eaLnBrk="0" fontAlgn="base" hangingPunct="0">
              <a:spcBef>
                <a:spcPct val="0"/>
              </a:spcBef>
              <a:spcAft>
                <a:spcPct val="0"/>
              </a:spcAft>
              <a:defRPr sz="3000">
                <a:solidFill>
                  <a:srgbClr val="956700"/>
                </a:solidFill>
                <a:latin typeface="Arial" charset="0"/>
                <a:ea typeface="ＭＳ Ｐゴシック" pitchFamily="48" charset="-128"/>
              </a:defRPr>
            </a:lvl4pPr>
            <a:lvl5pPr algn="l" rtl="0" eaLnBrk="0" fontAlgn="base" hangingPunct="0">
              <a:spcBef>
                <a:spcPct val="0"/>
              </a:spcBef>
              <a:spcAft>
                <a:spcPct val="0"/>
              </a:spcAft>
              <a:defRPr sz="3000">
                <a:solidFill>
                  <a:srgbClr val="956700"/>
                </a:solidFill>
                <a:latin typeface="Arial" charset="0"/>
                <a:ea typeface="ＭＳ Ｐゴシック" pitchFamily="48" charset="-128"/>
              </a:defRPr>
            </a:lvl5pPr>
            <a:lvl6pPr marL="457200" algn="l" rtl="0" fontAlgn="base">
              <a:spcBef>
                <a:spcPct val="0"/>
              </a:spcBef>
              <a:spcAft>
                <a:spcPct val="0"/>
              </a:spcAft>
              <a:defRPr sz="3000">
                <a:solidFill>
                  <a:srgbClr val="956700"/>
                </a:solidFill>
                <a:latin typeface="Arial" charset="0"/>
                <a:ea typeface="ＭＳ Ｐゴシック" pitchFamily="48" charset="-128"/>
              </a:defRPr>
            </a:lvl6pPr>
            <a:lvl7pPr marL="914400" algn="l" rtl="0" fontAlgn="base">
              <a:spcBef>
                <a:spcPct val="0"/>
              </a:spcBef>
              <a:spcAft>
                <a:spcPct val="0"/>
              </a:spcAft>
              <a:defRPr sz="3000">
                <a:solidFill>
                  <a:srgbClr val="956700"/>
                </a:solidFill>
                <a:latin typeface="Arial" charset="0"/>
                <a:ea typeface="ＭＳ Ｐゴシック" pitchFamily="48" charset="-128"/>
              </a:defRPr>
            </a:lvl7pPr>
            <a:lvl8pPr marL="1371600" algn="l" rtl="0" fontAlgn="base">
              <a:spcBef>
                <a:spcPct val="0"/>
              </a:spcBef>
              <a:spcAft>
                <a:spcPct val="0"/>
              </a:spcAft>
              <a:defRPr sz="3000">
                <a:solidFill>
                  <a:srgbClr val="956700"/>
                </a:solidFill>
                <a:latin typeface="Arial" charset="0"/>
                <a:ea typeface="ＭＳ Ｐゴシック" pitchFamily="48" charset="-128"/>
              </a:defRPr>
            </a:lvl8pPr>
            <a:lvl9pPr marL="1828800" algn="l" rtl="0" fontAlgn="base">
              <a:spcBef>
                <a:spcPct val="0"/>
              </a:spcBef>
              <a:spcAft>
                <a:spcPct val="0"/>
              </a:spcAft>
              <a:defRPr sz="3000">
                <a:solidFill>
                  <a:srgbClr val="956700"/>
                </a:solidFill>
                <a:latin typeface="Arial" charset="0"/>
                <a:ea typeface="ＭＳ Ｐゴシック" pitchFamily="48" charset="-128"/>
              </a:defRPr>
            </a:lvl9pPr>
          </a:lstStyle>
          <a:p>
            <a:r>
              <a:rPr lang="en-GB" kern="0" dirty="0"/>
              <a:t>Red-Black Tree:</a:t>
            </a:r>
          </a:p>
        </p:txBody>
      </p:sp>
      <p:sp>
        <p:nvSpPr>
          <p:cNvPr id="3" name="内容占位符 2">
            <a:extLst>
              <a:ext uri="{FF2B5EF4-FFF2-40B4-BE49-F238E27FC236}">
                <a16:creationId xmlns:a16="http://schemas.microsoft.com/office/drawing/2014/main" id="{15A29478-A9B4-49A4-81A1-E141758F9E56}"/>
              </a:ext>
            </a:extLst>
          </p:cNvPr>
          <p:cNvSpPr>
            <a:spLocks noGrp="1"/>
          </p:cNvSpPr>
          <p:nvPr>
            <p:ph idx="1"/>
          </p:nvPr>
        </p:nvSpPr>
        <p:spPr/>
        <p:txBody>
          <a:bodyPr/>
          <a:lstStyle/>
          <a:p>
            <a:pPr>
              <a:buFont typeface="+mj-lt"/>
              <a:buAutoNum type="arabicPeriod"/>
            </a:pPr>
            <a:r>
              <a:rPr lang="en-GB" dirty="0"/>
              <a:t>Red–black tree is a kind of </a:t>
            </a:r>
            <a:r>
              <a:rPr lang="en-GB" dirty="0">
                <a:hlinkClick r:id="rId2" tooltip="Self-balancing binary search tree">
                  <a:extLst>
                    <a:ext uri="{A12FA001-AC4F-418D-AE19-62706E023703}">
                      <ahyp:hlinkClr xmlns:ahyp="http://schemas.microsoft.com/office/drawing/2018/hyperlinkcolor" val="tx"/>
                    </a:ext>
                  </a:extLst>
                </a:hlinkClick>
              </a:rPr>
              <a:t>self-balancing binary search tree</a:t>
            </a:r>
            <a:endParaRPr lang="en-GB" dirty="0"/>
          </a:p>
          <a:p>
            <a:pPr>
              <a:buFont typeface="+mj-lt"/>
              <a:buAutoNum type="arabicPeriod"/>
            </a:pPr>
            <a:r>
              <a:rPr lang="en-GB" dirty="0"/>
              <a:t>Each node of the binary tree has an extra bit, and that bit is often interpreted as the </a:t>
            </a:r>
            <a:r>
              <a:rPr lang="en-GB" dirty="0" err="1"/>
              <a:t>color</a:t>
            </a:r>
            <a:r>
              <a:rPr lang="en-GB" dirty="0"/>
              <a:t> (red or black) of the node. </a:t>
            </a:r>
          </a:p>
          <a:p>
            <a:pPr>
              <a:buFont typeface="+mj-lt"/>
              <a:buAutoNum type="arabicPeriod"/>
            </a:pPr>
            <a:r>
              <a:rPr lang="en-GB" dirty="0"/>
              <a:t>These </a:t>
            </a:r>
            <a:r>
              <a:rPr lang="en-GB" dirty="0" err="1"/>
              <a:t>color</a:t>
            </a:r>
            <a:r>
              <a:rPr lang="en-GB" dirty="0"/>
              <a:t> bits are used to ensure the tree remains approximately balanced during insertions and deletions</a:t>
            </a:r>
          </a:p>
        </p:txBody>
      </p:sp>
      <p:pic>
        <p:nvPicPr>
          <p:cNvPr id="8" name="内容占位符 4">
            <a:extLst>
              <a:ext uri="{FF2B5EF4-FFF2-40B4-BE49-F238E27FC236}">
                <a16:creationId xmlns:a16="http://schemas.microsoft.com/office/drawing/2014/main" id="{210DA0BF-7828-40FD-AF4F-E2B4E3163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66336" y="3284984"/>
            <a:ext cx="5211328" cy="25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57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E05CB-18EA-411A-B784-580B7D7EEB77}"/>
              </a:ext>
            </a:extLst>
          </p:cNvPr>
          <p:cNvSpPr>
            <a:spLocks noGrp="1"/>
          </p:cNvSpPr>
          <p:nvPr>
            <p:ph type="title"/>
          </p:nvPr>
        </p:nvSpPr>
        <p:spPr/>
        <p:txBody>
          <a:bodyPr/>
          <a:lstStyle/>
          <a:p>
            <a:r>
              <a:rPr lang="en-GB" altLang="en-US" sz="3200" dirty="0"/>
              <a:t>Overview</a:t>
            </a:r>
            <a:endParaRPr lang="en-GB" dirty="0"/>
          </a:p>
        </p:txBody>
      </p:sp>
      <p:sp>
        <p:nvSpPr>
          <p:cNvPr id="3" name="内容占位符 2">
            <a:extLst>
              <a:ext uri="{FF2B5EF4-FFF2-40B4-BE49-F238E27FC236}">
                <a16:creationId xmlns:a16="http://schemas.microsoft.com/office/drawing/2014/main" id="{2E1DB98C-E5A2-42C8-A014-67A39404D045}"/>
              </a:ext>
            </a:extLst>
          </p:cNvPr>
          <p:cNvSpPr>
            <a:spLocks noGrp="1"/>
          </p:cNvSpPr>
          <p:nvPr>
            <p:ph idx="1"/>
          </p:nvPr>
        </p:nvSpPr>
        <p:spPr/>
        <p:txBody>
          <a:bodyPr/>
          <a:lstStyle/>
          <a:p>
            <a:pPr>
              <a:buFont typeface="Arial" panose="020B0604020202020204" pitchFamily="34" charset="0"/>
              <a:buChar char="•"/>
            </a:pPr>
            <a:r>
              <a:rPr lang="en-GB" sz="2400" dirty="0"/>
              <a:t>Programme Language: Python</a:t>
            </a:r>
          </a:p>
          <a:p>
            <a:pPr>
              <a:buFont typeface="Arial" panose="020B0604020202020204" pitchFamily="34" charset="0"/>
              <a:buChar char="•"/>
            </a:pPr>
            <a:endParaRPr lang="en-GB" sz="2400" dirty="0"/>
          </a:p>
          <a:p>
            <a:pPr>
              <a:buFont typeface="Arial" panose="020B0604020202020204" pitchFamily="34" charset="0"/>
              <a:buChar char="•"/>
            </a:pPr>
            <a:r>
              <a:rPr lang="en-GB" sz="2400" dirty="0"/>
              <a:t>Aim:  Demonstrate comparison time of different data structures in different data operation</a:t>
            </a:r>
          </a:p>
          <a:p>
            <a:pPr>
              <a:buFont typeface="Arial" panose="020B0604020202020204" pitchFamily="34" charset="0"/>
              <a:buChar char="•"/>
            </a:pPr>
            <a:endParaRPr lang="en-GB" sz="2400" dirty="0"/>
          </a:p>
          <a:p>
            <a:pPr>
              <a:buFont typeface="Arial" panose="020B0604020202020204" pitchFamily="34" charset="0"/>
              <a:buChar char="•"/>
            </a:pPr>
            <a:r>
              <a:rPr lang="en-GB" sz="2400" dirty="0"/>
              <a:t>Mission Purpose: Make it easier for programmers to compare different uses of different data structures in the execution of Python code, so as to optimize quality of Python code.</a:t>
            </a:r>
          </a:p>
          <a:p>
            <a:endParaRPr lang="en-GB" dirty="0"/>
          </a:p>
        </p:txBody>
      </p:sp>
    </p:spTree>
    <p:extLst>
      <p:ext uri="{BB962C8B-B14F-4D97-AF65-F5344CB8AC3E}">
        <p14:creationId xmlns:p14="http://schemas.microsoft.com/office/powerpoint/2010/main" val="355400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EB33A-A6F4-4C93-B002-B82BE47AC663}"/>
              </a:ext>
            </a:extLst>
          </p:cNvPr>
          <p:cNvSpPr>
            <a:spLocks noGrp="1"/>
          </p:cNvSpPr>
          <p:nvPr>
            <p:ph type="title"/>
          </p:nvPr>
        </p:nvSpPr>
        <p:spPr/>
        <p:txBody>
          <a:bodyPr/>
          <a:lstStyle/>
          <a:p>
            <a:r>
              <a:rPr lang="en-GB" dirty="0"/>
              <a:t>Red-Black Tree and AVL Tree</a:t>
            </a:r>
          </a:p>
        </p:txBody>
      </p:sp>
      <p:sp>
        <p:nvSpPr>
          <p:cNvPr id="3" name="内容占位符 2">
            <a:extLst>
              <a:ext uri="{FF2B5EF4-FFF2-40B4-BE49-F238E27FC236}">
                <a16:creationId xmlns:a16="http://schemas.microsoft.com/office/drawing/2014/main" id="{E04FEE6F-FCF1-4A30-BC91-A3D399443F20}"/>
              </a:ext>
            </a:extLst>
          </p:cNvPr>
          <p:cNvSpPr>
            <a:spLocks noGrp="1"/>
          </p:cNvSpPr>
          <p:nvPr>
            <p:ph idx="1"/>
          </p:nvPr>
        </p:nvSpPr>
        <p:spPr>
          <a:xfrm>
            <a:off x="685800" y="1340768"/>
            <a:ext cx="7772400" cy="4953000"/>
          </a:xfrm>
        </p:spPr>
        <p:txBody>
          <a:bodyPr/>
          <a:lstStyle/>
          <a:p>
            <a:pPr>
              <a:buFont typeface="+mj-lt"/>
              <a:buAutoNum type="arabicPeriod"/>
            </a:pPr>
            <a:r>
              <a:rPr lang="en-GB" sz="2000" b="1" dirty="0"/>
              <a:t>Red Black Trees</a:t>
            </a:r>
            <a:r>
              <a:rPr lang="en-GB" sz="2000" dirty="0"/>
              <a:t> provide faster insertion and removal operations than </a:t>
            </a:r>
            <a:r>
              <a:rPr lang="en-GB" sz="2000" b="1" dirty="0"/>
              <a:t>AVL trees</a:t>
            </a:r>
            <a:r>
              <a:rPr lang="en-GB" sz="2000" dirty="0"/>
              <a:t> as fewer rotations are done due to relatively relaxed balancing.</a:t>
            </a:r>
          </a:p>
          <a:p>
            <a:pPr>
              <a:buFont typeface="+mj-lt"/>
              <a:buAutoNum type="arabicPeriod"/>
            </a:pPr>
            <a:r>
              <a:rPr lang="en-GB" sz="2000" b="1" dirty="0"/>
              <a:t>AVL trees</a:t>
            </a:r>
            <a:r>
              <a:rPr lang="en-GB" sz="2000" dirty="0"/>
              <a:t> store balance factors or heights with each node, thus requires storage for an integer per node whereas </a:t>
            </a:r>
            <a:r>
              <a:rPr lang="en-GB" sz="2000" b="1" dirty="0"/>
              <a:t>Red Black Tree</a:t>
            </a:r>
            <a:r>
              <a:rPr lang="en-GB" sz="2000" dirty="0"/>
              <a:t> requires only 1 bit of information per node.</a:t>
            </a:r>
          </a:p>
        </p:txBody>
      </p:sp>
      <p:pic>
        <p:nvPicPr>
          <p:cNvPr id="4" name="内容占位符 4">
            <a:extLst>
              <a:ext uri="{FF2B5EF4-FFF2-40B4-BE49-F238E27FC236}">
                <a16:creationId xmlns:a16="http://schemas.microsoft.com/office/drawing/2014/main" id="{3383D822-D6A4-45B7-AFDE-89A4A5633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11760" y="3356992"/>
            <a:ext cx="578535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7909B56B-E7E3-43F8-84C2-AD57DD8BEF85}"/>
              </a:ext>
            </a:extLst>
          </p:cNvPr>
          <p:cNvCxnSpPr/>
          <p:nvPr/>
        </p:nvCxnSpPr>
        <p:spPr bwMode="auto">
          <a:xfrm>
            <a:off x="2483768" y="6165304"/>
            <a:ext cx="532859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A8AF8393-2161-4F30-BB52-CBC02B19A583}"/>
              </a:ext>
            </a:extLst>
          </p:cNvPr>
          <p:cNvCxnSpPr/>
          <p:nvPr/>
        </p:nvCxnSpPr>
        <p:spPr bwMode="auto">
          <a:xfrm>
            <a:off x="2483768" y="5805264"/>
            <a:ext cx="532859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53361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D1E34-D2A3-4BE3-BF41-D67E2AC76DB8}"/>
              </a:ext>
            </a:extLst>
          </p:cNvPr>
          <p:cNvSpPr>
            <a:spLocks noGrp="1"/>
          </p:cNvSpPr>
          <p:nvPr>
            <p:ph type="title"/>
          </p:nvPr>
        </p:nvSpPr>
        <p:spPr/>
        <p:txBody>
          <a:bodyPr/>
          <a:lstStyle/>
          <a:p>
            <a:r>
              <a:rPr lang="en-GB" altLang="en-US" sz="3200" dirty="0"/>
              <a:t>Tree </a:t>
            </a:r>
            <a:r>
              <a:rPr lang="en-GB" altLang="en-US" sz="3600" dirty="0"/>
              <a:t>Structure</a:t>
            </a:r>
            <a:r>
              <a:rPr lang="en-GB" altLang="en-US" sz="3200" dirty="0"/>
              <a:t> Comparison</a:t>
            </a:r>
            <a:endParaRPr lang="en-GB" dirty="0"/>
          </a:p>
        </p:txBody>
      </p:sp>
      <p:sp>
        <p:nvSpPr>
          <p:cNvPr id="3" name="内容占位符 2">
            <a:extLst>
              <a:ext uri="{FF2B5EF4-FFF2-40B4-BE49-F238E27FC236}">
                <a16:creationId xmlns:a16="http://schemas.microsoft.com/office/drawing/2014/main" id="{455C6C4F-B536-4AD9-AD49-FF85A1A5D8EA}"/>
              </a:ext>
            </a:extLst>
          </p:cNvPr>
          <p:cNvSpPr>
            <a:spLocks noGrp="1"/>
          </p:cNvSpPr>
          <p:nvPr>
            <p:ph idx="1"/>
          </p:nvPr>
        </p:nvSpPr>
        <p:spPr/>
        <p:txBody>
          <a:bodyPr/>
          <a:lstStyle/>
          <a:p>
            <a:r>
              <a:rPr lang="en-GB" sz="2400" dirty="0"/>
              <a:t>So I wrote three kinds of tree and compare these 3 tree with searching time:</a:t>
            </a:r>
          </a:p>
        </p:txBody>
      </p:sp>
      <p:pic>
        <p:nvPicPr>
          <p:cNvPr id="5" name="图片 4">
            <a:extLst>
              <a:ext uri="{FF2B5EF4-FFF2-40B4-BE49-F238E27FC236}">
                <a16:creationId xmlns:a16="http://schemas.microsoft.com/office/drawing/2014/main" id="{407BC221-6694-40E3-806D-86AFEB886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200672"/>
            <a:ext cx="3996444" cy="2664296"/>
          </a:xfrm>
          <a:prstGeom prst="rect">
            <a:avLst/>
          </a:prstGeom>
        </p:spPr>
      </p:pic>
      <p:pic>
        <p:nvPicPr>
          <p:cNvPr id="7" name="图片 6">
            <a:extLst>
              <a:ext uri="{FF2B5EF4-FFF2-40B4-BE49-F238E27FC236}">
                <a16:creationId xmlns:a16="http://schemas.microsoft.com/office/drawing/2014/main" id="{7C3BFC25-3949-4084-B998-22CE7863B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276872"/>
            <a:ext cx="5287382" cy="2664296"/>
          </a:xfrm>
          <a:prstGeom prst="rect">
            <a:avLst/>
          </a:prstGeom>
        </p:spPr>
      </p:pic>
    </p:spTree>
    <p:extLst>
      <p:ext uri="{BB962C8B-B14F-4D97-AF65-F5344CB8AC3E}">
        <p14:creationId xmlns:p14="http://schemas.microsoft.com/office/powerpoint/2010/main" val="230176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34BA028-B236-44BD-BCC2-18CE60E3AC34}"/>
              </a:ext>
            </a:extLst>
          </p:cNvPr>
          <p:cNvSpPr>
            <a:spLocks noGrp="1"/>
          </p:cNvSpPr>
          <p:nvPr>
            <p:ph type="title"/>
          </p:nvPr>
        </p:nvSpPr>
        <p:spPr/>
        <p:txBody>
          <a:bodyPr/>
          <a:lstStyle/>
          <a:p>
            <a:r>
              <a:rPr lang="en-GB" altLang="en-US" sz="3200" dirty="0"/>
              <a:t>Practical Comparison: Boggle Game</a:t>
            </a:r>
          </a:p>
        </p:txBody>
      </p:sp>
      <p:sp>
        <p:nvSpPr>
          <p:cNvPr id="11267" name="Content Placeholder 2">
            <a:extLst>
              <a:ext uri="{FF2B5EF4-FFF2-40B4-BE49-F238E27FC236}">
                <a16:creationId xmlns:a16="http://schemas.microsoft.com/office/drawing/2014/main" id="{99547F1F-C8D6-429F-87EF-F01FC4F903C5}"/>
              </a:ext>
            </a:extLst>
          </p:cNvPr>
          <p:cNvSpPr>
            <a:spLocks noGrp="1"/>
          </p:cNvSpPr>
          <p:nvPr>
            <p:ph idx="1"/>
          </p:nvPr>
        </p:nvSpPr>
        <p:spPr/>
        <p:txBody>
          <a:bodyPr/>
          <a:lstStyle/>
          <a:p>
            <a:pPr>
              <a:buFontTx/>
              <a:buChar char="•"/>
            </a:pPr>
            <a:r>
              <a:rPr lang="en-GB" altLang="en-US" sz="2000" dirty="0"/>
              <a:t>For Practical Application to compare different data-structure’s real life use, I wrote a interesting game: Boggle.</a:t>
            </a:r>
          </a:p>
          <a:p>
            <a:pPr>
              <a:buFontTx/>
              <a:buChar char="•"/>
            </a:pPr>
            <a:endParaRPr lang="en-GB" altLang="en-US" sz="2000" dirty="0"/>
          </a:p>
        </p:txBody>
      </p:sp>
      <p:pic>
        <p:nvPicPr>
          <p:cNvPr id="3" name="图片 2">
            <a:extLst>
              <a:ext uri="{FF2B5EF4-FFF2-40B4-BE49-F238E27FC236}">
                <a16:creationId xmlns:a16="http://schemas.microsoft.com/office/drawing/2014/main" id="{FA56EC3C-BCD7-4D2C-935D-8A49F9B5A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084512"/>
            <a:ext cx="4392488" cy="43924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F17D9-059C-46A5-AEB9-779543F14E8B}"/>
              </a:ext>
            </a:extLst>
          </p:cNvPr>
          <p:cNvSpPr>
            <a:spLocks noGrp="1"/>
          </p:cNvSpPr>
          <p:nvPr>
            <p:ph type="title"/>
          </p:nvPr>
        </p:nvSpPr>
        <p:spPr/>
        <p:txBody>
          <a:bodyPr/>
          <a:lstStyle/>
          <a:p>
            <a:r>
              <a:rPr lang="en-GB" altLang="en-US" sz="2800" dirty="0"/>
              <a:t>Practical Comparison: Boggle Game</a:t>
            </a:r>
            <a:endParaRPr lang="en-GB" dirty="0"/>
          </a:p>
        </p:txBody>
      </p:sp>
      <p:pic>
        <p:nvPicPr>
          <p:cNvPr id="5" name="内容占位符 4">
            <a:extLst>
              <a:ext uri="{FF2B5EF4-FFF2-40B4-BE49-F238E27FC236}">
                <a16:creationId xmlns:a16="http://schemas.microsoft.com/office/drawing/2014/main" id="{7885AF6B-E7A2-4236-A243-3CD3932B1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261" y="1700808"/>
            <a:ext cx="5239477" cy="3929608"/>
          </a:xfrm>
        </p:spPr>
      </p:pic>
    </p:spTree>
    <p:extLst>
      <p:ext uri="{BB962C8B-B14F-4D97-AF65-F5344CB8AC3E}">
        <p14:creationId xmlns:p14="http://schemas.microsoft.com/office/powerpoint/2010/main" val="1455402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9981B-2AEB-4E78-BF1C-53F2723BD2D7}"/>
              </a:ext>
            </a:extLst>
          </p:cNvPr>
          <p:cNvSpPr>
            <a:spLocks noGrp="1"/>
          </p:cNvSpPr>
          <p:nvPr>
            <p:ph type="title"/>
          </p:nvPr>
        </p:nvSpPr>
        <p:spPr/>
        <p:txBody>
          <a:bodyPr/>
          <a:lstStyle/>
          <a:p>
            <a:r>
              <a:rPr lang="en-GB" altLang="en-US" sz="3200" dirty="0"/>
              <a:t>Practical Comparison: Boggle Game</a:t>
            </a:r>
            <a:endParaRPr lang="en-GB" dirty="0"/>
          </a:p>
        </p:txBody>
      </p:sp>
      <p:sp>
        <p:nvSpPr>
          <p:cNvPr id="3" name="内容占位符 2">
            <a:extLst>
              <a:ext uri="{FF2B5EF4-FFF2-40B4-BE49-F238E27FC236}">
                <a16:creationId xmlns:a16="http://schemas.microsoft.com/office/drawing/2014/main" id="{FF3EF916-1C42-46E6-A97D-BC24578BC051}"/>
              </a:ext>
            </a:extLst>
          </p:cNvPr>
          <p:cNvSpPr>
            <a:spLocks noGrp="1"/>
          </p:cNvSpPr>
          <p:nvPr>
            <p:ph idx="1"/>
          </p:nvPr>
        </p:nvSpPr>
        <p:spPr>
          <a:xfrm>
            <a:off x="755576" y="1939826"/>
            <a:ext cx="7772400" cy="4953000"/>
          </a:xfrm>
        </p:spPr>
        <p:txBody>
          <a:bodyPr/>
          <a:lstStyle/>
          <a:p>
            <a:pPr>
              <a:buAutoNum type="arabicPeriod"/>
            </a:pPr>
            <a:r>
              <a:rPr lang="en-GB" sz="2400" dirty="0"/>
              <a:t>For board, I wrote a python code to generate random board stored in Two Dimensional List, whose size is defined by user.</a:t>
            </a:r>
          </a:p>
          <a:p>
            <a:pPr>
              <a:buAutoNum type="arabicPeriod"/>
            </a:pPr>
            <a:r>
              <a:rPr lang="en-GB" sz="2400" dirty="0"/>
              <a:t>For Dictionary, I download a txt file which contains 47k words </a:t>
            </a:r>
            <a:r>
              <a:rPr lang="en-GB" sz="2400" dirty="0" err="1"/>
              <a:t>splited</a:t>
            </a:r>
            <a:r>
              <a:rPr lang="en-GB" sz="2400" dirty="0"/>
              <a:t> by “\n”</a:t>
            </a:r>
          </a:p>
          <a:p>
            <a:pPr>
              <a:buAutoNum type="arabicPeriod"/>
            </a:pPr>
            <a:r>
              <a:rPr lang="en-GB" sz="2400" dirty="0"/>
              <a:t>Then the problem is how to load the dictionary into some data structure</a:t>
            </a:r>
          </a:p>
        </p:txBody>
      </p:sp>
    </p:spTree>
    <p:extLst>
      <p:ext uri="{BB962C8B-B14F-4D97-AF65-F5344CB8AC3E}">
        <p14:creationId xmlns:p14="http://schemas.microsoft.com/office/powerpoint/2010/main" val="385418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C6478-B0E1-4B86-BD2C-23A9136E3921}"/>
              </a:ext>
            </a:extLst>
          </p:cNvPr>
          <p:cNvSpPr>
            <a:spLocks noGrp="1"/>
          </p:cNvSpPr>
          <p:nvPr>
            <p:ph type="title"/>
          </p:nvPr>
        </p:nvSpPr>
        <p:spPr/>
        <p:txBody>
          <a:bodyPr/>
          <a:lstStyle/>
          <a:p>
            <a:r>
              <a:rPr lang="en-GB" altLang="en-US" sz="2800" dirty="0"/>
              <a:t>Practical Comparison: Boggle Game</a:t>
            </a:r>
            <a:endParaRPr lang="en-GB" dirty="0"/>
          </a:p>
        </p:txBody>
      </p:sp>
      <p:sp>
        <p:nvSpPr>
          <p:cNvPr id="3" name="内容占位符 2">
            <a:extLst>
              <a:ext uri="{FF2B5EF4-FFF2-40B4-BE49-F238E27FC236}">
                <a16:creationId xmlns:a16="http://schemas.microsoft.com/office/drawing/2014/main" id="{CC9E1187-33B5-4C67-92DA-F6B6979FAE31}"/>
              </a:ext>
            </a:extLst>
          </p:cNvPr>
          <p:cNvSpPr>
            <a:spLocks noGrp="1"/>
          </p:cNvSpPr>
          <p:nvPr>
            <p:ph idx="1"/>
          </p:nvPr>
        </p:nvSpPr>
        <p:spPr>
          <a:xfrm>
            <a:off x="685800" y="1371600"/>
            <a:ext cx="7772400" cy="4953000"/>
          </a:xfrm>
        </p:spPr>
        <p:txBody>
          <a:bodyPr/>
          <a:lstStyle/>
          <a:p>
            <a:r>
              <a:rPr lang="en-GB" dirty="0"/>
              <a:t>There are 3 kinds of data structures to store the data:</a:t>
            </a:r>
          </a:p>
          <a:p>
            <a:pPr>
              <a:buAutoNum type="arabicPeriod"/>
            </a:pPr>
            <a:r>
              <a:rPr lang="en-GB" dirty="0"/>
              <a:t>List</a:t>
            </a:r>
          </a:p>
          <a:p>
            <a:pPr>
              <a:buAutoNum type="arabicPeriod"/>
            </a:pPr>
            <a:endParaRPr lang="en-GB" dirty="0"/>
          </a:p>
          <a:p>
            <a:pPr>
              <a:buAutoNum type="arabicPeriod"/>
            </a:pPr>
            <a:r>
              <a:rPr lang="en-GB" dirty="0"/>
              <a:t>Dictionary to store first character as key, and all the words start with this character into a list</a:t>
            </a:r>
          </a:p>
          <a:p>
            <a:pPr>
              <a:buAutoNum type="arabicPeriod"/>
            </a:pPr>
            <a:endParaRPr lang="en-GB" dirty="0"/>
          </a:p>
          <a:p>
            <a:pPr>
              <a:buAutoNum type="arabicPeriod"/>
            </a:pPr>
            <a:endParaRPr lang="en-GB" dirty="0"/>
          </a:p>
          <a:p>
            <a:pPr>
              <a:buAutoNum type="arabicPeriod"/>
            </a:pPr>
            <a:endParaRPr lang="en-GB" dirty="0"/>
          </a:p>
          <a:p>
            <a:pPr>
              <a:buAutoNum type="arabicPeriod"/>
            </a:pPr>
            <a:endParaRPr lang="en-GB" dirty="0"/>
          </a:p>
          <a:p>
            <a:pPr>
              <a:buAutoNum type="arabicPeriod"/>
            </a:pPr>
            <a:endParaRPr lang="en-GB" dirty="0"/>
          </a:p>
          <a:p>
            <a:pPr>
              <a:buAutoNum type="arabicPeriod"/>
            </a:pPr>
            <a:endParaRPr lang="en-GB" dirty="0"/>
          </a:p>
        </p:txBody>
      </p:sp>
      <p:pic>
        <p:nvPicPr>
          <p:cNvPr id="5" name="图片 4">
            <a:extLst>
              <a:ext uri="{FF2B5EF4-FFF2-40B4-BE49-F238E27FC236}">
                <a16:creationId xmlns:a16="http://schemas.microsoft.com/office/drawing/2014/main" id="{AC2711C2-14F3-434B-8441-263C6B955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011" y="3212976"/>
            <a:ext cx="5647978" cy="1840577"/>
          </a:xfrm>
          <a:prstGeom prst="rect">
            <a:avLst/>
          </a:prstGeom>
        </p:spPr>
      </p:pic>
    </p:spTree>
    <p:extLst>
      <p:ext uri="{BB962C8B-B14F-4D97-AF65-F5344CB8AC3E}">
        <p14:creationId xmlns:p14="http://schemas.microsoft.com/office/powerpoint/2010/main" val="92425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2C533-0D76-44DB-B068-F1EF9464FF4F}"/>
              </a:ext>
            </a:extLst>
          </p:cNvPr>
          <p:cNvSpPr>
            <a:spLocks noGrp="1"/>
          </p:cNvSpPr>
          <p:nvPr>
            <p:ph type="title"/>
          </p:nvPr>
        </p:nvSpPr>
        <p:spPr/>
        <p:txBody>
          <a:bodyPr/>
          <a:lstStyle/>
          <a:p>
            <a:r>
              <a:rPr lang="en-GB" altLang="en-US" sz="3200" dirty="0"/>
              <a:t>Practical Comparison: Boggle Game</a:t>
            </a:r>
            <a:endParaRPr lang="en-GB" dirty="0"/>
          </a:p>
        </p:txBody>
      </p:sp>
      <p:sp>
        <p:nvSpPr>
          <p:cNvPr id="3" name="内容占位符 2">
            <a:extLst>
              <a:ext uri="{FF2B5EF4-FFF2-40B4-BE49-F238E27FC236}">
                <a16:creationId xmlns:a16="http://schemas.microsoft.com/office/drawing/2014/main" id="{53F4D007-A80F-4EBE-8837-A40735151F58}"/>
              </a:ext>
            </a:extLst>
          </p:cNvPr>
          <p:cNvSpPr>
            <a:spLocks noGrp="1"/>
          </p:cNvSpPr>
          <p:nvPr>
            <p:ph idx="1"/>
          </p:nvPr>
        </p:nvSpPr>
        <p:spPr/>
        <p:txBody>
          <a:bodyPr/>
          <a:lstStyle/>
          <a:p>
            <a:pPr>
              <a:buAutoNum type="arabicPeriod" startAt="3"/>
            </a:pPr>
            <a:r>
              <a:rPr lang="en-GB" dirty="0" err="1"/>
              <a:t>Trie</a:t>
            </a:r>
            <a:endParaRPr lang="en-GB" dirty="0"/>
          </a:p>
          <a:p>
            <a:pPr marL="0" indent="0"/>
            <a:endParaRPr lang="en-GB" dirty="0"/>
          </a:p>
        </p:txBody>
      </p:sp>
      <p:pic>
        <p:nvPicPr>
          <p:cNvPr id="5" name="图片 4">
            <a:extLst>
              <a:ext uri="{FF2B5EF4-FFF2-40B4-BE49-F238E27FC236}">
                <a16:creationId xmlns:a16="http://schemas.microsoft.com/office/drawing/2014/main" id="{A50DCF24-1E40-4704-A0AC-D60DD7140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44824"/>
            <a:ext cx="4752528" cy="4396087"/>
          </a:xfrm>
          <a:prstGeom prst="rect">
            <a:avLst/>
          </a:prstGeom>
        </p:spPr>
      </p:pic>
    </p:spTree>
    <p:extLst>
      <p:ext uri="{BB962C8B-B14F-4D97-AF65-F5344CB8AC3E}">
        <p14:creationId xmlns:p14="http://schemas.microsoft.com/office/powerpoint/2010/main" val="16235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743AE-C8F5-4147-9CC8-04DE975F4CEC}"/>
              </a:ext>
            </a:extLst>
          </p:cNvPr>
          <p:cNvSpPr>
            <a:spLocks noGrp="1"/>
          </p:cNvSpPr>
          <p:nvPr>
            <p:ph type="title"/>
          </p:nvPr>
        </p:nvSpPr>
        <p:spPr/>
        <p:txBody>
          <a:bodyPr/>
          <a:lstStyle/>
          <a:p>
            <a:r>
              <a:rPr lang="en-GB" altLang="en-US" sz="2800" dirty="0"/>
              <a:t>Practical Comparison: Boggle Game</a:t>
            </a:r>
            <a:endParaRPr lang="en-GB" dirty="0"/>
          </a:p>
        </p:txBody>
      </p:sp>
      <p:pic>
        <p:nvPicPr>
          <p:cNvPr id="9" name="内容占位符 8">
            <a:extLst>
              <a:ext uri="{FF2B5EF4-FFF2-40B4-BE49-F238E27FC236}">
                <a16:creationId xmlns:a16="http://schemas.microsoft.com/office/drawing/2014/main" id="{49462123-AD98-4D56-B84D-A501F6470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4477" y="1700808"/>
            <a:ext cx="4869523" cy="3576056"/>
          </a:xfrm>
        </p:spPr>
      </p:pic>
      <p:pic>
        <p:nvPicPr>
          <p:cNvPr id="11" name="图片 10">
            <a:extLst>
              <a:ext uri="{FF2B5EF4-FFF2-40B4-BE49-F238E27FC236}">
                <a16:creationId xmlns:a16="http://schemas.microsoft.com/office/drawing/2014/main" id="{96B3D7B9-121E-4F8D-A049-DA22459C7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321783"/>
            <a:ext cx="4038354" cy="2214433"/>
          </a:xfrm>
          <a:prstGeom prst="rect">
            <a:avLst/>
          </a:prstGeom>
        </p:spPr>
      </p:pic>
    </p:spTree>
    <p:extLst>
      <p:ext uri="{BB962C8B-B14F-4D97-AF65-F5344CB8AC3E}">
        <p14:creationId xmlns:p14="http://schemas.microsoft.com/office/powerpoint/2010/main" val="827222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40B0-7F4B-493D-83CD-3C7C78CE5B11}"/>
              </a:ext>
            </a:extLst>
          </p:cNvPr>
          <p:cNvSpPr>
            <a:spLocks noGrp="1"/>
          </p:cNvSpPr>
          <p:nvPr>
            <p:ph type="title"/>
          </p:nvPr>
        </p:nvSpPr>
        <p:spPr/>
        <p:txBody>
          <a:bodyPr/>
          <a:lstStyle/>
          <a:p>
            <a:r>
              <a:rPr lang="en-GB" altLang="en-US" sz="3200" dirty="0"/>
              <a:t>Practical Comparison: Boggle Game</a:t>
            </a:r>
            <a:endParaRPr lang="en-GB" dirty="0"/>
          </a:p>
        </p:txBody>
      </p:sp>
      <p:pic>
        <p:nvPicPr>
          <p:cNvPr id="11" name="图片 10">
            <a:extLst>
              <a:ext uri="{FF2B5EF4-FFF2-40B4-BE49-F238E27FC236}">
                <a16:creationId xmlns:a16="http://schemas.microsoft.com/office/drawing/2014/main" id="{521A507E-552E-4DD5-9A3C-E46872A9F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84" y="1371421"/>
            <a:ext cx="3635055" cy="4522862"/>
          </a:xfrm>
          <a:prstGeom prst="rect">
            <a:avLst/>
          </a:prstGeom>
        </p:spPr>
      </p:pic>
      <p:pic>
        <p:nvPicPr>
          <p:cNvPr id="17" name="内容占位符 16">
            <a:extLst>
              <a:ext uri="{FF2B5EF4-FFF2-40B4-BE49-F238E27FC236}">
                <a16:creationId xmlns:a16="http://schemas.microsoft.com/office/drawing/2014/main" id="{7EE0C896-F572-4D2C-8332-8E5D83DCB1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976" y="1846058"/>
            <a:ext cx="4866160" cy="3573587"/>
          </a:xfrm>
        </p:spPr>
      </p:pic>
    </p:spTree>
    <p:extLst>
      <p:ext uri="{BB962C8B-B14F-4D97-AF65-F5344CB8AC3E}">
        <p14:creationId xmlns:p14="http://schemas.microsoft.com/office/powerpoint/2010/main" val="1432379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0FAE4-91EE-477B-8FCB-E73867830304}"/>
              </a:ext>
            </a:extLst>
          </p:cNvPr>
          <p:cNvSpPr>
            <a:spLocks noGrp="1"/>
          </p:cNvSpPr>
          <p:nvPr>
            <p:ph type="title"/>
          </p:nvPr>
        </p:nvSpPr>
        <p:spPr/>
        <p:txBody>
          <a:bodyPr/>
          <a:lstStyle/>
          <a:p>
            <a:r>
              <a:rPr lang="en-GB" altLang="en-US" sz="3200" dirty="0"/>
              <a:t>Practical Comparison: Boggle Game</a:t>
            </a:r>
            <a:endParaRPr lang="en-GB" dirty="0"/>
          </a:p>
        </p:txBody>
      </p:sp>
      <p:pic>
        <p:nvPicPr>
          <p:cNvPr id="5" name="内容占位符 4">
            <a:extLst>
              <a:ext uri="{FF2B5EF4-FFF2-40B4-BE49-F238E27FC236}">
                <a16:creationId xmlns:a16="http://schemas.microsoft.com/office/drawing/2014/main" id="{AF989956-2E7D-4A93-BDAB-4B6E1B7A2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14" y="1699255"/>
            <a:ext cx="5852172" cy="4297689"/>
          </a:xfrm>
        </p:spPr>
      </p:pic>
    </p:spTree>
    <p:extLst>
      <p:ext uri="{BB962C8B-B14F-4D97-AF65-F5344CB8AC3E}">
        <p14:creationId xmlns:p14="http://schemas.microsoft.com/office/powerpoint/2010/main" val="300404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897A7E2-C5DC-4245-B3CE-4C317C907CE5}"/>
              </a:ext>
            </a:extLst>
          </p:cNvPr>
          <p:cNvSpPr>
            <a:spLocks noGrp="1"/>
          </p:cNvSpPr>
          <p:nvPr>
            <p:ph type="title"/>
          </p:nvPr>
        </p:nvSpPr>
        <p:spPr/>
        <p:txBody>
          <a:bodyPr/>
          <a:lstStyle/>
          <a:p>
            <a:r>
              <a:rPr lang="en-GB" altLang="en-US" sz="3600" dirty="0"/>
              <a:t>Background</a:t>
            </a:r>
            <a:r>
              <a:rPr lang="en-GB" altLang="en-US" sz="3200" dirty="0"/>
              <a:t> Study</a:t>
            </a:r>
          </a:p>
        </p:txBody>
      </p:sp>
      <p:sp>
        <p:nvSpPr>
          <p:cNvPr id="6147" name="Content Placeholder 4">
            <a:extLst>
              <a:ext uri="{FF2B5EF4-FFF2-40B4-BE49-F238E27FC236}">
                <a16:creationId xmlns:a16="http://schemas.microsoft.com/office/drawing/2014/main" id="{CF758925-A515-4A49-9E6D-E87C18B418DE}"/>
              </a:ext>
            </a:extLst>
          </p:cNvPr>
          <p:cNvSpPr>
            <a:spLocks noGrp="1"/>
          </p:cNvSpPr>
          <p:nvPr>
            <p:ph idx="1"/>
          </p:nvPr>
        </p:nvSpPr>
        <p:spPr>
          <a:xfrm>
            <a:off x="662806" y="1295400"/>
            <a:ext cx="7772400" cy="4953000"/>
          </a:xfrm>
        </p:spPr>
        <p:txBody>
          <a:bodyPr/>
          <a:lstStyle/>
          <a:p>
            <a:pPr>
              <a:buFontTx/>
              <a:buChar char="•"/>
            </a:pPr>
            <a:endParaRPr lang="en-GB" altLang="en-US" sz="2000" dirty="0"/>
          </a:p>
          <a:p>
            <a:pPr>
              <a:buFontTx/>
              <a:buChar char="•"/>
            </a:pPr>
            <a:r>
              <a:rPr lang="en-GB" sz="2400" dirty="0"/>
              <a:t>Data structure is a data organization, management and storage format that enables </a:t>
            </a:r>
            <a:r>
              <a:rPr lang="en-GB" sz="2400" b="1" dirty="0"/>
              <a:t>efficient access and modification.</a:t>
            </a:r>
          </a:p>
          <a:p>
            <a:pPr>
              <a:buFontTx/>
              <a:buChar char="•"/>
            </a:pPr>
            <a:endParaRPr lang="en-GB" sz="2400" dirty="0"/>
          </a:p>
          <a:p>
            <a:pPr>
              <a:buFontTx/>
              <a:buChar char="•"/>
            </a:pPr>
            <a:r>
              <a:rPr lang="en-GB" sz="2400" dirty="0"/>
              <a:t>Data structure is a collection of data values, the relationships among them, and the functions or operations that can be applied to the data.</a:t>
            </a:r>
          </a:p>
          <a:p>
            <a:pPr>
              <a:buFontTx/>
              <a:buChar char="•"/>
            </a:pPr>
            <a:endParaRPr lang="en-GB" sz="2400" dirty="0"/>
          </a:p>
          <a:p>
            <a:pPr>
              <a:buFontTx/>
              <a:buChar char="•"/>
            </a:pPr>
            <a:r>
              <a:rPr lang="en-GB" sz="2400" dirty="0"/>
              <a:t>Different types of data structures are suited to different kinds of applications, and </a:t>
            </a:r>
            <a:r>
              <a:rPr lang="en-GB" sz="2400" b="1" dirty="0"/>
              <a:t>some are highly specialized to specific tasks</a:t>
            </a:r>
            <a:r>
              <a:rPr lang="en-GB" sz="2400" dirty="0"/>
              <a:t>.</a:t>
            </a:r>
            <a:endParaRPr lang="en-GB"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1C8123F-F487-44B2-B95E-E6373FBDC411}"/>
              </a:ext>
            </a:extLst>
          </p:cNvPr>
          <p:cNvSpPr>
            <a:spLocks noGrp="1"/>
          </p:cNvSpPr>
          <p:nvPr>
            <p:ph type="title"/>
          </p:nvPr>
        </p:nvSpPr>
        <p:spPr>
          <a:xfrm>
            <a:off x="642938" y="214313"/>
            <a:ext cx="7772400" cy="914400"/>
          </a:xfrm>
        </p:spPr>
        <p:txBody>
          <a:bodyPr/>
          <a:lstStyle/>
          <a:p>
            <a:r>
              <a:rPr lang="en-GB" altLang="en-US" sz="3600" dirty="0"/>
              <a:t>Summary</a:t>
            </a:r>
          </a:p>
        </p:txBody>
      </p:sp>
      <p:sp>
        <p:nvSpPr>
          <p:cNvPr id="12291" name="Content Placeholder 2">
            <a:extLst>
              <a:ext uri="{FF2B5EF4-FFF2-40B4-BE49-F238E27FC236}">
                <a16:creationId xmlns:a16="http://schemas.microsoft.com/office/drawing/2014/main" id="{441D8513-6302-4C22-B5D7-DD0DE8EC2298}"/>
              </a:ext>
            </a:extLst>
          </p:cNvPr>
          <p:cNvSpPr>
            <a:spLocks noGrp="1"/>
          </p:cNvSpPr>
          <p:nvPr>
            <p:ph idx="1"/>
          </p:nvPr>
        </p:nvSpPr>
        <p:spPr>
          <a:xfrm>
            <a:off x="642938" y="1143000"/>
            <a:ext cx="7772400" cy="4953000"/>
          </a:xfrm>
        </p:spPr>
        <p:txBody>
          <a:bodyPr/>
          <a:lstStyle/>
          <a:p>
            <a:pPr>
              <a:buFontTx/>
              <a:buChar char="•"/>
            </a:pPr>
            <a:r>
              <a:rPr lang="en-GB" altLang="en-US" sz="2000" dirty="0"/>
              <a:t>For normal condition, the basic data structure of List(Array) is enough due to its requiring tiny memory chunk and accessing by index which is quick. However, they are bad on flexibility of data size(inserting and deleting in the middle or head).</a:t>
            </a:r>
          </a:p>
          <a:p>
            <a:pPr>
              <a:buFontTx/>
              <a:buChar char="•"/>
            </a:pPr>
            <a:endParaRPr lang="en-GB" altLang="en-US" sz="2000" dirty="0"/>
          </a:p>
          <a:p>
            <a:pPr>
              <a:buFontTx/>
              <a:buChar char="•"/>
            </a:pPr>
            <a:r>
              <a:rPr lang="en-GB" altLang="en-US" sz="2000" dirty="0"/>
              <a:t>When we do not consider about the memory size we should try to use hash data structure(set, dictionary) as most because it’s fastest accessing time for searching and deleting.</a:t>
            </a:r>
          </a:p>
          <a:p>
            <a:pPr>
              <a:buFontTx/>
              <a:buChar char="•"/>
            </a:pPr>
            <a:endParaRPr lang="en-GB" altLang="en-US" sz="2000" dirty="0"/>
          </a:p>
          <a:p>
            <a:pPr>
              <a:buFontTx/>
              <a:buChar char="•"/>
            </a:pPr>
            <a:r>
              <a:rPr lang="en-GB" altLang="en-US" sz="2000" dirty="0"/>
              <a:t>For some situations, we need </a:t>
            </a:r>
            <a:r>
              <a:rPr lang="en-GB" sz="2000" dirty="0"/>
              <a:t>specialized data structure to specific tasks, such as words reading and retrieving requiring a </a:t>
            </a:r>
            <a:r>
              <a:rPr lang="en-GB" sz="2000" dirty="0" err="1"/>
              <a:t>Trie</a:t>
            </a:r>
            <a:r>
              <a:rPr lang="en-GB" sz="2000" dirty="0"/>
              <a:t> structure to optimize.</a:t>
            </a:r>
            <a:endParaRPr lang="en-GB"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49F6AA2-936F-42B1-9678-B55938EBF565}"/>
              </a:ext>
            </a:extLst>
          </p:cNvPr>
          <p:cNvSpPr>
            <a:spLocks noGrp="1"/>
          </p:cNvSpPr>
          <p:nvPr>
            <p:ph type="title"/>
          </p:nvPr>
        </p:nvSpPr>
        <p:spPr>
          <a:xfrm>
            <a:off x="3131840" y="4509120"/>
            <a:ext cx="7772400" cy="914400"/>
          </a:xfrm>
        </p:spPr>
        <p:txBody>
          <a:bodyPr/>
          <a:lstStyle/>
          <a:p>
            <a:r>
              <a:rPr lang="en-GB" altLang="en-US" sz="9600" dirty="0"/>
              <a:t>Q&amp;A</a:t>
            </a:r>
            <a:br>
              <a:rPr lang="en-GB" altLang="en-US" sz="9600" dirty="0"/>
            </a:br>
            <a:endParaRPr lang="en-GB" altLang="en-US"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D6C2-AA3B-4FAD-BC81-7D5495C2A2B9}"/>
              </a:ext>
            </a:extLst>
          </p:cNvPr>
          <p:cNvSpPr>
            <a:spLocks noGrp="1"/>
          </p:cNvSpPr>
          <p:nvPr>
            <p:ph type="title"/>
          </p:nvPr>
        </p:nvSpPr>
        <p:spPr/>
        <p:txBody>
          <a:bodyPr/>
          <a:lstStyle/>
          <a:p>
            <a:r>
              <a:rPr lang="en-GB" altLang="en-US" sz="3200" dirty="0"/>
              <a:t>Background</a:t>
            </a:r>
            <a:r>
              <a:rPr lang="en-GB" altLang="en-US" sz="2800" dirty="0"/>
              <a:t> Study</a:t>
            </a:r>
            <a:endParaRPr lang="en-GB" dirty="0"/>
          </a:p>
        </p:txBody>
      </p:sp>
      <p:sp>
        <p:nvSpPr>
          <p:cNvPr id="3" name="内容占位符 2">
            <a:extLst>
              <a:ext uri="{FF2B5EF4-FFF2-40B4-BE49-F238E27FC236}">
                <a16:creationId xmlns:a16="http://schemas.microsoft.com/office/drawing/2014/main" id="{255CA7EF-B26F-4CCB-BDD3-6D2B0EC7ADE4}"/>
              </a:ext>
            </a:extLst>
          </p:cNvPr>
          <p:cNvSpPr>
            <a:spLocks noGrp="1"/>
          </p:cNvSpPr>
          <p:nvPr>
            <p:ph idx="1"/>
          </p:nvPr>
        </p:nvSpPr>
        <p:spPr/>
        <p:txBody>
          <a:bodyPr/>
          <a:lstStyle/>
          <a:p>
            <a:r>
              <a:rPr lang="en-GB" sz="2400" dirty="0"/>
              <a:t>We will see some basic data structures we will use in this project:</a:t>
            </a:r>
          </a:p>
          <a:p>
            <a:pPr lvl="3">
              <a:buAutoNum type="arabicPeriod"/>
            </a:pPr>
            <a:r>
              <a:rPr lang="en-GB" sz="2200" dirty="0"/>
              <a:t>List/Double List</a:t>
            </a:r>
          </a:p>
          <a:p>
            <a:pPr marL="1371600" lvl="3" indent="0"/>
            <a:r>
              <a:rPr lang="en-GB" sz="2200" dirty="0"/>
              <a:t> </a:t>
            </a:r>
          </a:p>
          <a:p>
            <a:pPr lvl="3">
              <a:buAutoNum type="arabicPeriod"/>
            </a:pPr>
            <a:r>
              <a:rPr lang="en-GB" sz="2200" dirty="0"/>
              <a:t>Stack</a:t>
            </a:r>
          </a:p>
          <a:p>
            <a:pPr lvl="3">
              <a:buAutoNum type="arabicPeriod"/>
            </a:pPr>
            <a:endParaRPr lang="en-GB" sz="2200" dirty="0"/>
          </a:p>
          <a:p>
            <a:pPr lvl="3">
              <a:buAutoNum type="arabicPeriod"/>
            </a:pPr>
            <a:r>
              <a:rPr lang="en-GB" sz="2200" dirty="0"/>
              <a:t>Tree</a:t>
            </a:r>
          </a:p>
          <a:p>
            <a:pPr lvl="3">
              <a:buAutoNum type="arabicPeriod"/>
            </a:pPr>
            <a:endParaRPr lang="en-GB" sz="2200" dirty="0"/>
          </a:p>
          <a:p>
            <a:pPr lvl="3">
              <a:buAutoNum type="arabicPeriod"/>
            </a:pPr>
            <a:r>
              <a:rPr lang="en-GB" sz="2200" dirty="0"/>
              <a:t>Set</a:t>
            </a:r>
          </a:p>
          <a:p>
            <a:pPr lvl="3">
              <a:buAutoNum type="arabicPeriod"/>
            </a:pPr>
            <a:endParaRPr lang="en-GB" sz="2200" dirty="0"/>
          </a:p>
          <a:p>
            <a:pPr lvl="3">
              <a:buAutoNum type="arabicPeriod"/>
            </a:pPr>
            <a:r>
              <a:rPr lang="en-GB" sz="2200" dirty="0"/>
              <a:t>Dictionary(Hash)</a:t>
            </a:r>
          </a:p>
          <a:p>
            <a:pPr>
              <a:buAutoNum type="arabicPeriod"/>
            </a:pPr>
            <a:endParaRPr lang="en-GB" dirty="0"/>
          </a:p>
          <a:p>
            <a:pPr>
              <a:buAutoNum type="arabicPeriod"/>
            </a:pPr>
            <a:endParaRPr lang="en-GB" dirty="0"/>
          </a:p>
        </p:txBody>
      </p:sp>
    </p:spTree>
    <p:extLst>
      <p:ext uri="{BB962C8B-B14F-4D97-AF65-F5344CB8AC3E}">
        <p14:creationId xmlns:p14="http://schemas.microsoft.com/office/powerpoint/2010/main" val="399235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B10AE-D82F-48A0-9033-362433F78301}"/>
              </a:ext>
            </a:extLst>
          </p:cNvPr>
          <p:cNvSpPr>
            <a:spLocks noGrp="1"/>
          </p:cNvSpPr>
          <p:nvPr>
            <p:ph type="title"/>
          </p:nvPr>
        </p:nvSpPr>
        <p:spPr/>
        <p:txBody>
          <a:bodyPr/>
          <a:lstStyle/>
          <a:p>
            <a:r>
              <a:rPr lang="en-GB" altLang="en-US" sz="2800" dirty="0"/>
              <a:t>Background</a:t>
            </a:r>
            <a:r>
              <a:rPr lang="en-GB" altLang="en-US" sz="2400" dirty="0"/>
              <a:t> Study: List</a:t>
            </a:r>
            <a:endParaRPr lang="en-GB" dirty="0"/>
          </a:p>
        </p:txBody>
      </p:sp>
      <p:sp>
        <p:nvSpPr>
          <p:cNvPr id="3" name="内容占位符 2">
            <a:extLst>
              <a:ext uri="{FF2B5EF4-FFF2-40B4-BE49-F238E27FC236}">
                <a16:creationId xmlns:a16="http://schemas.microsoft.com/office/drawing/2014/main" id="{2D00653A-15CA-4766-91FA-D7146B6A6F8D}"/>
              </a:ext>
            </a:extLst>
          </p:cNvPr>
          <p:cNvSpPr>
            <a:spLocks noGrp="1"/>
          </p:cNvSpPr>
          <p:nvPr>
            <p:ph idx="1"/>
          </p:nvPr>
        </p:nvSpPr>
        <p:spPr/>
        <p:txBody>
          <a:bodyPr/>
          <a:lstStyle/>
          <a:p>
            <a:pPr marL="0" indent="0"/>
            <a:r>
              <a:rPr lang="en-GB" sz="2400" dirty="0"/>
              <a:t>List is the basic data structure in Python:</a:t>
            </a:r>
          </a:p>
          <a:p>
            <a:pPr marL="0" indent="0"/>
            <a:endParaRPr lang="en-GB" sz="2400" dirty="0"/>
          </a:p>
          <a:p>
            <a:pPr>
              <a:buAutoNum type="arabicPeriod"/>
            </a:pPr>
            <a:r>
              <a:rPr lang="en-GB" sz="2400" dirty="0"/>
              <a:t>A collection which is ordered and changeable. Allows duplicate members.</a:t>
            </a:r>
          </a:p>
          <a:p>
            <a:pPr>
              <a:buAutoNum type="arabicPeriod"/>
            </a:pPr>
            <a:r>
              <a:rPr lang="en-GB" sz="2400" dirty="0"/>
              <a:t>Access the list items by referring to the index number</a:t>
            </a:r>
          </a:p>
          <a:p>
            <a:pPr marL="0" indent="0"/>
            <a:endParaRPr lang="en-GB" dirty="0"/>
          </a:p>
        </p:txBody>
      </p:sp>
      <p:pic>
        <p:nvPicPr>
          <p:cNvPr id="11" name="图片 10">
            <a:extLst>
              <a:ext uri="{FF2B5EF4-FFF2-40B4-BE49-F238E27FC236}">
                <a16:creationId xmlns:a16="http://schemas.microsoft.com/office/drawing/2014/main" id="{BE89D00D-3F2B-4F81-A926-E6D282EE4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48100"/>
            <a:ext cx="7417645" cy="2024378"/>
          </a:xfrm>
          <a:prstGeom prst="rect">
            <a:avLst/>
          </a:prstGeom>
        </p:spPr>
      </p:pic>
    </p:spTree>
    <p:extLst>
      <p:ext uri="{BB962C8B-B14F-4D97-AF65-F5344CB8AC3E}">
        <p14:creationId xmlns:p14="http://schemas.microsoft.com/office/powerpoint/2010/main" val="281506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4BE29-58E5-4627-93A8-2359B3F86122}"/>
              </a:ext>
            </a:extLst>
          </p:cNvPr>
          <p:cNvSpPr>
            <a:spLocks noGrp="1"/>
          </p:cNvSpPr>
          <p:nvPr>
            <p:ph type="title"/>
          </p:nvPr>
        </p:nvSpPr>
        <p:spPr/>
        <p:txBody>
          <a:bodyPr/>
          <a:lstStyle/>
          <a:p>
            <a:r>
              <a:rPr lang="en-GB" altLang="en-US" sz="3200" dirty="0"/>
              <a:t>Background</a:t>
            </a:r>
            <a:r>
              <a:rPr lang="en-GB" altLang="en-US" sz="2800" dirty="0"/>
              <a:t> Study: Double List</a:t>
            </a:r>
            <a:endParaRPr lang="en-GB" dirty="0"/>
          </a:p>
        </p:txBody>
      </p:sp>
      <p:sp>
        <p:nvSpPr>
          <p:cNvPr id="6" name="内容占位符 5">
            <a:extLst>
              <a:ext uri="{FF2B5EF4-FFF2-40B4-BE49-F238E27FC236}">
                <a16:creationId xmlns:a16="http://schemas.microsoft.com/office/drawing/2014/main" id="{96CD0BF2-51D8-4213-949E-EAB6CCD50854}"/>
              </a:ext>
            </a:extLst>
          </p:cNvPr>
          <p:cNvSpPr>
            <a:spLocks noGrp="1"/>
          </p:cNvSpPr>
          <p:nvPr>
            <p:ph idx="1"/>
          </p:nvPr>
        </p:nvSpPr>
        <p:spPr>
          <a:xfrm>
            <a:off x="685800" y="1371600"/>
            <a:ext cx="7772400" cy="4953000"/>
          </a:xfrm>
        </p:spPr>
        <p:txBody>
          <a:bodyPr/>
          <a:lstStyle/>
          <a:p>
            <a:r>
              <a:rPr lang="en-GB" sz="2400" dirty="0"/>
              <a:t>Two</a:t>
            </a:r>
            <a:r>
              <a:rPr lang="en-GB" dirty="0"/>
              <a:t> </a:t>
            </a:r>
            <a:r>
              <a:rPr lang="en-GB" sz="2400" dirty="0"/>
              <a:t>dimensional</a:t>
            </a:r>
            <a:r>
              <a:rPr lang="en-GB" dirty="0"/>
              <a:t> </a:t>
            </a:r>
            <a:r>
              <a:rPr lang="en-GB" sz="2400" dirty="0"/>
              <a:t>list</a:t>
            </a:r>
            <a:r>
              <a:rPr lang="en-GB" dirty="0"/>
              <a:t>:</a:t>
            </a:r>
          </a:p>
        </p:txBody>
      </p:sp>
      <p:pic>
        <p:nvPicPr>
          <p:cNvPr id="8" name="图片 7">
            <a:extLst>
              <a:ext uri="{FF2B5EF4-FFF2-40B4-BE49-F238E27FC236}">
                <a16:creationId xmlns:a16="http://schemas.microsoft.com/office/drawing/2014/main" id="{820437F4-C019-4FDA-8A8A-9CABD0A3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772816"/>
            <a:ext cx="5014079" cy="4426966"/>
          </a:xfrm>
          <a:prstGeom prst="rect">
            <a:avLst/>
          </a:prstGeom>
        </p:spPr>
      </p:pic>
    </p:spTree>
    <p:extLst>
      <p:ext uri="{BB962C8B-B14F-4D97-AF65-F5344CB8AC3E}">
        <p14:creationId xmlns:p14="http://schemas.microsoft.com/office/powerpoint/2010/main" val="241674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C8BBD-A1E0-4183-B371-321CFA7F77FB}"/>
              </a:ext>
            </a:extLst>
          </p:cNvPr>
          <p:cNvSpPr>
            <a:spLocks noGrp="1"/>
          </p:cNvSpPr>
          <p:nvPr>
            <p:ph type="title"/>
          </p:nvPr>
        </p:nvSpPr>
        <p:spPr/>
        <p:txBody>
          <a:bodyPr/>
          <a:lstStyle/>
          <a:p>
            <a:r>
              <a:rPr lang="en-GB" altLang="en-US" sz="3600" dirty="0"/>
              <a:t>Background</a:t>
            </a:r>
            <a:r>
              <a:rPr lang="en-GB" altLang="en-US" sz="3200" dirty="0"/>
              <a:t> Study: Linked List</a:t>
            </a:r>
            <a:endParaRPr lang="en-GB" dirty="0"/>
          </a:p>
        </p:txBody>
      </p:sp>
      <p:sp>
        <p:nvSpPr>
          <p:cNvPr id="3" name="内容占位符 2">
            <a:extLst>
              <a:ext uri="{FF2B5EF4-FFF2-40B4-BE49-F238E27FC236}">
                <a16:creationId xmlns:a16="http://schemas.microsoft.com/office/drawing/2014/main" id="{B72CA3E8-9EE0-40F6-9508-6F1BCA344722}"/>
              </a:ext>
            </a:extLst>
          </p:cNvPr>
          <p:cNvSpPr>
            <a:spLocks noGrp="1"/>
          </p:cNvSpPr>
          <p:nvPr>
            <p:ph idx="1"/>
          </p:nvPr>
        </p:nvSpPr>
        <p:spPr/>
        <p:txBody>
          <a:bodyPr/>
          <a:lstStyle/>
          <a:p>
            <a:r>
              <a:rPr lang="en-GB" sz="2200" dirty="0"/>
              <a:t>	A linked list is a linear data structure where each element is a separate object. Linked list elements are not stored at contiguous location; the elements are linked using pointers. </a:t>
            </a:r>
          </a:p>
        </p:txBody>
      </p:sp>
      <p:pic>
        <p:nvPicPr>
          <p:cNvPr id="5" name="图片 4">
            <a:extLst>
              <a:ext uri="{FF2B5EF4-FFF2-40B4-BE49-F238E27FC236}">
                <a16:creationId xmlns:a16="http://schemas.microsoft.com/office/drawing/2014/main" id="{4E368B51-4166-4619-89E7-AC035ADDB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3140968"/>
            <a:ext cx="7524328" cy="2180411"/>
          </a:xfrm>
          <a:prstGeom prst="rect">
            <a:avLst/>
          </a:prstGeom>
        </p:spPr>
      </p:pic>
    </p:spTree>
    <p:extLst>
      <p:ext uri="{BB962C8B-B14F-4D97-AF65-F5344CB8AC3E}">
        <p14:creationId xmlns:p14="http://schemas.microsoft.com/office/powerpoint/2010/main" val="39802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FE7F1-BD79-492D-8C5A-EBF791049D0A}"/>
              </a:ext>
            </a:extLst>
          </p:cNvPr>
          <p:cNvSpPr>
            <a:spLocks noGrp="1"/>
          </p:cNvSpPr>
          <p:nvPr>
            <p:ph type="title"/>
          </p:nvPr>
        </p:nvSpPr>
        <p:spPr/>
        <p:txBody>
          <a:bodyPr/>
          <a:lstStyle/>
          <a:p>
            <a:r>
              <a:rPr lang="en-GB" altLang="en-US" sz="3600" dirty="0"/>
              <a:t>Background</a:t>
            </a:r>
            <a:r>
              <a:rPr lang="en-GB" altLang="en-US" sz="3200" dirty="0"/>
              <a:t> Study: Stack</a:t>
            </a:r>
            <a:endParaRPr lang="en-GB" dirty="0"/>
          </a:p>
        </p:txBody>
      </p:sp>
      <p:sp>
        <p:nvSpPr>
          <p:cNvPr id="3" name="内容占位符 2">
            <a:extLst>
              <a:ext uri="{FF2B5EF4-FFF2-40B4-BE49-F238E27FC236}">
                <a16:creationId xmlns:a16="http://schemas.microsoft.com/office/drawing/2014/main" id="{60939A98-337A-4182-B7BF-E592F0B88579}"/>
              </a:ext>
            </a:extLst>
          </p:cNvPr>
          <p:cNvSpPr>
            <a:spLocks noGrp="1"/>
          </p:cNvSpPr>
          <p:nvPr>
            <p:ph idx="1"/>
          </p:nvPr>
        </p:nvSpPr>
        <p:spPr/>
        <p:txBody>
          <a:bodyPr/>
          <a:lstStyle/>
          <a:p>
            <a:r>
              <a:rPr lang="en-GB" sz="2400" dirty="0"/>
              <a:t>Stack in Python is implemented by List to fulfil FILO(First in Last out):</a:t>
            </a:r>
          </a:p>
        </p:txBody>
      </p:sp>
      <p:pic>
        <p:nvPicPr>
          <p:cNvPr id="5" name="图片 4">
            <a:extLst>
              <a:ext uri="{FF2B5EF4-FFF2-40B4-BE49-F238E27FC236}">
                <a16:creationId xmlns:a16="http://schemas.microsoft.com/office/drawing/2014/main" id="{7F782274-4A60-4516-89E4-E3904E843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767659"/>
            <a:ext cx="5654530" cy="4160881"/>
          </a:xfrm>
          <a:prstGeom prst="rect">
            <a:avLst/>
          </a:prstGeom>
        </p:spPr>
      </p:pic>
    </p:spTree>
    <p:extLst>
      <p:ext uri="{BB962C8B-B14F-4D97-AF65-F5344CB8AC3E}">
        <p14:creationId xmlns:p14="http://schemas.microsoft.com/office/powerpoint/2010/main" val="2637731906"/>
      </p:ext>
    </p:extLst>
  </p:cSld>
  <p:clrMapOvr>
    <a:masterClrMapping/>
  </p:clrMapOvr>
</p:sld>
</file>

<file path=ppt/theme/theme1.xml><?xml version="1.0" encoding="utf-8"?>
<a:theme xmlns:a="http://schemas.openxmlformats.org/drawingml/2006/main" name="Blank Presentation">
  <a:themeElements>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807</Words>
  <Application>Microsoft Office PowerPoint</Application>
  <PresentationFormat>全屏显示(4:3)</PresentationFormat>
  <Paragraphs>149</Paragraphs>
  <Slides>41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Arial</vt:lpstr>
      <vt:lpstr>ＭＳ Ｐゴシック</vt:lpstr>
      <vt:lpstr>Calibri</vt:lpstr>
      <vt:lpstr>Wingdings</vt:lpstr>
      <vt:lpstr>Blank Presentation</vt:lpstr>
      <vt:lpstr>Description of  Timer Visualization of Executable Code</vt:lpstr>
      <vt:lpstr>Outline</vt:lpstr>
      <vt:lpstr>Overview</vt:lpstr>
      <vt:lpstr>Background Study</vt:lpstr>
      <vt:lpstr>Background Study</vt:lpstr>
      <vt:lpstr>Background Study: List</vt:lpstr>
      <vt:lpstr>Background Study: Double List</vt:lpstr>
      <vt:lpstr>Background Study: Linked List</vt:lpstr>
      <vt:lpstr>Background Study: Stack</vt:lpstr>
      <vt:lpstr>Background Study: Set</vt:lpstr>
      <vt:lpstr>Background Study: Tree</vt:lpstr>
      <vt:lpstr>Background Study: Dictionary</vt:lpstr>
      <vt:lpstr>Data Formatting</vt:lpstr>
      <vt:lpstr>Data Formatting: Helper Class</vt:lpstr>
      <vt:lpstr>Data Formatting: Code</vt:lpstr>
      <vt:lpstr>Data Formatting Comparison</vt:lpstr>
      <vt:lpstr>Search Time Comparison: Preparation</vt:lpstr>
      <vt:lpstr>Search Time Comparison</vt:lpstr>
      <vt:lpstr>Delete Time Comparison</vt:lpstr>
      <vt:lpstr>Huge Data Testing</vt:lpstr>
      <vt:lpstr>Huge Data Testing</vt:lpstr>
      <vt:lpstr>Huge Data Testing</vt:lpstr>
      <vt:lpstr>Huge Data Testing</vt:lpstr>
      <vt:lpstr>Analysis:</vt:lpstr>
      <vt:lpstr>Analysis:</vt:lpstr>
      <vt:lpstr>Tree Structure Comparison</vt:lpstr>
      <vt:lpstr>Tree Structure Comparison</vt:lpstr>
      <vt:lpstr>AVL Tree:</vt:lpstr>
      <vt:lpstr>Red-Black Tree</vt:lpstr>
      <vt:lpstr>Red-Black Tree and AVL Tree</vt:lpstr>
      <vt:lpstr>Tree Structure Comparison</vt:lpstr>
      <vt:lpstr>Practical Comparison: Boggle Game</vt:lpstr>
      <vt:lpstr>Practical Comparison: Boggle Game</vt:lpstr>
      <vt:lpstr>Practical Comparison: Boggle Game</vt:lpstr>
      <vt:lpstr>Practical Comparison: Boggle Game</vt:lpstr>
      <vt:lpstr>Practical Comparison: Boggle Game</vt:lpstr>
      <vt:lpstr>Practical Comparison: Boggle Game</vt:lpstr>
      <vt:lpstr>Practical Comparison: Boggle Game</vt:lpstr>
      <vt:lpstr>Practical Comparison: Boggle Game</vt:lpstr>
      <vt:lpstr>Summary</vt:lpstr>
      <vt:lpstr>Q&amp;A </vt:lpstr>
    </vt:vector>
  </TitlesOfParts>
  <Company>Krusty Morris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Krusty Morris</dc:creator>
  <cp:lastModifiedBy>Xie, Fei</cp:lastModifiedBy>
  <cp:revision>204</cp:revision>
  <dcterms:created xsi:type="dcterms:W3CDTF">2007-01-16T13:11:17Z</dcterms:created>
  <dcterms:modified xsi:type="dcterms:W3CDTF">2019-03-20T23:05:11Z</dcterms:modified>
</cp:coreProperties>
</file>