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9" r:id="rId6"/>
    <p:sldId id="263" r:id="rId7"/>
    <p:sldId id="271" r:id="rId8"/>
    <p:sldId id="266" r:id="rId9"/>
    <p:sldId id="272" r:id="rId10"/>
    <p:sldId id="27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4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25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3ACB688-4D9A-1060-0B63-6A9DE531B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4673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47D6AA-A2B6-B371-BC45-7B6010B87A64}"/>
              </a:ext>
            </a:extLst>
          </p:cNvPr>
          <p:cNvSpPr txBox="1"/>
          <p:nvPr/>
        </p:nvSpPr>
        <p:spPr>
          <a:xfrm>
            <a:off x="850899" y="1441172"/>
            <a:ext cx="107605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b="1" dirty="0">
                <a:solidFill>
                  <a:schemeClr val="bg1"/>
                </a:solidFill>
                <a:effectLst/>
                <a:latin typeface="+mj-ea"/>
                <a:ea typeface="+mj-ea"/>
              </a:rPr>
              <a:t>专题二   房间脉冲响应</a:t>
            </a:r>
            <a:r>
              <a:rPr lang="en-US" altLang="zh-CN" sz="5400" b="1" dirty="0">
                <a:solidFill>
                  <a:schemeClr val="bg1"/>
                </a:solidFill>
                <a:effectLst/>
                <a:latin typeface="+mj-ea"/>
                <a:ea typeface="+mj-ea"/>
              </a:rPr>
              <a:t>(RIR)</a:t>
            </a:r>
            <a:r>
              <a:rPr lang="zh-CN" altLang="en-US" sz="5400" b="1" dirty="0">
                <a:solidFill>
                  <a:schemeClr val="bg1"/>
                </a:solidFill>
                <a:effectLst/>
                <a:latin typeface="+mj-ea"/>
                <a:ea typeface="+mj-ea"/>
              </a:rPr>
              <a:t>仿真</a:t>
            </a:r>
            <a:endParaRPr lang="zh-CN" altLang="en-US" sz="5400" b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endParaRPr lang="zh-CN" altLang="en-US" sz="5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45D7B9-2D33-EA83-D555-A7D7E08BA043}"/>
              </a:ext>
            </a:extLst>
          </p:cNvPr>
          <p:cNvSpPr txBox="1"/>
          <p:nvPr/>
        </p:nvSpPr>
        <p:spPr>
          <a:xfrm>
            <a:off x="3393620" y="3076584"/>
            <a:ext cx="8101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+mj-ea"/>
                <a:ea typeface="+mj-ea"/>
              </a:rPr>
              <a:t>——</a:t>
            </a:r>
            <a:r>
              <a:rPr lang="zh-CN" altLang="en-US" sz="3600" dirty="0">
                <a:solidFill>
                  <a:schemeClr val="bg1"/>
                </a:solidFill>
                <a:latin typeface="+mj-ea"/>
                <a:ea typeface="+mj-ea"/>
              </a:rPr>
              <a:t>基于镜像模型和光线追踪模型</a:t>
            </a:r>
          </a:p>
        </p:txBody>
      </p:sp>
    </p:spTree>
    <p:extLst>
      <p:ext uri="{BB962C8B-B14F-4D97-AF65-F5344CB8AC3E}">
        <p14:creationId xmlns:p14="http://schemas.microsoft.com/office/powerpoint/2010/main" val="3054007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6D731-10C6-E79B-AD9F-5FB5AAA05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49656C3-743E-9B1A-363C-A8BF97D90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9271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A92AF52-B3CE-587C-8717-3D61F4EF2146}"/>
              </a:ext>
            </a:extLst>
          </p:cNvPr>
          <p:cNvSpPr txBox="1"/>
          <p:nvPr/>
        </p:nvSpPr>
        <p:spPr>
          <a:xfrm>
            <a:off x="127000" y="171162"/>
            <a:ext cx="1131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实验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81116306-CED9-674D-027B-43EB10245083}"/>
              </a:ext>
            </a:extLst>
          </p:cNvPr>
          <p:cNvSpPr txBox="1"/>
          <p:nvPr/>
        </p:nvSpPr>
        <p:spPr>
          <a:xfrm>
            <a:off x="1124857" y="183163"/>
            <a:ext cx="7939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j-ea"/>
                <a:ea typeface="+mj-ea"/>
              </a:rPr>
              <a:t>RT60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的计算   单声源到单观测点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947647-F354-C95A-DB2B-3FD4035D3EEB}"/>
              </a:ext>
            </a:extLst>
          </p:cNvPr>
          <p:cNvSpPr txBox="1"/>
          <p:nvPr/>
        </p:nvSpPr>
        <p:spPr>
          <a:xfrm>
            <a:off x="55599" y="1082026"/>
            <a:ext cx="187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/>
              <a:t>实验结论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E2FBA5A-A782-FE6E-A317-A535B2A563AB}"/>
              </a:ext>
            </a:extLst>
          </p:cNvPr>
          <p:cNvSpPr/>
          <p:nvPr/>
        </p:nvSpPr>
        <p:spPr>
          <a:xfrm>
            <a:off x="133350" y="1052824"/>
            <a:ext cx="6089494" cy="5538227"/>
          </a:xfrm>
          <a:prstGeom prst="rect">
            <a:avLst/>
          </a:prstGeom>
          <a:noFill/>
          <a:ln>
            <a:solidFill>
              <a:srgbClr val="2E46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E2141CB-EF52-35D5-85BC-ABD240CEC596}"/>
              </a:ext>
            </a:extLst>
          </p:cNvPr>
          <p:cNvSpPr/>
          <p:nvPr/>
        </p:nvSpPr>
        <p:spPr>
          <a:xfrm>
            <a:off x="6407847" y="1052824"/>
            <a:ext cx="5591175" cy="55797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B0C379-7E9E-0DB9-4903-F5D652CA8CF2}"/>
              </a:ext>
            </a:extLst>
          </p:cNvPr>
          <p:cNvSpPr txBox="1"/>
          <p:nvPr/>
        </p:nvSpPr>
        <p:spPr>
          <a:xfrm>
            <a:off x="6461790" y="1094425"/>
            <a:ext cx="1655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/>
              <a:t>实验结果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8C9854-A97F-10EE-F59D-D62C4B88D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626" y="1620259"/>
            <a:ext cx="2410546" cy="185453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357CD4-F1F1-03D7-5B0B-3BD893A97F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951" y="1661861"/>
            <a:ext cx="2433919" cy="18847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EC3FEC0-3592-C15B-A81D-367D6D133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3627" y="3710468"/>
            <a:ext cx="2433358" cy="185453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FBF84882-EA9E-4DB3-02FD-6621C5884E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8078" y="3623951"/>
            <a:ext cx="2479232" cy="1941048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788EC25-5906-C8AE-028E-82DBAB46DFCC}"/>
              </a:ext>
            </a:extLst>
          </p:cNvPr>
          <p:cNvSpPr txBox="1"/>
          <p:nvPr/>
        </p:nvSpPr>
        <p:spPr>
          <a:xfrm>
            <a:off x="6997891" y="1877304"/>
            <a:ext cx="138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ISM 1.12S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3A15886-B22A-3F8B-14EC-E9D66F647F76}"/>
              </a:ext>
            </a:extLst>
          </p:cNvPr>
          <p:cNvSpPr txBox="1"/>
          <p:nvPr/>
        </p:nvSpPr>
        <p:spPr>
          <a:xfrm>
            <a:off x="6988411" y="2234920"/>
            <a:ext cx="209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Ray Trace 1.05S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C55A1BB-F73E-2E9A-AAAA-D713A007F839}"/>
              </a:ext>
            </a:extLst>
          </p:cNvPr>
          <p:cNvSpPr txBox="1"/>
          <p:nvPr/>
        </p:nvSpPr>
        <p:spPr>
          <a:xfrm>
            <a:off x="9634698" y="1929589"/>
            <a:ext cx="138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ISM 1.12S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4310E01-EEB8-8E5C-61DF-A77D8EDC640F}"/>
              </a:ext>
            </a:extLst>
          </p:cNvPr>
          <p:cNvSpPr txBox="1"/>
          <p:nvPr/>
        </p:nvSpPr>
        <p:spPr>
          <a:xfrm>
            <a:off x="9645296" y="2278729"/>
            <a:ext cx="209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Ray Trace 1.02S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CEE0D3-0BCF-913D-0D71-46DA92C3A154}"/>
              </a:ext>
            </a:extLst>
          </p:cNvPr>
          <p:cNvSpPr txBox="1"/>
          <p:nvPr/>
        </p:nvSpPr>
        <p:spPr>
          <a:xfrm>
            <a:off x="6997890" y="4089451"/>
            <a:ext cx="138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ISM 1.13S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2736A65-8521-9EAA-C0BF-1D1E6A23C241}"/>
              </a:ext>
            </a:extLst>
          </p:cNvPr>
          <p:cNvSpPr txBox="1"/>
          <p:nvPr/>
        </p:nvSpPr>
        <p:spPr>
          <a:xfrm>
            <a:off x="9834532" y="4103306"/>
            <a:ext cx="138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ISM 1.04S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5199E29-FD62-641E-208A-B895A630FE26}"/>
              </a:ext>
            </a:extLst>
          </p:cNvPr>
          <p:cNvSpPr txBox="1"/>
          <p:nvPr/>
        </p:nvSpPr>
        <p:spPr>
          <a:xfrm>
            <a:off x="7043026" y="4396340"/>
            <a:ext cx="209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Ray Trace 1.07S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944DD9A3-F927-1C09-C578-1C41B741251F}"/>
              </a:ext>
            </a:extLst>
          </p:cNvPr>
          <p:cNvSpPr txBox="1"/>
          <p:nvPr/>
        </p:nvSpPr>
        <p:spPr>
          <a:xfrm>
            <a:off x="9758736" y="4403621"/>
            <a:ext cx="2098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Ray Trace 1.02S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6E28086-A3D9-798D-EAEA-ECCE9383008C}"/>
              </a:ext>
            </a:extLst>
          </p:cNvPr>
          <p:cNvSpPr txBox="1"/>
          <p:nvPr/>
        </p:nvSpPr>
        <p:spPr>
          <a:xfrm>
            <a:off x="-215103" y="3680965"/>
            <a:ext cx="591861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mic2处于远端墙位置，既能够获取单面反射，也可以获得来自其他墙面的反射，所以rt60较大。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mic0位于中心点，也因为反射源较多所以rt60相对大一些，mic1和mic2同理，但是缺少了远端丰富的反射源。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mic3位于墙角，虽然有反射源但多次衰减下降快反而rt60最短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3E716C77-0573-5DA1-557A-1D28CB0C65F9}"/>
              </a:ext>
            </a:extLst>
          </p:cNvPr>
          <p:cNvGrpSpPr/>
          <p:nvPr/>
        </p:nvGrpSpPr>
        <p:grpSpPr>
          <a:xfrm>
            <a:off x="1629070" y="1447648"/>
            <a:ext cx="2627487" cy="2251093"/>
            <a:chOff x="3054781" y="1420430"/>
            <a:chExt cx="3019257" cy="2479351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8D3F83DF-2115-F7E8-33FA-FF5094DD9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4781" y="1420430"/>
              <a:ext cx="2861759" cy="2479351"/>
            </a:xfrm>
            <a:prstGeom prst="rect">
              <a:avLst/>
            </a:prstGeom>
          </p:spPr>
        </p:pic>
        <p:sp>
          <p:nvSpPr>
            <p:cNvPr id="31" name="星形: 五角 30">
              <a:extLst>
                <a:ext uri="{FF2B5EF4-FFF2-40B4-BE49-F238E27FC236}">
                  <a16:creationId xmlns:a16="http://schemas.microsoft.com/office/drawing/2014/main" id="{257B8471-C641-B85C-FECE-A1837DD1CB46}"/>
                </a:ext>
              </a:extLst>
            </p:cNvPr>
            <p:cNvSpPr/>
            <p:nvPr/>
          </p:nvSpPr>
          <p:spPr>
            <a:xfrm>
              <a:off x="3978090" y="2502761"/>
              <a:ext cx="181160" cy="154867"/>
            </a:xfrm>
            <a:prstGeom prst="star5">
              <a:avLst>
                <a:gd name="adj" fmla="val 30224"/>
                <a:gd name="hf" fmla="val 105146"/>
                <a:gd name="vf" fmla="val 11055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D2FC5B8-9CC9-D8F2-369A-9421A6E79A4A}"/>
                </a:ext>
              </a:extLst>
            </p:cNvPr>
            <p:cNvSpPr/>
            <p:nvPr/>
          </p:nvSpPr>
          <p:spPr>
            <a:xfrm>
              <a:off x="3479176" y="2545974"/>
              <a:ext cx="160076" cy="154867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2E46B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8EDD6D0E-8B27-95DB-1191-D1B94A63E046}"/>
                </a:ext>
              </a:extLst>
            </p:cNvPr>
            <p:cNvSpPr/>
            <p:nvPr/>
          </p:nvSpPr>
          <p:spPr>
            <a:xfrm>
              <a:off x="4490003" y="2547189"/>
              <a:ext cx="160076" cy="154867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2E46B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55E11AA-4F19-5BE7-2C2A-13AE9119D62B}"/>
                </a:ext>
              </a:extLst>
            </p:cNvPr>
            <p:cNvSpPr/>
            <p:nvPr/>
          </p:nvSpPr>
          <p:spPr>
            <a:xfrm>
              <a:off x="3479176" y="3359786"/>
              <a:ext cx="160076" cy="154867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2E46B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F18C6C78-F58F-FB8C-7706-73FCFFE801A4}"/>
                </a:ext>
              </a:extLst>
            </p:cNvPr>
            <p:cNvSpPr/>
            <p:nvPr/>
          </p:nvSpPr>
          <p:spPr>
            <a:xfrm>
              <a:off x="5501402" y="2539979"/>
              <a:ext cx="160076" cy="154867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2E46B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6BE8668-7A01-68D4-F511-13F7F2F8E6AF}"/>
                </a:ext>
              </a:extLst>
            </p:cNvPr>
            <p:cNvSpPr txBox="1"/>
            <p:nvPr/>
          </p:nvSpPr>
          <p:spPr>
            <a:xfrm>
              <a:off x="4288404" y="2671279"/>
              <a:ext cx="91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Mic-0</a:t>
              </a:r>
              <a:endParaRPr lang="zh-CN" altLang="en-US" dirty="0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6341AB68-FC76-0605-7A86-E067EC705952}"/>
                </a:ext>
              </a:extLst>
            </p:cNvPr>
            <p:cNvSpPr txBox="1"/>
            <p:nvPr/>
          </p:nvSpPr>
          <p:spPr>
            <a:xfrm>
              <a:off x="3267191" y="2148904"/>
              <a:ext cx="91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Mic-1</a:t>
              </a:r>
              <a:endParaRPr lang="zh-CN" altLang="en-US" dirty="0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FCBE01E2-4AC9-353E-B3D7-AFF340A95D6F}"/>
                </a:ext>
              </a:extLst>
            </p:cNvPr>
            <p:cNvSpPr txBox="1"/>
            <p:nvPr/>
          </p:nvSpPr>
          <p:spPr>
            <a:xfrm>
              <a:off x="3612229" y="3256330"/>
              <a:ext cx="91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Mic-3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E4AD7EB-FACC-8AE4-E45E-6E99F28E7D2B}"/>
                </a:ext>
              </a:extLst>
            </p:cNvPr>
            <p:cNvSpPr txBox="1"/>
            <p:nvPr/>
          </p:nvSpPr>
          <p:spPr>
            <a:xfrm>
              <a:off x="5162835" y="2167095"/>
              <a:ext cx="91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Mic-2</a:t>
              </a:r>
              <a:endParaRPr lang="zh-CN" altLang="en-US" dirty="0"/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4457FBE5-10D5-B5A2-77A9-51041B10F751}"/>
              </a:ext>
            </a:extLst>
          </p:cNvPr>
          <p:cNvSpPr txBox="1"/>
          <p:nvPr/>
        </p:nvSpPr>
        <p:spPr>
          <a:xfrm>
            <a:off x="7695829" y="2918669"/>
            <a:ext cx="792968" cy="33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Mic-0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7D27A44-C2DE-30A6-DE16-8BB80C2D9B4A}"/>
              </a:ext>
            </a:extLst>
          </p:cNvPr>
          <p:cNvSpPr txBox="1"/>
          <p:nvPr/>
        </p:nvSpPr>
        <p:spPr>
          <a:xfrm>
            <a:off x="10525979" y="2968341"/>
            <a:ext cx="792968" cy="33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Mic-1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0F30EA3C-B3DE-DF8F-DF5C-9946424F6F55}"/>
              </a:ext>
            </a:extLst>
          </p:cNvPr>
          <p:cNvSpPr txBox="1"/>
          <p:nvPr/>
        </p:nvSpPr>
        <p:spPr>
          <a:xfrm>
            <a:off x="7968389" y="4976990"/>
            <a:ext cx="792968" cy="33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Mic-2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5166F43-4550-2273-392B-DF74BA1866AB}"/>
              </a:ext>
            </a:extLst>
          </p:cNvPr>
          <p:cNvSpPr txBox="1"/>
          <p:nvPr/>
        </p:nvSpPr>
        <p:spPr>
          <a:xfrm>
            <a:off x="10738714" y="5001311"/>
            <a:ext cx="792968" cy="335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Mic-3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650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E3D1C-3F5C-DFC0-07AF-3FFF578C3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9B70B63-6BA3-4F0E-DB15-8D662094A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9271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B22F470-936F-1BF3-D954-D4D537A6EA93}"/>
              </a:ext>
            </a:extLst>
          </p:cNvPr>
          <p:cNvSpPr txBox="1"/>
          <p:nvPr/>
        </p:nvSpPr>
        <p:spPr>
          <a:xfrm>
            <a:off x="304800" y="101600"/>
            <a:ext cx="9017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bg1"/>
                </a:solidFill>
                <a:effectLst/>
                <a:latin typeface="+mj-ea"/>
                <a:ea typeface="+mj-ea"/>
              </a:rPr>
              <a:t>任务和概述</a:t>
            </a:r>
            <a:endParaRPr lang="zh-CN" altLang="en-US" sz="4000" b="0" dirty="0">
              <a:solidFill>
                <a:schemeClr val="bg1"/>
              </a:solidFill>
              <a:effectLst/>
              <a:latin typeface="+mj-ea"/>
              <a:ea typeface="+mj-ea"/>
            </a:endParaRPr>
          </a:p>
          <a:p>
            <a:endParaRPr lang="zh-CN" altLang="en-US" sz="4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0B88D4E-44BF-B045-9568-788A74A9DFD5}"/>
              </a:ext>
            </a:extLst>
          </p:cNvPr>
          <p:cNvGrpSpPr/>
          <p:nvPr/>
        </p:nvGrpSpPr>
        <p:grpSpPr>
          <a:xfrm>
            <a:off x="1390649" y="1425039"/>
            <a:ext cx="9410700" cy="4474570"/>
            <a:chOff x="304800" y="1215030"/>
            <a:chExt cx="9410700" cy="447457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4F802748-1728-1116-CF97-1A809A6FA0EC}"/>
                </a:ext>
              </a:extLst>
            </p:cNvPr>
            <p:cNvGrpSpPr/>
            <p:nvPr/>
          </p:nvGrpSpPr>
          <p:grpSpPr>
            <a:xfrm>
              <a:off x="304800" y="3658746"/>
              <a:ext cx="9410700" cy="1766708"/>
              <a:chOff x="292100" y="3011046"/>
              <a:chExt cx="9410700" cy="1766708"/>
            </a:xfrm>
          </p:grpSpPr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053CCC62-8AA0-3B4B-DDA9-5708514043E1}"/>
                  </a:ext>
                </a:extLst>
              </p:cNvPr>
              <p:cNvGrpSpPr/>
              <p:nvPr/>
            </p:nvGrpSpPr>
            <p:grpSpPr>
              <a:xfrm>
                <a:off x="406400" y="3633918"/>
                <a:ext cx="9296400" cy="1143836"/>
                <a:chOff x="406400" y="3198167"/>
                <a:chExt cx="9296400" cy="1143836"/>
              </a:xfrm>
            </p:grpSpPr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7BFC334C-A118-363B-4A9C-CEB5E497DC00}"/>
                    </a:ext>
                  </a:extLst>
                </p:cNvPr>
                <p:cNvSpPr txBox="1"/>
                <p:nvPr/>
              </p:nvSpPr>
              <p:spPr>
                <a:xfrm>
                  <a:off x="406400" y="3198167"/>
                  <a:ext cx="92964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indent="-342900">
                    <a:buFont typeface="Wingdings" panose="05000000000000000000" pitchFamily="2" charset="2"/>
                    <a:buChar char="Ø"/>
                  </a:pPr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RIR仿真及两种模型</a:t>
                  </a:r>
                  <a:r>
                    <a:rPr lang="en-US" altLang="zh-CN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(</a:t>
                  </a:r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基于镜像模型和光线追踪模型</a:t>
                  </a:r>
                  <a:r>
                    <a:rPr lang="en-US" altLang="zh-CN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)</a:t>
                  </a:r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介绍</a:t>
                  </a:r>
                </a:p>
              </p:txBody>
            </p:sp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718CF07B-AFB7-9F04-400E-2651503FE562}"/>
                    </a:ext>
                  </a:extLst>
                </p:cNvPr>
                <p:cNvSpPr txBox="1"/>
                <p:nvPr/>
              </p:nvSpPr>
              <p:spPr>
                <a:xfrm>
                  <a:off x="406400" y="3880338"/>
                  <a:ext cx="929640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indent="-342900">
                    <a:buFont typeface="Wingdings" panose="05000000000000000000" pitchFamily="2" charset="2"/>
                    <a:buChar char="Ø"/>
                  </a:pPr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实验结果分析</a:t>
                  </a:r>
                </a:p>
              </p:txBody>
            </p:sp>
          </p:grp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4AD333E-3571-803D-2F9D-5D5723822847}"/>
                  </a:ext>
                </a:extLst>
              </p:cNvPr>
              <p:cNvSpPr txBox="1"/>
              <p:nvPr/>
            </p:nvSpPr>
            <p:spPr>
              <a:xfrm>
                <a:off x="292100" y="3011046"/>
                <a:ext cx="3162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sz="2400" dirty="0">
                    <a:solidFill>
                      <a:srgbClr val="2E46B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概述</a:t>
                </a:r>
              </a:p>
            </p:txBody>
          </p: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011DC3A6-3A7B-1BAC-8F71-ED161231B079}"/>
                </a:ext>
              </a:extLst>
            </p:cNvPr>
            <p:cNvGrpSpPr/>
            <p:nvPr/>
          </p:nvGrpSpPr>
          <p:grpSpPr>
            <a:xfrm>
              <a:off x="304800" y="1476733"/>
              <a:ext cx="7661275" cy="1507447"/>
              <a:chOff x="292100" y="1144718"/>
              <a:chExt cx="7661275" cy="1507447"/>
            </a:xfrm>
          </p:grpSpPr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9D863E5-8FD8-3220-7DED-B16C9FF0A04D}"/>
                  </a:ext>
                </a:extLst>
              </p:cNvPr>
              <p:cNvSpPr txBox="1"/>
              <p:nvPr/>
            </p:nvSpPr>
            <p:spPr>
              <a:xfrm>
                <a:off x="406400" y="1594746"/>
                <a:ext cx="754697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RIR仿真（单声源到单观测点，单声源到多观测点）</a:t>
                </a:r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B8B5A81-9C75-679E-DB45-584172A904BE}"/>
                  </a:ext>
                </a:extLst>
              </p:cNvPr>
              <p:cNvSpPr txBox="1"/>
              <p:nvPr/>
            </p:nvSpPr>
            <p:spPr>
              <a:xfrm>
                <a:off x="406400" y="2190500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基于RIR进行混响时间计算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(RT60)</a:t>
                </a:r>
                <a:endPara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F50E87D-FF63-F4A9-C69A-B8CED495F1BE}"/>
                  </a:ext>
                </a:extLst>
              </p:cNvPr>
              <p:cNvSpPr txBox="1"/>
              <p:nvPr/>
            </p:nvSpPr>
            <p:spPr>
              <a:xfrm>
                <a:off x="292100" y="1144718"/>
                <a:ext cx="31623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ü"/>
                </a:pPr>
                <a:r>
                  <a:rPr lang="zh-CN" altLang="en-US" sz="2400" dirty="0">
                    <a:solidFill>
                      <a:srgbClr val="2E46B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任务</a:t>
                </a:r>
              </a:p>
            </p:txBody>
          </p:sp>
        </p:grp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6875FDA-86A9-9357-E602-A229A78C1EED}"/>
                </a:ext>
              </a:extLst>
            </p:cNvPr>
            <p:cNvSpPr/>
            <p:nvPr/>
          </p:nvSpPr>
          <p:spPr>
            <a:xfrm>
              <a:off x="342900" y="3658746"/>
              <a:ext cx="9296400" cy="2030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75ED8E5-EBBA-C6BD-D36A-2D12552DC55B}"/>
                </a:ext>
              </a:extLst>
            </p:cNvPr>
            <p:cNvSpPr/>
            <p:nvPr/>
          </p:nvSpPr>
          <p:spPr>
            <a:xfrm>
              <a:off x="304800" y="1215030"/>
              <a:ext cx="9296400" cy="20308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390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8994A-9986-6892-B4FB-FC52FA5B9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0900206-75BC-A3AB-1DB8-0246CB7FC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9271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66BD10C-3765-28BC-EE71-10BD1C52C0B3}"/>
              </a:ext>
            </a:extLst>
          </p:cNvPr>
          <p:cNvSpPr txBox="1"/>
          <p:nvPr/>
        </p:nvSpPr>
        <p:spPr>
          <a:xfrm>
            <a:off x="127000" y="171162"/>
            <a:ext cx="1131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房间脉冲响应是什么？有哪些模型？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6C86DC-3CD6-60B5-88A8-D660658262E2}"/>
              </a:ext>
            </a:extLst>
          </p:cNvPr>
          <p:cNvSpPr txBox="1"/>
          <p:nvPr/>
        </p:nvSpPr>
        <p:spPr>
          <a:xfrm>
            <a:off x="212724" y="1619577"/>
            <a:ext cx="11766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声源在一个特定房间内发出的一个理想单位脉冲信号，到达接收器时的完整时间响应。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E1A0EA7-3FB1-EBD8-71D0-5236661DF0F3}"/>
              </a:ext>
            </a:extLst>
          </p:cNvPr>
          <p:cNvSpPr txBox="1"/>
          <p:nvPr/>
        </p:nvSpPr>
        <p:spPr>
          <a:xfrm>
            <a:off x="298450" y="1138643"/>
            <a:ext cx="8032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2E46B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房间脉冲响应（</a:t>
            </a:r>
            <a:r>
              <a:rPr lang="en-US" altLang="zh-CN" sz="2400" dirty="0">
                <a:solidFill>
                  <a:srgbClr val="2E46B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Room Impulse Response, RIR</a:t>
            </a:r>
            <a:r>
              <a:rPr lang="zh-CN" altLang="en-US" sz="2400" dirty="0">
                <a:solidFill>
                  <a:srgbClr val="2E46B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lang="en-US" altLang="zh-CN" sz="2400" dirty="0">
              <a:solidFill>
                <a:srgbClr val="2E46B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2D32108-DE74-345B-6426-BA193E966588}"/>
              </a:ext>
            </a:extLst>
          </p:cNvPr>
          <p:cNvSpPr txBox="1"/>
          <p:nvPr/>
        </p:nvSpPr>
        <p:spPr>
          <a:xfrm>
            <a:off x="298450" y="2589073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2E46B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组成</a:t>
            </a:r>
            <a:endParaRPr lang="en-US" altLang="zh-CN" sz="2400" dirty="0">
              <a:solidFill>
                <a:srgbClr val="2E46B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9555D42-9051-7FED-AF0D-08B493836237}"/>
              </a:ext>
            </a:extLst>
          </p:cNvPr>
          <p:cNvSpPr txBox="1"/>
          <p:nvPr/>
        </p:nvSpPr>
        <p:spPr>
          <a:xfrm>
            <a:off x="561975" y="3099036"/>
            <a:ext cx="6108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直达声、早期反射、后期混响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B4BA77-8173-C2BE-7594-A07A42FA246A}"/>
              </a:ext>
            </a:extLst>
          </p:cNvPr>
          <p:cNvSpPr txBox="1"/>
          <p:nvPr/>
        </p:nvSpPr>
        <p:spPr>
          <a:xfrm>
            <a:off x="930274" y="3608999"/>
            <a:ext cx="943292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直达声：声源直接到达接收器的信号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早期反射：声波经过少量几次反射后到达接收器的信号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marR="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后期混响：声波经过多次随机反射后形成的持续衰减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326E1CE-D494-EA90-6936-3E988F97A090}"/>
              </a:ext>
            </a:extLst>
          </p:cNvPr>
          <p:cNvSpPr/>
          <p:nvPr/>
        </p:nvSpPr>
        <p:spPr>
          <a:xfrm>
            <a:off x="212724" y="1098262"/>
            <a:ext cx="11595100" cy="1316214"/>
          </a:xfrm>
          <a:prstGeom prst="rect">
            <a:avLst/>
          </a:prstGeom>
          <a:noFill/>
          <a:ln>
            <a:solidFill>
              <a:srgbClr val="2E46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C3B216E-2A2D-F5D0-CD4A-5B546BD94851}"/>
              </a:ext>
            </a:extLst>
          </p:cNvPr>
          <p:cNvSpPr/>
          <p:nvPr/>
        </p:nvSpPr>
        <p:spPr>
          <a:xfrm>
            <a:off x="212724" y="2617658"/>
            <a:ext cx="11595100" cy="2191670"/>
          </a:xfrm>
          <a:prstGeom prst="rect">
            <a:avLst/>
          </a:prstGeom>
          <a:noFill/>
          <a:ln>
            <a:solidFill>
              <a:srgbClr val="2E46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E6C8214-893A-690E-683D-9E411D1D734B}"/>
              </a:ext>
            </a:extLst>
          </p:cNvPr>
          <p:cNvSpPr txBox="1"/>
          <p:nvPr/>
        </p:nvSpPr>
        <p:spPr>
          <a:xfrm>
            <a:off x="298450" y="4971976"/>
            <a:ext cx="1377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zh-CN" altLang="en-US" sz="2400" dirty="0">
                <a:solidFill>
                  <a:srgbClr val="2E46B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</a:t>
            </a:r>
            <a:endParaRPr lang="en-US" altLang="zh-CN" sz="2400" dirty="0">
              <a:solidFill>
                <a:srgbClr val="2E46B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CC13D7D-2768-FC80-4E32-FFA6D4B281C9}"/>
              </a:ext>
            </a:extLst>
          </p:cNvPr>
          <p:cNvSpPr/>
          <p:nvPr/>
        </p:nvSpPr>
        <p:spPr>
          <a:xfrm>
            <a:off x="212724" y="4964271"/>
            <a:ext cx="11595100" cy="1510171"/>
          </a:xfrm>
          <a:prstGeom prst="rect">
            <a:avLst/>
          </a:prstGeom>
          <a:noFill/>
          <a:ln>
            <a:solidFill>
              <a:srgbClr val="2E46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BE7FF5A-4997-8E86-5A63-28E171BCA6CF}"/>
              </a:ext>
            </a:extLst>
          </p:cNvPr>
          <p:cNvSpPr txBox="1"/>
          <p:nvPr/>
        </p:nvSpPr>
        <p:spPr>
          <a:xfrm>
            <a:off x="987425" y="5441346"/>
            <a:ext cx="6110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镜像模型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C59C6DA-862F-045F-C20D-AE8E2C158003}"/>
              </a:ext>
            </a:extLst>
          </p:cNvPr>
          <p:cNvSpPr txBox="1"/>
          <p:nvPr/>
        </p:nvSpPr>
        <p:spPr>
          <a:xfrm>
            <a:off x="987425" y="5918421"/>
            <a:ext cx="2965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光线追踪模型</a:t>
            </a:r>
          </a:p>
        </p:txBody>
      </p:sp>
    </p:spTree>
    <p:extLst>
      <p:ext uri="{BB962C8B-B14F-4D97-AF65-F5344CB8AC3E}">
        <p14:creationId xmlns:p14="http://schemas.microsoft.com/office/powerpoint/2010/main" val="123096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265B9-BD45-4D5F-A17A-6F154BCB7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7939E39-6FA8-EED1-E120-E238C1E94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9271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01561D0-5A70-D60E-68DA-61D6CEB96CFA}"/>
              </a:ext>
            </a:extLst>
          </p:cNvPr>
          <p:cNvSpPr txBox="1"/>
          <p:nvPr/>
        </p:nvSpPr>
        <p:spPr>
          <a:xfrm>
            <a:off x="127000" y="171162"/>
            <a:ext cx="1131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什么是镜像源模型？如何理解镜像源模型？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82FBC6-0764-8C13-39D8-0CC8F82FB0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97" r="7323" b="3280"/>
          <a:stretch/>
        </p:blipFill>
        <p:spPr>
          <a:xfrm>
            <a:off x="9093054" y="927099"/>
            <a:ext cx="3098946" cy="5366657"/>
          </a:xfrm>
          <a:prstGeom prst="rect">
            <a:avLst/>
          </a:prstGeom>
        </p:spPr>
      </p:pic>
      <p:grpSp>
        <p:nvGrpSpPr>
          <p:cNvPr id="48" name="组合 47">
            <a:extLst>
              <a:ext uri="{FF2B5EF4-FFF2-40B4-BE49-F238E27FC236}">
                <a16:creationId xmlns:a16="http://schemas.microsoft.com/office/drawing/2014/main" id="{B13D752F-A395-7D6C-E3C6-254DC6FBA420}"/>
              </a:ext>
            </a:extLst>
          </p:cNvPr>
          <p:cNvGrpSpPr/>
          <p:nvPr/>
        </p:nvGrpSpPr>
        <p:grpSpPr>
          <a:xfrm>
            <a:off x="6445031" y="1698771"/>
            <a:ext cx="2714173" cy="2452496"/>
            <a:chOff x="6467781" y="927099"/>
            <a:chExt cx="2714173" cy="245249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B2B0FD5-0752-F26A-D4C1-E15E69CDF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851" t="17850" r="9382" b="6079"/>
            <a:stretch/>
          </p:blipFill>
          <p:spPr>
            <a:xfrm>
              <a:off x="6467781" y="927099"/>
              <a:ext cx="2714173" cy="2090058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1042F753-0D8D-19A6-2CCD-C290B73DCB5F}"/>
                </a:ext>
              </a:extLst>
            </p:cNvPr>
            <p:cNvSpPr txBox="1"/>
            <p:nvPr/>
          </p:nvSpPr>
          <p:spPr>
            <a:xfrm>
              <a:off x="7153275" y="2917930"/>
              <a:ext cx="167322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/>
              <a:r>
                <a:rPr lang="zh-CN" altLang="en-US" sz="2400" dirty="0">
                  <a:solidFill>
                    <a:srgbClr val="2E46B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反射一次</a:t>
              </a:r>
              <a:endParaRPr lang="en-US" altLang="zh-CN" sz="2400" dirty="0">
                <a:solidFill>
                  <a:srgbClr val="2E46B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D78C80BE-1F7E-5866-9C12-3F756E0398E9}"/>
              </a:ext>
            </a:extLst>
          </p:cNvPr>
          <p:cNvSpPr txBox="1"/>
          <p:nvPr/>
        </p:nvSpPr>
        <p:spPr>
          <a:xfrm>
            <a:off x="10642527" y="1627344"/>
            <a:ext cx="1673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/>
            <a:r>
              <a:rPr lang="zh-CN" altLang="en-US" sz="2400" dirty="0">
                <a:solidFill>
                  <a:srgbClr val="2E46B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反射三次</a:t>
            </a:r>
            <a:endParaRPr lang="en-US" altLang="zh-CN" sz="2400" dirty="0">
              <a:solidFill>
                <a:srgbClr val="2E46B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6D4376F-8C37-D657-4C9B-4355271B3F8B}"/>
              </a:ext>
            </a:extLst>
          </p:cNvPr>
          <p:cNvSpPr txBox="1"/>
          <p:nvPr/>
        </p:nvSpPr>
        <p:spPr>
          <a:xfrm>
            <a:off x="-495377" y="927098"/>
            <a:ext cx="6963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假设：房间为矩形，声波反射没有能量损失。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9B0E87-2038-B0C9-1242-AAD3F7511343}"/>
              </a:ext>
            </a:extLst>
          </p:cNvPr>
          <p:cNvSpPr txBox="1"/>
          <p:nvPr/>
        </p:nvSpPr>
        <p:spPr>
          <a:xfrm>
            <a:off x="-522663" y="1363548"/>
            <a:ext cx="65151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l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假设：房间内有无数个镜像声源，镜像声源可以通过对称性计算得到。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9260023-056A-2E20-771E-862711830578}"/>
              </a:ext>
            </a:extLst>
          </p:cNvPr>
          <p:cNvSpPr txBox="1"/>
          <p:nvPr/>
        </p:nvSpPr>
        <p:spPr>
          <a:xfrm>
            <a:off x="-600150" y="2210339"/>
            <a:ext cx="75248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spcBef>
                <a:spcPts val="300"/>
              </a:spcBef>
              <a:spcAft>
                <a:spcPts val="300"/>
              </a:spcAft>
            </a:pPr>
            <a:r>
              <a:rPr lang="en-US" altLang="zh-CN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=&gt;</a:t>
            </a:r>
            <a:r>
              <a:rPr lang="zh-CN" altLang="en-US" sz="24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可以计算出从声源到接收器的所有可能反射路径。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CAFE50F1-049F-FC17-CC67-C7298D516B2E}"/>
              </a:ext>
            </a:extLst>
          </p:cNvPr>
          <p:cNvSpPr txBox="1"/>
          <p:nvPr/>
        </p:nvSpPr>
        <p:spPr>
          <a:xfrm>
            <a:off x="-276878" y="2756192"/>
            <a:ext cx="7480498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直达声的路径可以直接计算。</a:t>
            </a: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p"/>
            </a:pP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反射声的路径可以通过声源和接收器的镜像位置计算。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66939AAB-F1CA-54F8-E73F-E876F707C38B}"/>
              </a:ext>
            </a:extLst>
          </p:cNvPr>
          <p:cNvSpPr txBox="1"/>
          <p:nvPr/>
        </p:nvSpPr>
        <p:spPr>
          <a:xfrm>
            <a:off x="-424692" y="3727188"/>
            <a:ext cx="759097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反射阶数是指声波经过的反射次数。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到达时间可以通过路径长度除以声速来计算。</a:t>
            </a:r>
          </a:p>
        </p:txBody>
      </p: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50A789BA-D3A3-D71E-FD26-3CDDE2BFDAFA}"/>
              </a:ext>
            </a:extLst>
          </p:cNvPr>
          <p:cNvGrpSpPr/>
          <p:nvPr/>
        </p:nvGrpSpPr>
        <p:grpSpPr>
          <a:xfrm>
            <a:off x="50793" y="4846249"/>
            <a:ext cx="8908984" cy="1661067"/>
            <a:chOff x="-1016000" y="4948578"/>
            <a:chExt cx="8908984" cy="1661067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48DF88A-C9D1-B13C-6824-2F9B2156C3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852" t="8166" r="6255" b="9650"/>
            <a:stretch/>
          </p:blipFill>
          <p:spPr>
            <a:xfrm>
              <a:off x="-260870" y="5173098"/>
              <a:ext cx="6324600" cy="9271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47E55553-F388-4C52-3A06-514C0F936406}"/>
                    </a:ext>
                  </a:extLst>
                </p:cNvPr>
                <p:cNvSpPr txBox="1"/>
                <p:nvPr/>
              </p:nvSpPr>
              <p:spPr>
                <a:xfrm>
                  <a:off x="-1003754" y="6011109"/>
                  <a:ext cx="8636014" cy="5067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 </a:t>
                  </a:r>
                  <a14:m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𝒕</m:t>
                      </m:r>
                      <m:r>
                        <a:rPr lang="zh-CN" altLang="en-US" sz="2400" b="1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</m:oMath>
                  </a14:m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时，房间位置</a:t>
                  </a:r>
                  <a:r>
                    <a:rPr lang="zh-CN" altLang="en-US" sz="2400" b="1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 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𝒓</m:t>
                          </m:r>
                        </m:e>
                        <m:sub>
                          <m:r>
                            <a:rPr lang="en-US" altLang="zh-CN" sz="2400" b="1" i="1" dirty="0" err="1">
                              <a:latin typeface="Cambria Math" panose="02040503050406030204" pitchFamily="18" charset="0"/>
                              <a:ea typeface="楷体" panose="02010609060101010101" pitchFamily="49" charset="-122"/>
                            </a:rPr>
                            <m:t>𝒔</m:t>
                          </m:r>
                        </m:sub>
                      </m:sSub>
                      <m:r>
                        <a:rPr lang="zh-CN" altLang="en-US" sz="2400" b="1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​ </m:t>
                      </m:r>
                    </m:oMath>
                  </a14:m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的声源产生的声波到达另一个位置</a:t>
                  </a:r>
                  <a14:m>
                    <m:oMath xmlns:m="http://schemas.openxmlformats.org/officeDocument/2006/math">
                      <m:r>
                        <a:rPr lang="zh-CN" altLang="en-US" sz="2400" b="1" i="1" dirty="0" smtClean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𝒓</m:t>
                      </m:r>
                      <m:r>
                        <a:rPr lang="zh-CN" altLang="en-US" sz="2400" b="1" i="1" dirty="0">
                          <a:latin typeface="Cambria Math" panose="02040503050406030204" pitchFamily="18" charset="0"/>
                          <a:ea typeface="楷体" panose="02010609060101010101" pitchFamily="49" charset="-122"/>
                        </a:rPr>
                        <m:t> </m:t>
                      </m:r>
                    </m:oMath>
                  </a14:m>
                  <a:r>
                    <a:rPr lang="zh-CN" altLang="en-US" sz="2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的响应。</a:t>
                  </a: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47E55553-F388-4C52-3A06-514C0F9364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003754" y="6011109"/>
                  <a:ext cx="8636014" cy="506742"/>
                </a:xfrm>
                <a:prstGeom prst="rect">
                  <a:avLst/>
                </a:prstGeom>
                <a:blipFill>
                  <a:blip r:embed="rId6"/>
                  <a:stretch>
                    <a:fillRect t="-7229" r="-4587" b="-204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A689854F-1558-7DD3-192E-8FD18663757A}"/>
                </a:ext>
              </a:extLst>
            </p:cNvPr>
            <p:cNvSpPr/>
            <p:nvPr/>
          </p:nvSpPr>
          <p:spPr>
            <a:xfrm>
              <a:off x="-1016000" y="4948578"/>
              <a:ext cx="8908984" cy="1661067"/>
            </a:xfrm>
            <a:prstGeom prst="rect">
              <a:avLst/>
            </a:prstGeom>
            <a:noFill/>
            <a:ln>
              <a:solidFill>
                <a:srgbClr val="2E46B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A84D0F43-0266-16FC-DD24-A3F1F6DE426C}"/>
              </a:ext>
            </a:extLst>
          </p:cNvPr>
          <p:cNvSpPr txBox="1"/>
          <p:nvPr/>
        </p:nvSpPr>
        <p:spPr>
          <a:xfrm>
            <a:off x="2774496" y="4785315"/>
            <a:ext cx="23874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fontAlgn="base">
              <a:spcBef>
                <a:spcPts val="300"/>
              </a:spcBef>
              <a:spcAft>
                <a:spcPts val="300"/>
              </a:spcAft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最终公式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F494DD65-007D-4F36-8C81-C815F87743F7}"/>
              </a:ext>
            </a:extLst>
          </p:cNvPr>
          <p:cNvSpPr/>
          <p:nvPr/>
        </p:nvSpPr>
        <p:spPr>
          <a:xfrm>
            <a:off x="-42783" y="948868"/>
            <a:ext cx="6386812" cy="1273723"/>
          </a:xfrm>
          <a:prstGeom prst="rect">
            <a:avLst/>
          </a:prstGeom>
          <a:noFill/>
          <a:ln>
            <a:solidFill>
              <a:srgbClr val="2E46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612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DB34B-A545-06A9-B352-0D42892E0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DD8A24-8189-964A-4BE5-A1DF5EA79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9271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58F36F44-1D84-4C2A-139E-80E24876CBF0}"/>
              </a:ext>
            </a:extLst>
          </p:cNvPr>
          <p:cNvSpPr txBox="1"/>
          <p:nvPr/>
        </p:nvSpPr>
        <p:spPr>
          <a:xfrm>
            <a:off x="127000" y="171162"/>
            <a:ext cx="1131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什么是光线追踪模型？如何理解这个模型？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9E16CB9-42B1-47B0-215D-43AF54301BE9}"/>
              </a:ext>
            </a:extLst>
          </p:cNvPr>
          <p:cNvSpPr txBox="1"/>
          <p:nvPr/>
        </p:nvSpPr>
        <p:spPr>
          <a:xfrm>
            <a:off x="-323850" y="1269414"/>
            <a:ext cx="8667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从声源发射大量射线并追踪它们的传播路径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C8A137-D3D1-C03C-B212-26F30B05471D}"/>
              </a:ext>
            </a:extLst>
          </p:cNvPr>
          <p:cNvSpPr txBox="1"/>
          <p:nvPr/>
        </p:nvSpPr>
        <p:spPr>
          <a:xfrm>
            <a:off x="488950" y="5328504"/>
            <a:ext cx="61087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B643ED7-7BEA-D5FD-A981-1695D6A1CD30}"/>
              </a:ext>
            </a:extLst>
          </p:cNvPr>
          <p:cNvSpPr txBox="1"/>
          <p:nvPr/>
        </p:nvSpPr>
        <p:spPr>
          <a:xfrm>
            <a:off x="-323850" y="1500246"/>
            <a:ext cx="727075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2pPr marL="80010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2pPr>
          </a:lstStyle>
          <a:p>
            <a:pPr lvl="1"/>
            <a:endParaRPr lang="en-US" altLang="zh-CN" dirty="0"/>
          </a:p>
          <a:p>
            <a:pPr lvl="1"/>
            <a:r>
              <a:rPr lang="zh-CN" altLang="en-US" dirty="0"/>
              <a:t>路径追踪：追踪每条射线在房间内的传播路径</a:t>
            </a:r>
            <a:endParaRPr lang="en-US" altLang="zh-CN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72F8BDA-532D-EF2E-18DD-3AB6A64391C5}"/>
              </a:ext>
            </a:extLst>
          </p:cNvPr>
          <p:cNvSpPr txBox="1"/>
          <p:nvPr/>
        </p:nvSpPr>
        <p:spPr>
          <a:xfrm>
            <a:off x="-323850" y="2660322"/>
            <a:ext cx="71056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能量衰减：每次反射时，根据表面材料的吸声系数减弱射线的能量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540FBF61-6635-35EB-DF1F-4A3F533FB8B0}"/>
              </a:ext>
            </a:extLst>
          </p:cNvPr>
          <p:cNvSpPr txBox="1"/>
          <p:nvPr/>
        </p:nvSpPr>
        <p:spPr>
          <a:xfrm>
            <a:off x="-323850" y="3675985"/>
            <a:ext cx="72707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接收检测：检测哪些射线经过反射后到达接收点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96CD831-C2FE-3860-AED3-006F57CF5D28}"/>
              </a:ext>
            </a:extLst>
          </p:cNvPr>
          <p:cNvSpPr txBox="1"/>
          <p:nvPr/>
        </p:nvSpPr>
        <p:spPr>
          <a:xfrm>
            <a:off x="-323850" y="4634593"/>
            <a:ext cx="71056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时间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能量直方图：根据射线到达接收点的时间和能量构建时间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能量直方图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417B496-5932-2498-93C2-6885AA6AA4A1}"/>
              </a:ext>
            </a:extLst>
          </p:cNvPr>
          <p:cNvSpPr txBox="1"/>
          <p:nvPr/>
        </p:nvSpPr>
        <p:spPr>
          <a:xfrm>
            <a:off x="-323850" y="5328504"/>
            <a:ext cx="5365750" cy="127727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2pPr marL="80010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  <a:defRPr sz="2400">
                <a:latin typeface="楷体" panose="02010609060101010101" pitchFamily="49" charset="-122"/>
                <a:ea typeface="楷体" panose="02010609060101010101" pitchFamily="49" charset="-122"/>
              </a:defRPr>
            </a:lvl2pPr>
          </a:lstStyle>
          <a:p>
            <a:pPr lvl="1"/>
            <a:endParaRPr lang="en-US" altLang="zh-CN" dirty="0"/>
          </a:p>
          <a:p>
            <a:pPr lvl="1"/>
            <a:r>
              <a:rPr lang="zh-CN" altLang="en-US" dirty="0"/>
              <a:t>脉冲响应重建：将时间</a:t>
            </a:r>
            <a:r>
              <a:rPr lang="en-US" altLang="zh-CN" dirty="0"/>
              <a:t>-</a:t>
            </a:r>
            <a:r>
              <a:rPr lang="zh-CN" altLang="en-US" dirty="0"/>
              <a:t>能量直方图转换为房间脉冲响应</a:t>
            </a:r>
            <a:r>
              <a:rPr lang="en-US" altLang="zh-CN" dirty="0"/>
              <a:t>(RIR)</a:t>
            </a:r>
            <a:endParaRPr lang="zh-CN" altLang="en-US" dirty="0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428BD9FA-F720-26F7-9C24-4A4059291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8999" y="2161140"/>
            <a:ext cx="4749801" cy="23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378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8C41C-FF07-B055-41B0-6BF7C4652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342627A-7E6C-7ADD-3FF1-10EDE872F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9271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3A5879D-998B-A842-28CF-10A409E9D0CF}"/>
              </a:ext>
            </a:extLst>
          </p:cNvPr>
          <p:cNvSpPr txBox="1"/>
          <p:nvPr/>
        </p:nvSpPr>
        <p:spPr>
          <a:xfrm>
            <a:off x="127000" y="171162"/>
            <a:ext cx="1131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实验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C899B55-F36A-8B6A-BC71-12BF5AF32B10}"/>
              </a:ext>
            </a:extLst>
          </p:cNvPr>
          <p:cNvGrpSpPr/>
          <p:nvPr/>
        </p:nvGrpSpPr>
        <p:grpSpPr>
          <a:xfrm>
            <a:off x="0" y="1598097"/>
            <a:ext cx="5969000" cy="2915390"/>
            <a:chOff x="500741" y="1144096"/>
            <a:chExt cx="7148283" cy="4844877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DE50DD2D-D1EA-9187-11FA-927DB20BF4BF}"/>
                </a:ext>
              </a:extLst>
            </p:cNvPr>
            <p:cNvGrpSpPr/>
            <p:nvPr/>
          </p:nvGrpSpPr>
          <p:grpSpPr>
            <a:xfrm>
              <a:off x="798284" y="1598739"/>
              <a:ext cx="6850740" cy="4390234"/>
              <a:chOff x="-232230" y="1373763"/>
              <a:chExt cx="6850740" cy="4390234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1BB8166-4B07-68F8-25A2-E61B031C47D7}"/>
                  </a:ext>
                </a:extLst>
              </p:cNvPr>
              <p:cNvGrpSpPr/>
              <p:nvPr/>
            </p:nvGrpSpPr>
            <p:grpSpPr>
              <a:xfrm>
                <a:off x="-232230" y="1500336"/>
                <a:ext cx="3541485" cy="2029231"/>
                <a:chOff x="-58061" y="5088519"/>
                <a:chExt cx="6110514" cy="2029231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AEE58A8D-AF60-8F67-2C0C-C2E32B6BC16F}"/>
                    </a:ext>
                  </a:extLst>
                </p:cNvPr>
                <p:cNvSpPr txBox="1"/>
                <p:nvPr/>
              </p:nvSpPr>
              <p:spPr>
                <a:xfrm>
                  <a:off x="-58061" y="5088519"/>
                  <a:ext cx="6110514" cy="511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742950" lvl="1" indent="-285750" fontAlgn="base">
                    <a:spcBef>
                      <a:spcPts val="300"/>
                    </a:spcBef>
                    <a:spcAft>
                      <a:spcPts val="300"/>
                    </a:spcAft>
                    <a:buFont typeface="Wingdings" panose="05000000000000000000" pitchFamily="2" charset="2"/>
                    <a:buChar char="p"/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房间尺寸</a:t>
                  </a:r>
                  <a:r>
                    <a:rPr lang="en-US" altLang="zh-CN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:5x4x3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 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9354674C-E692-E058-A1EB-40DC795F1EA2}"/>
                    </a:ext>
                  </a:extLst>
                </p:cNvPr>
                <p:cNvSpPr txBox="1"/>
                <p:nvPr/>
              </p:nvSpPr>
              <p:spPr>
                <a:xfrm>
                  <a:off x="-58061" y="5467959"/>
                  <a:ext cx="6110514" cy="511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742950" lvl="1" indent="-285750" fontAlgn="base">
                    <a:spcBef>
                      <a:spcPts val="300"/>
                    </a:spcBef>
                    <a:spcAft>
                      <a:spcPts val="300"/>
                    </a:spcAft>
                    <a:buFont typeface="Wingdings" panose="05000000000000000000" pitchFamily="2" charset="2"/>
                    <a:buChar char="p"/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吸声系数</a:t>
                  </a:r>
                  <a:r>
                    <a:rPr lang="en-US" altLang="zh-CN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:0.1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 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B73D9365-EBEE-2F1E-6CB1-9EC177179513}"/>
                    </a:ext>
                  </a:extLst>
                </p:cNvPr>
                <p:cNvSpPr txBox="1"/>
                <p:nvPr/>
              </p:nvSpPr>
              <p:spPr>
                <a:xfrm>
                  <a:off x="-58061" y="5847399"/>
                  <a:ext cx="6110514" cy="511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742950" lvl="1" indent="-285750" fontAlgn="base">
                    <a:spcBef>
                      <a:spcPts val="300"/>
                    </a:spcBef>
                    <a:spcAft>
                      <a:spcPts val="300"/>
                    </a:spcAft>
                    <a:buFont typeface="Wingdings" panose="05000000000000000000" pitchFamily="2" charset="2"/>
                    <a:buChar char="p"/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采样率</a:t>
                  </a:r>
                  <a:r>
                    <a:rPr lang="en-US" altLang="zh-CN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: 16000 Hz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1AF363A-A088-DB31-0F61-2C1F1C3CABF8}"/>
                    </a:ext>
                  </a:extLst>
                </p:cNvPr>
                <p:cNvSpPr txBox="1"/>
                <p:nvPr/>
              </p:nvSpPr>
              <p:spPr>
                <a:xfrm>
                  <a:off x="-58061" y="6226840"/>
                  <a:ext cx="6110514" cy="511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742950" lvl="1" indent="-285750" fontAlgn="base">
                    <a:spcBef>
                      <a:spcPts val="300"/>
                    </a:spcBef>
                    <a:spcAft>
                      <a:spcPts val="300"/>
                    </a:spcAft>
                    <a:buFont typeface="Wingdings" panose="05000000000000000000" pitchFamily="2" charset="2"/>
                    <a:buChar char="p"/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声源位置</a:t>
                  </a:r>
                  <a:r>
                    <a:rPr lang="en-US" altLang="zh-CN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: [2, 2, 1.5]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8C5A846-FF44-27EB-2217-69545B0641D7}"/>
                    </a:ext>
                  </a:extLst>
                </p:cNvPr>
                <p:cNvSpPr txBox="1"/>
                <p:nvPr/>
              </p:nvSpPr>
              <p:spPr>
                <a:xfrm>
                  <a:off x="-58061" y="6606278"/>
                  <a:ext cx="6110514" cy="511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742950" lvl="1" indent="-285750" fontAlgn="base">
                    <a:spcBef>
                      <a:spcPts val="300"/>
                    </a:spcBef>
                    <a:spcAft>
                      <a:spcPts val="300"/>
                    </a:spcAft>
                    <a:buFont typeface="Wingdings" panose="05000000000000000000" pitchFamily="2" charset="2"/>
                    <a:buChar char="p"/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麦克风位置</a:t>
                  </a:r>
                  <a:r>
                    <a:rPr lang="en-US" altLang="zh-CN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: [3, 2, 1.5]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0FBBFB9A-C79E-5ADF-D4D4-F0262A765D89}"/>
                  </a:ext>
                </a:extLst>
              </p:cNvPr>
              <p:cNvGrpSpPr/>
              <p:nvPr/>
            </p:nvGrpSpPr>
            <p:grpSpPr>
              <a:xfrm>
                <a:off x="2939142" y="1500336"/>
                <a:ext cx="3541485" cy="2029231"/>
                <a:chOff x="-58061" y="5088519"/>
                <a:chExt cx="6110514" cy="2029231"/>
              </a:xfrm>
            </p:grpSpPr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C892E6B-7C12-E6D9-A0E7-642E97ADBBEE}"/>
                    </a:ext>
                  </a:extLst>
                </p:cNvPr>
                <p:cNvSpPr txBox="1"/>
                <p:nvPr/>
              </p:nvSpPr>
              <p:spPr>
                <a:xfrm>
                  <a:off x="-58061" y="5088519"/>
                  <a:ext cx="6110514" cy="511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742950" lvl="1" indent="-285750" fontAlgn="base">
                    <a:spcBef>
                      <a:spcPts val="300"/>
                    </a:spcBef>
                    <a:spcAft>
                      <a:spcPts val="300"/>
                    </a:spcAft>
                    <a:buFont typeface="Wingdings" panose="05000000000000000000" pitchFamily="2" charset="2"/>
                    <a:buChar char="p"/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房间尺寸</a:t>
                  </a:r>
                  <a:r>
                    <a:rPr lang="en-US" altLang="zh-CN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:5x4x3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 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C9593536-D0AE-B170-999D-34B52E43909B}"/>
                    </a:ext>
                  </a:extLst>
                </p:cNvPr>
                <p:cNvSpPr txBox="1"/>
                <p:nvPr/>
              </p:nvSpPr>
              <p:spPr>
                <a:xfrm>
                  <a:off x="-58061" y="5467959"/>
                  <a:ext cx="6110514" cy="511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742950" lvl="1" indent="-285750" fontAlgn="base">
                    <a:spcBef>
                      <a:spcPts val="300"/>
                    </a:spcBef>
                    <a:spcAft>
                      <a:spcPts val="300"/>
                    </a:spcAft>
                    <a:buFont typeface="Wingdings" panose="05000000000000000000" pitchFamily="2" charset="2"/>
                    <a:buChar char="p"/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吸声系数</a:t>
                  </a:r>
                  <a:r>
                    <a:rPr lang="en-US" altLang="zh-CN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:0.6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 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9CE50C27-1201-BF71-D8D5-21DA1C769A4B}"/>
                    </a:ext>
                  </a:extLst>
                </p:cNvPr>
                <p:cNvSpPr txBox="1"/>
                <p:nvPr/>
              </p:nvSpPr>
              <p:spPr>
                <a:xfrm>
                  <a:off x="-58061" y="5847399"/>
                  <a:ext cx="6110514" cy="511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742950" lvl="1" indent="-285750" fontAlgn="base">
                    <a:spcBef>
                      <a:spcPts val="300"/>
                    </a:spcBef>
                    <a:spcAft>
                      <a:spcPts val="300"/>
                    </a:spcAft>
                    <a:buFont typeface="Wingdings" panose="05000000000000000000" pitchFamily="2" charset="2"/>
                    <a:buChar char="p"/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采样率</a:t>
                  </a:r>
                  <a:r>
                    <a:rPr lang="en-US" altLang="zh-CN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: 16000 Hz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B6AEC60A-525A-D693-33B5-F05A16B1087D}"/>
                    </a:ext>
                  </a:extLst>
                </p:cNvPr>
                <p:cNvSpPr txBox="1"/>
                <p:nvPr/>
              </p:nvSpPr>
              <p:spPr>
                <a:xfrm>
                  <a:off x="-58061" y="6226840"/>
                  <a:ext cx="6110514" cy="511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742950" lvl="1" indent="-285750" fontAlgn="base">
                    <a:spcBef>
                      <a:spcPts val="300"/>
                    </a:spcBef>
                    <a:spcAft>
                      <a:spcPts val="300"/>
                    </a:spcAft>
                    <a:buFont typeface="Wingdings" panose="05000000000000000000" pitchFamily="2" charset="2"/>
                    <a:buChar char="p"/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声源位置</a:t>
                  </a:r>
                  <a:r>
                    <a:rPr lang="en-US" altLang="zh-CN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: [2, 2, 1.5]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21AA733D-C52E-9CE1-B259-B90EC71340F8}"/>
                    </a:ext>
                  </a:extLst>
                </p:cNvPr>
                <p:cNvSpPr txBox="1"/>
                <p:nvPr/>
              </p:nvSpPr>
              <p:spPr>
                <a:xfrm>
                  <a:off x="-58061" y="6606278"/>
                  <a:ext cx="6110514" cy="511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742950" lvl="1" indent="-285750" fontAlgn="base">
                    <a:spcBef>
                      <a:spcPts val="300"/>
                    </a:spcBef>
                    <a:spcAft>
                      <a:spcPts val="300"/>
                    </a:spcAft>
                    <a:buFont typeface="Wingdings" panose="05000000000000000000" pitchFamily="2" charset="2"/>
                    <a:buChar char="p"/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麦克风位置</a:t>
                  </a:r>
                  <a:r>
                    <a:rPr lang="en-US" altLang="zh-CN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: [3, 2, 1.5]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B0A443E3-06D9-417A-F506-59B84A958F59}"/>
                  </a:ext>
                </a:extLst>
              </p:cNvPr>
              <p:cNvGrpSpPr/>
              <p:nvPr/>
            </p:nvGrpSpPr>
            <p:grpSpPr>
              <a:xfrm>
                <a:off x="-232230" y="3674046"/>
                <a:ext cx="3541485" cy="2029231"/>
                <a:chOff x="-58061" y="5088519"/>
                <a:chExt cx="6110514" cy="2029231"/>
              </a:xfrm>
            </p:grpSpPr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335271BD-8E56-CE15-35E7-FB19D26B5DDE}"/>
                    </a:ext>
                  </a:extLst>
                </p:cNvPr>
                <p:cNvSpPr txBox="1"/>
                <p:nvPr/>
              </p:nvSpPr>
              <p:spPr>
                <a:xfrm>
                  <a:off x="-58061" y="5088519"/>
                  <a:ext cx="6110514" cy="511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742950" lvl="1" indent="-285750" fontAlgn="base">
                    <a:spcBef>
                      <a:spcPts val="300"/>
                    </a:spcBef>
                    <a:spcAft>
                      <a:spcPts val="300"/>
                    </a:spcAft>
                    <a:buFont typeface="Wingdings" panose="05000000000000000000" pitchFamily="2" charset="2"/>
                    <a:buChar char="p"/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房间尺寸</a:t>
                  </a:r>
                  <a:r>
                    <a:rPr lang="en-US" altLang="zh-CN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:10x8x6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 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BD41C295-DD20-C569-8A9E-A4E44B5B4868}"/>
                    </a:ext>
                  </a:extLst>
                </p:cNvPr>
                <p:cNvSpPr txBox="1"/>
                <p:nvPr/>
              </p:nvSpPr>
              <p:spPr>
                <a:xfrm>
                  <a:off x="-58061" y="5467959"/>
                  <a:ext cx="6110514" cy="511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742950" lvl="1" indent="-285750" fontAlgn="base">
                    <a:spcBef>
                      <a:spcPts val="300"/>
                    </a:spcBef>
                    <a:spcAft>
                      <a:spcPts val="300"/>
                    </a:spcAft>
                    <a:buFont typeface="Wingdings" panose="05000000000000000000" pitchFamily="2" charset="2"/>
                    <a:buChar char="p"/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吸声系数</a:t>
                  </a:r>
                  <a:r>
                    <a:rPr lang="en-US" altLang="zh-CN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:0.1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 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7CEF6336-7CC4-A3A3-0A3A-75873040312B}"/>
                    </a:ext>
                  </a:extLst>
                </p:cNvPr>
                <p:cNvSpPr txBox="1"/>
                <p:nvPr/>
              </p:nvSpPr>
              <p:spPr>
                <a:xfrm>
                  <a:off x="-58061" y="5847399"/>
                  <a:ext cx="6110514" cy="511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742950" lvl="1" indent="-285750" fontAlgn="base">
                    <a:spcBef>
                      <a:spcPts val="300"/>
                    </a:spcBef>
                    <a:spcAft>
                      <a:spcPts val="300"/>
                    </a:spcAft>
                    <a:buFont typeface="Wingdings" panose="05000000000000000000" pitchFamily="2" charset="2"/>
                    <a:buChar char="p"/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采样率</a:t>
                  </a:r>
                  <a:r>
                    <a:rPr lang="en-US" altLang="zh-CN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: 16000 Hz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4C4CD2C0-2A18-E39D-7CA3-E267713EEFE3}"/>
                    </a:ext>
                  </a:extLst>
                </p:cNvPr>
                <p:cNvSpPr txBox="1"/>
                <p:nvPr/>
              </p:nvSpPr>
              <p:spPr>
                <a:xfrm>
                  <a:off x="-58061" y="6226840"/>
                  <a:ext cx="6110514" cy="511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742950" lvl="1" indent="-285750" fontAlgn="base">
                    <a:spcBef>
                      <a:spcPts val="300"/>
                    </a:spcBef>
                    <a:spcAft>
                      <a:spcPts val="300"/>
                    </a:spcAft>
                    <a:buFont typeface="Wingdings" panose="05000000000000000000" pitchFamily="2" charset="2"/>
                    <a:buChar char="p"/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声源位置</a:t>
                  </a:r>
                  <a:r>
                    <a:rPr lang="en-US" altLang="zh-CN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: [5, 4, 3]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F718F758-D904-0EF1-6439-C3D9B71D5DFA}"/>
                    </a:ext>
                  </a:extLst>
                </p:cNvPr>
                <p:cNvSpPr txBox="1"/>
                <p:nvPr/>
              </p:nvSpPr>
              <p:spPr>
                <a:xfrm>
                  <a:off x="-58061" y="6606278"/>
                  <a:ext cx="6110514" cy="511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742950" lvl="1" indent="-285750" fontAlgn="base">
                    <a:spcBef>
                      <a:spcPts val="300"/>
                    </a:spcBef>
                    <a:spcAft>
                      <a:spcPts val="300"/>
                    </a:spcAft>
                    <a:buFont typeface="Wingdings" panose="05000000000000000000" pitchFamily="2" charset="2"/>
                    <a:buChar char="p"/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麦克风位置</a:t>
                  </a:r>
                  <a:r>
                    <a:rPr lang="en-US" altLang="zh-CN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: [6, 3, 2.5]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D07923F2-4599-991F-011A-8CF2946490FD}"/>
                  </a:ext>
                </a:extLst>
              </p:cNvPr>
              <p:cNvGrpSpPr/>
              <p:nvPr/>
            </p:nvGrpSpPr>
            <p:grpSpPr>
              <a:xfrm>
                <a:off x="2997197" y="3674046"/>
                <a:ext cx="3541485" cy="2029231"/>
                <a:chOff x="-58061" y="5088519"/>
                <a:chExt cx="6110514" cy="2029231"/>
              </a:xfrm>
            </p:grpSpPr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0F9D6AC4-5F47-622B-8334-96391946962E}"/>
                    </a:ext>
                  </a:extLst>
                </p:cNvPr>
                <p:cNvSpPr txBox="1"/>
                <p:nvPr/>
              </p:nvSpPr>
              <p:spPr>
                <a:xfrm>
                  <a:off x="-58061" y="5088519"/>
                  <a:ext cx="6110514" cy="511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742950" lvl="1" indent="-285750" fontAlgn="base">
                    <a:spcBef>
                      <a:spcPts val="300"/>
                    </a:spcBef>
                    <a:spcAft>
                      <a:spcPts val="300"/>
                    </a:spcAft>
                    <a:buFont typeface="Wingdings" panose="05000000000000000000" pitchFamily="2" charset="2"/>
                    <a:buChar char="p"/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房间尺寸</a:t>
                  </a:r>
                  <a:r>
                    <a:rPr lang="en-US" altLang="zh-CN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:10x8x6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 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D9EF4DFA-78F4-5575-3D9F-64B06DE00173}"/>
                    </a:ext>
                  </a:extLst>
                </p:cNvPr>
                <p:cNvSpPr txBox="1"/>
                <p:nvPr/>
              </p:nvSpPr>
              <p:spPr>
                <a:xfrm>
                  <a:off x="-58061" y="5467959"/>
                  <a:ext cx="6110514" cy="511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742950" lvl="1" indent="-285750" fontAlgn="base">
                    <a:spcBef>
                      <a:spcPts val="300"/>
                    </a:spcBef>
                    <a:spcAft>
                      <a:spcPts val="300"/>
                    </a:spcAft>
                    <a:buFont typeface="Wingdings" panose="05000000000000000000" pitchFamily="2" charset="2"/>
                    <a:buChar char="p"/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吸声系数</a:t>
                  </a:r>
                  <a:r>
                    <a:rPr lang="en-US" altLang="zh-CN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:0.6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 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6A6E5167-BA46-90CC-3BA5-51F13E12E844}"/>
                    </a:ext>
                  </a:extLst>
                </p:cNvPr>
                <p:cNvSpPr txBox="1"/>
                <p:nvPr/>
              </p:nvSpPr>
              <p:spPr>
                <a:xfrm>
                  <a:off x="-58061" y="5847399"/>
                  <a:ext cx="6110514" cy="511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742950" lvl="1" indent="-285750" fontAlgn="base">
                    <a:spcBef>
                      <a:spcPts val="300"/>
                    </a:spcBef>
                    <a:spcAft>
                      <a:spcPts val="300"/>
                    </a:spcAft>
                    <a:buFont typeface="Wingdings" panose="05000000000000000000" pitchFamily="2" charset="2"/>
                    <a:buChar char="p"/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采样率</a:t>
                  </a:r>
                  <a:r>
                    <a:rPr lang="en-US" altLang="zh-CN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: 16000 Hz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FEBDC217-0B67-F64A-8B81-CBA7EA34A8C0}"/>
                    </a:ext>
                  </a:extLst>
                </p:cNvPr>
                <p:cNvSpPr txBox="1"/>
                <p:nvPr/>
              </p:nvSpPr>
              <p:spPr>
                <a:xfrm>
                  <a:off x="-58061" y="6226840"/>
                  <a:ext cx="6110514" cy="511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742950" lvl="1" indent="-285750" fontAlgn="base">
                    <a:spcBef>
                      <a:spcPts val="300"/>
                    </a:spcBef>
                    <a:spcAft>
                      <a:spcPts val="300"/>
                    </a:spcAft>
                    <a:buFont typeface="Wingdings" panose="05000000000000000000" pitchFamily="2" charset="2"/>
                    <a:buChar char="p"/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声源位置</a:t>
                  </a:r>
                  <a:r>
                    <a:rPr lang="en-US" altLang="zh-CN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: [5, 4, 3]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A69314FA-7F21-1E45-F2E5-05E4C78D52AF}"/>
                    </a:ext>
                  </a:extLst>
                </p:cNvPr>
                <p:cNvSpPr txBox="1"/>
                <p:nvPr/>
              </p:nvSpPr>
              <p:spPr>
                <a:xfrm>
                  <a:off x="-58061" y="6606278"/>
                  <a:ext cx="6110514" cy="5114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742950" lvl="1" indent="-285750" fontAlgn="base">
                    <a:spcBef>
                      <a:spcPts val="300"/>
                    </a:spcBef>
                    <a:spcAft>
                      <a:spcPts val="300"/>
                    </a:spcAft>
                    <a:buFont typeface="Wingdings" panose="05000000000000000000" pitchFamily="2" charset="2"/>
                    <a:buChar char="p"/>
                  </a:pP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麦克风位置</a:t>
                  </a:r>
                  <a:r>
                    <a:rPr lang="en-US" altLang="zh-CN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: [6, 3, 2.5]</a:t>
                  </a:r>
                  <a:r>
                    <a:rPr lang="zh-CN" altLang="en-US" sz="1400" dirty="0">
                      <a:latin typeface="楷体" panose="02010609060101010101" pitchFamily="49" charset="-122"/>
                      <a:ea typeface="楷体" panose="02010609060101010101" pitchFamily="49" charset="-122"/>
                    </a:rPr>
                    <a:t> </a:t>
                  </a:r>
                  <a:endPara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endParaRPr>
                </a:p>
              </p:txBody>
            </p:sp>
          </p:grp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C624C3FC-F332-2975-7D42-2711DA4B9809}"/>
                  </a:ext>
                </a:extLst>
              </p:cNvPr>
              <p:cNvSpPr/>
              <p:nvPr/>
            </p:nvSpPr>
            <p:spPr>
              <a:xfrm>
                <a:off x="0" y="1383871"/>
                <a:ext cx="3309255" cy="2197320"/>
              </a:xfrm>
              <a:prstGeom prst="rect">
                <a:avLst/>
              </a:prstGeom>
              <a:noFill/>
              <a:ln>
                <a:solidFill>
                  <a:srgbClr val="2E46B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42C5180B-3690-E33F-BADD-A387F2B4B908}"/>
                  </a:ext>
                </a:extLst>
              </p:cNvPr>
              <p:cNvSpPr/>
              <p:nvPr/>
            </p:nvSpPr>
            <p:spPr>
              <a:xfrm>
                <a:off x="3309255" y="1373763"/>
                <a:ext cx="3309255" cy="2197320"/>
              </a:xfrm>
              <a:prstGeom prst="rect">
                <a:avLst/>
              </a:prstGeom>
              <a:noFill/>
              <a:ln>
                <a:solidFill>
                  <a:srgbClr val="2E46B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9B03E9C1-D778-5A05-D1B3-91ACDDF25EC6}"/>
                  </a:ext>
                </a:extLst>
              </p:cNvPr>
              <p:cNvSpPr/>
              <p:nvPr/>
            </p:nvSpPr>
            <p:spPr>
              <a:xfrm>
                <a:off x="0" y="3563796"/>
                <a:ext cx="3309255" cy="2197320"/>
              </a:xfrm>
              <a:prstGeom prst="rect">
                <a:avLst/>
              </a:prstGeom>
              <a:noFill/>
              <a:ln>
                <a:solidFill>
                  <a:srgbClr val="2E46B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3A4734E3-81C1-795C-F326-19589D054D67}"/>
                  </a:ext>
                </a:extLst>
              </p:cNvPr>
              <p:cNvSpPr/>
              <p:nvPr/>
            </p:nvSpPr>
            <p:spPr>
              <a:xfrm>
                <a:off x="3309255" y="3566677"/>
                <a:ext cx="3309255" cy="2197320"/>
              </a:xfrm>
              <a:prstGeom prst="rect">
                <a:avLst/>
              </a:prstGeom>
              <a:noFill/>
              <a:ln>
                <a:solidFill>
                  <a:srgbClr val="2E46B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/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DCC76D69-FEFA-F76C-69BD-9C920539286F}"/>
                </a:ext>
              </a:extLst>
            </p:cNvPr>
            <p:cNvSpPr txBox="1"/>
            <p:nvPr/>
          </p:nvSpPr>
          <p:spPr>
            <a:xfrm>
              <a:off x="500741" y="2326397"/>
              <a:ext cx="497114" cy="1227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小房间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DEF91196-CFBD-6471-DE1A-D6CCFE0CB08D}"/>
                </a:ext>
              </a:extLst>
            </p:cNvPr>
            <p:cNvSpPr txBox="1"/>
            <p:nvPr/>
          </p:nvSpPr>
          <p:spPr>
            <a:xfrm>
              <a:off x="500741" y="4220211"/>
              <a:ext cx="497114" cy="1227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大房间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6954DED1-9550-72F9-D718-FF6089AB7714}"/>
                </a:ext>
              </a:extLst>
            </p:cNvPr>
            <p:cNvSpPr txBox="1"/>
            <p:nvPr/>
          </p:nvSpPr>
          <p:spPr>
            <a:xfrm>
              <a:off x="1695741" y="1144096"/>
              <a:ext cx="1982107" cy="51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低吸声系数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73FA772F-2D08-9E28-72B1-98D908E764D5}"/>
                </a:ext>
              </a:extLst>
            </p:cNvPr>
            <p:cNvSpPr txBox="1"/>
            <p:nvPr/>
          </p:nvSpPr>
          <p:spPr>
            <a:xfrm>
              <a:off x="5157086" y="1200063"/>
              <a:ext cx="1982107" cy="51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高吸声系数</a:t>
              </a:r>
            </a:p>
          </p:txBody>
        </p: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2985A012-675A-066C-D9DD-67A621D6ACA9}"/>
              </a:ext>
            </a:extLst>
          </p:cNvPr>
          <p:cNvSpPr txBox="1"/>
          <p:nvPr/>
        </p:nvSpPr>
        <p:spPr>
          <a:xfrm>
            <a:off x="1124857" y="183163"/>
            <a:ext cx="7939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单声源到单观测点 镜像源模型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E999814F-9E43-5E7B-7943-6CE7108E8117}"/>
              </a:ext>
            </a:extLst>
          </p:cNvPr>
          <p:cNvGrpSpPr/>
          <p:nvPr/>
        </p:nvGrpSpPr>
        <p:grpSpPr>
          <a:xfrm>
            <a:off x="6162918" y="1690584"/>
            <a:ext cx="5933699" cy="3130562"/>
            <a:chOff x="6095999" y="939101"/>
            <a:chExt cx="5933699" cy="3130562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53468DEC-2F0D-9C9B-2746-EF6C13D0F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5999" y="939101"/>
              <a:ext cx="2841794" cy="1109487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71AE1B62-1109-0928-8579-B65DBC9AD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797" r="1116"/>
            <a:stretch/>
          </p:blipFill>
          <p:spPr>
            <a:xfrm>
              <a:off x="9039416" y="946171"/>
              <a:ext cx="2904128" cy="1127489"/>
            </a:xfrm>
            <a:prstGeom prst="rect">
              <a:avLst/>
            </a:prstGeom>
          </p:spPr>
        </p:pic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17E58611-5BF4-A0CF-4632-5FB7BF563096}"/>
                </a:ext>
              </a:extLst>
            </p:cNvPr>
            <p:cNvGrpSpPr/>
            <p:nvPr/>
          </p:nvGrpSpPr>
          <p:grpSpPr>
            <a:xfrm>
              <a:off x="6521721" y="2028317"/>
              <a:ext cx="2244044" cy="307778"/>
              <a:chOff x="2405329" y="5876216"/>
              <a:chExt cx="2244044" cy="307778"/>
            </a:xfrm>
          </p:grpSpPr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BB050B9A-78C2-1595-3679-6CC661B7B7C4}"/>
                  </a:ext>
                </a:extLst>
              </p:cNvPr>
              <p:cNvSpPr txBox="1"/>
              <p:nvPr/>
            </p:nvSpPr>
            <p:spPr>
              <a:xfrm>
                <a:off x="2405329" y="5876217"/>
                <a:ext cx="12617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小房间</a:t>
                </a: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EEEE2935-C8F7-5E9F-5B79-C0225296510C}"/>
                  </a:ext>
                </a:extLst>
              </p:cNvPr>
              <p:cNvSpPr txBox="1"/>
              <p:nvPr/>
            </p:nvSpPr>
            <p:spPr>
              <a:xfrm>
                <a:off x="2994263" y="5876216"/>
                <a:ext cx="1655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低吸声系数</a:t>
                </a: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03A233F-49F1-2945-329C-0CEB4CDA2A73}"/>
                </a:ext>
              </a:extLst>
            </p:cNvPr>
            <p:cNvGrpSpPr/>
            <p:nvPr/>
          </p:nvGrpSpPr>
          <p:grpSpPr>
            <a:xfrm>
              <a:off x="9676206" y="2043606"/>
              <a:ext cx="2267338" cy="307778"/>
              <a:chOff x="2405329" y="5876216"/>
              <a:chExt cx="2267338" cy="307778"/>
            </a:xfrm>
          </p:grpSpPr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1594B5F-94AD-FE64-DC9B-D44C46E9BEE7}"/>
                  </a:ext>
                </a:extLst>
              </p:cNvPr>
              <p:cNvSpPr txBox="1"/>
              <p:nvPr/>
            </p:nvSpPr>
            <p:spPr>
              <a:xfrm>
                <a:off x="2405329" y="5876217"/>
                <a:ext cx="12617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小房间</a:t>
                </a: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4BE8ECB-5FD1-92FA-0081-61C542BAAE17}"/>
                  </a:ext>
                </a:extLst>
              </p:cNvPr>
              <p:cNvSpPr txBox="1"/>
              <p:nvPr/>
            </p:nvSpPr>
            <p:spPr>
              <a:xfrm>
                <a:off x="3017557" y="5876216"/>
                <a:ext cx="1655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高吸声系数</a:t>
                </a:r>
              </a:p>
            </p:txBody>
          </p:sp>
        </p:grp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1666A721-A632-5F64-AEC2-F5FEA205A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78278" y="2597979"/>
              <a:ext cx="2839681" cy="1114668"/>
            </a:xfrm>
            <a:prstGeom prst="rect">
              <a:avLst/>
            </a:prstGeom>
          </p:spPr>
        </p:pic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02FAE86C-ADF1-A477-7777-4C3607440AC7}"/>
                </a:ext>
              </a:extLst>
            </p:cNvPr>
            <p:cNvGrpSpPr/>
            <p:nvPr/>
          </p:nvGrpSpPr>
          <p:grpSpPr>
            <a:xfrm>
              <a:off x="6521721" y="3759781"/>
              <a:ext cx="2267338" cy="307778"/>
              <a:chOff x="2405329" y="5876216"/>
              <a:chExt cx="2267338" cy="307778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B8551D56-92B4-7759-CD0D-47EB311BF173}"/>
                  </a:ext>
                </a:extLst>
              </p:cNvPr>
              <p:cNvSpPr txBox="1"/>
              <p:nvPr/>
            </p:nvSpPr>
            <p:spPr>
              <a:xfrm>
                <a:off x="2405329" y="5876217"/>
                <a:ext cx="12617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大房间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0ABF13F5-DC9F-DF74-915F-FCA4C27C2AC6}"/>
                  </a:ext>
                </a:extLst>
              </p:cNvPr>
              <p:cNvSpPr txBox="1"/>
              <p:nvPr/>
            </p:nvSpPr>
            <p:spPr>
              <a:xfrm>
                <a:off x="3017557" y="5876216"/>
                <a:ext cx="1655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低吸声系数</a:t>
                </a:r>
              </a:p>
            </p:txBody>
          </p:sp>
        </p:grpSp>
        <p:pic>
          <p:nvPicPr>
            <p:cNvPr id="75" name="图片 74">
              <a:extLst>
                <a:ext uri="{FF2B5EF4-FFF2-40B4-BE49-F238E27FC236}">
                  <a16:creationId xmlns:a16="http://schemas.microsoft.com/office/drawing/2014/main" id="{8D459E58-E36C-3C65-041D-1FB626E9F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27237" y="2555230"/>
              <a:ext cx="2802461" cy="1109487"/>
            </a:xfrm>
            <a:prstGeom prst="rect">
              <a:avLst/>
            </a:prstGeom>
          </p:spPr>
        </p:pic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07B5758C-944C-4FC4-93E7-3B3094F74BF6}"/>
                </a:ext>
              </a:extLst>
            </p:cNvPr>
            <p:cNvGrpSpPr/>
            <p:nvPr/>
          </p:nvGrpSpPr>
          <p:grpSpPr>
            <a:xfrm>
              <a:off x="9651644" y="3761885"/>
              <a:ext cx="2267338" cy="307778"/>
              <a:chOff x="2405329" y="5876216"/>
              <a:chExt cx="2267338" cy="307778"/>
            </a:xfrm>
          </p:grpSpPr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E76B913A-EA2A-EE84-D0A2-5CCBFE4F7F71}"/>
                  </a:ext>
                </a:extLst>
              </p:cNvPr>
              <p:cNvSpPr txBox="1"/>
              <p:nvPr/>
            </p:nvSpPr>
            <p:spPr>
              <a:xfrm>
                <a:off x="2405329" y="5876217"/>
                <a:ext cx="12617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大房间</a:t>
                </a: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04CDF38B-EB4B-F2DC-F133-114C37A15F78}"/>
                  </a:ext>
                </a:extLst>
              </p:cNvPr>
              <p:cNvSpPr txBox="1"/>
              <p:nvPr/>
            </p:nvSpPr>
            <p:spPr>
              <a:xfrm>
                <a:off x="3017557" y="5876216"/>
                <a:ext cx="1655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高吸声系数</a:t>
                </a:r>
              </a:p>
            </p:txBody>
          </p:sp>
        </p:grpSp>
      </p:grpSp>
      <p:sp>
        <p:nvSpPr>
          <p:cNvPr id="80" name="文本框 79">
            <a:extLst>
              <a:ext uri="{FF2B5EF4-FFF2-40B4-BE49-F238E27FC236}">
                <a16:creationId xmlns:a16="http://schemas.microsoft.com/office/drawing/2014/main" id="{849625E1-FAEF-DB06-CD67-136EA6011A05}"/>
              </a:ext>
            </a:extLst>
          </p:cNvPr>
          <p:cNvSpPr txBox="1"/>
          <p:nvPr/>
        </p:nvSpPr>
        <p:spPr>
          <a:xfrm>
            <a:off x="168920" y="1032649"/>
            <a:ext cx="1655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/>
              <a:t>实验配置</a:t>
            </a: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6FC16CA-4136-B5CD-C160-3ABCEA7B16A9}"/>
              </a:ext>
            </a:extLst>
          </p:cNvPr>
          <p:cNvSpPr txBox="1"/>
          <p:nvPr/>
        </p:nvSpPr>
        <p:spPr>
          <a:xfrm>
            <a:off x="8412119" y="1306325"/>
            <a:ext cx="25928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RIR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波形图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B88C108F-A8EC-85F4-38B4-3F023919457D}"/>
              </a:ext>
            </a:extLst>
          </p:cNvPr>
          <p:cNvSpPr/>
          <p:nvPr/>
        </p:nvSpPr>
        <p:spPr>
          <a:xfrm>
            <a:off x="6202158" y="1065489"/>
            <a:ext cx="5894459" cy="3800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D97675E9-2B9F-06CF-A734-2A376537B0E5}"/>
              </a:ext>
            </a:extLst>
          </p:cNvPr>
          <p:cNvSpPr txBox="1"/>
          <p:nvPr/>
        </p:nvSpPr>
        <p:spPr>
          <a:xfrm>
            <a:off x="71961" y="5059848"/>
            <a:ext cx="1655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/>
              <a:t>实验结论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9A019936-BAE9-1556-8D61-25CE291EDD2A}"/>
              </a:ext>
            </a:extLst>
          </p:cNvPr>
          <p:cNvSpPr txBox="1"/>
          <p:nvPr/>
        </p:nvSpPr>
        <p:spPr>
          <a:xfrm>
            <a:off x="-389094" y="5216870"/>
            <a:ext cx="1171749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marR="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大房间意味着声源和麦克风之间的距离可能更远，并且墙壁之间的距离也更远，导致早期反射到达麦克风的时间会更晚，并且反射之间的间隔会更大。</a:t>
            </a:r>
          </a:p>
          <a:p>
            <a:pPr marL="800100" marR="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低吸声系数仍然会导致反射声衰减缓慢，产生较长的混响。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DB2D07DD-80B8-A988-DDE0-5C484369132A}"/>
              </a:ext>
            </a:extLst>
          </p:cNvPr>
          <p:cNvSpPr/>
          <p:nvPr/>
        </p:nvSpPr>
        <p:spPr>
          <a:xfrm>
            <a:off x="44624" y="1065489"/>
            <a:ext cx="5984459" cy="38006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7A95B24C-E435-A953-0262-76D6BC9737B2}"/>
              </a:ext>
            </a:extLst>
          </p:cNvPr>
          <p:cNvSpPr txBox="1"/>
          <p:nvPr/>
        </p:nvSpPr>
        <p:spPr>
          <a:xfrm>
            <a:off x="6118994" y="1021225"/>
            <a:ext cx="1655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/>
              <a:t>实验结果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D07C9C-4543-AC75-5808-17E29B88A66C}"/>
              </a:ext>
            </a:extLst>
          </p:cNvPr>
          <p:cNvSpPr/>
          <p:nvPr/>
        </p:nvSpPr>
        <p:spPr>
          <a:xfrm>
            <a:off x="44624" y="5018344"/>
            <a:ext cx="12051993" cy="1575580"/>
          </a:xfrm>
          <a:prstGeom prst="rect">
            <a:avLst/>
          </a:prstGeom>
          <a:noFill/>
          <a:ln>
            <a:solidFill>
              <a:srgbClr val="2E46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240561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F476D-2804-4BCB-08E5-ECCA52DD1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C8B658C-195F-EE16-0F80-404957309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9271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F0C23ED-0D15-DA7F-C2B9-046F4C5119C6}"/>
              </a:ext>
            </a:extLst>
          </p:cNvPr>
          <p:cNvSpPr txBox="1"/>
          <p:nvPr/>
        </p:nvSpPr>
        <p:spPr>
          <a:xfrm>
            <a:off x="127000" y="171162"/>
            <a:ext cx="1131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实验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0969740E-6612-64C8-7270-10BDBCCB85ED}"/>
              </a:ext>
            </a:extLst>
          </p:cNvPr>
          <p:cNvSpPr txBox="1"/>
          <p:nvPr/>
        </p:nvSpPr>
        <p:spPr>
          <a:xfrm>
            <a:off x="1124857" y="183163"/>
            <a:ext cx="7939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单声源到单观测点 光线追踪模型</a:t>
            </a:r>
          </a:p>
        </p:txBody>
      </p: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7A695BAA-C2AE-C585-DD50-EA01B8FF4879}"/>
              </a:ext>
            </a:extLst>
          </p:cNvPr>
          <p:cNvGrpSpPr/>
          <p:nvPr/>
        </p:nvGrpSpPr>
        <p:grpSpPr>
          <a:xfrm>
            <a:off x="3258539" y="2749494"/>
            <a:ext cx="5421823" cy="2041346"/>
            <a:chOff x="6521721" y="2028317"/>
            <a:chExt cx="5421823" cy="2041346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80399C39-B38D-A730-082C-8C34E6F9DA7F}"/>
                </a:ext>
              </a:extLst>
            </p:cNvPr>
            <p:cNvGrpSpPr/>
            <p:nvPr/>
          </p:nvGrpSpPr>
          <p:grpSpPr>
            <a:xfrm>
              <a:off x="6521721" y="2028317"/>
              <a:ext cx="2244044" cy="307778"/>
              <a:chOff x="2405329" y="5876216"/>
              <a:chExt cx="2244044" cy="307778"/>
            </a:xfrm>
          </p:grpSpPr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382AE26E-E6A4-9132-C380-D0CC5DB44BCD}"/>
                  </a:ext>
                </a:extLst>
              </p:cNvPr>
              <p:cNvSpPr txBox="1"/>
              <p:nvPr/>
            </p:nvSpPr>
            <p:spPr>
              <a:xfrm>
                <a:off x="2405329" y="5876217"/>
                <a:ext cx="12617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小房间</a:t>
                </a:r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74079182-63D6-A033-890E-E4E3CBABA16A}"/>
                  </a:ext>
                </a:extLst>
              </p:cNvPr>
              <p:cNvSpPr txBox="1"/>
              <p:nvPr/>
            </p:nvSpPr>
            <p:spPr>
              <a:xfrm>
                <a:off x="2994263" y="5876216"/>
                <a:ext cx="1655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低吸声系数</a:t>
                </a:r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670F9B31-6A83-A1C4-4C01-5D3A3947A592}"/>
                </a:ext>
              </a:extLst>
            </p:cNvPr>
            <p:cNvGrpSpPr/>
            <p:nvPr/>
          </p:nvGrpSpPr>
          <p:grpSpPr>
            <a:xfrm>
              <a:off x="9676206" y="2043606"/>
              <a:ext cx="2267338" cy="307778"/>
              <a:chOff x="2405329" y="5876216"/>
              <a:chExt cx="2267338" cy="307778"/>
            </a:xfrm>
          </p:grpSpPr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B7F5CC40-41E8-C173-04E4-32402D24BB85}"/>
                  </a:ext>
                </a:extLst>
              </p:cNvPr>
              <p:cNvSpPr txBox="1"/>
              <p:nvPr/>
            </p:nvSpPr>
            <p:spPr>
              <a:xfrm>
                <a:off x="2405329" y="5876217"/>
                <a:ext cx="12617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小房间</a:t>
                </a: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4E96BE4-65FD-8328-BFBE-0E4A75AB2793}"/>
                  </a:ext>
                </a:extLst>
              </p:cNvPr>
              <p:cNvSpPr txBox="1"/>
              <p:nvPr/>
            </p:nvSpPr>
            <p:spPr>
              <a:xfrm>
                <a:off x="3017557" y="5876216"/>
                <a:ext cx="1655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高吸声系数</a:t>
                </a:r>
              </a:p>
            </p:txBody>
          </p:sp>
        </p:grp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F9DF5BCA-5242-1220-7385-28B7FB451A72}"/>
                </a:ext>
              </a:extLst>
            </p:cNvPr>
            <p:cNvGrpSpPr/>
            <p:nvPr/>
          </p:nvGrpSpPr>
          <p:grpSpPr>
            <a:xfrm>
              <a:off x="6521721" y="3759781"/>
              <a:ext cx="2267338" cy="307778"/>
              <a:chOff x="2405329" y="5876216"/>
              <a:chExt cx="2267338" cy="307778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9F435F7E-AE6E-01ED-2854-68004B334C38}"/>
                  </a:ext>
                </a:extLst>
              </p:cNvPr>
              <p:cNvSpPr txBox="1"/>
              <p:nvPr/>
            </p:nvSpPr>
            <p:spPr>
              <a:xfrm>
                <a:off x="2405329" y="5876217"/>
                <a:ext cx="12617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大房间</a:t>
                </a:r>
              </a:p>
            </p:txBody>
          </p:sp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B8664A59-7CF3-FE94-2E85-97B66BE9C739}"/>
                  </a:ext>
                </a:extLst>
              </p:cNvPr>
              <p:cNvSpPr txBox="1"/>
              <p:nvPr/>
            </p:nvSpPr>
            <p:spPr>
              <a:xfrm>
                <a:off x="3017557" y="5876216"/>
                <a:ext cx="1655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低吸声系数</a:t>
                </a:r>
              </a:p>
            </p:txBody>
          </p:sp>
        </p:grpSp>
        <p:grpSp>
          <p:nvGrpSpPr>
            <p:cNvPr id="76" name="组合 75">
              <a:extLst>
                <a:ext uri="{FF2B5EF4-FFF2-40B4-BE49-F238E27FC236}">
                  <a16:creationId xmlns:a16="http://schemas.microsoft.com/office/drawing/2014/main" id="{ACCEED08-B4F3-3F4F-96B8-6F44CEBF2242}"/>
                </a:ext>
              </a:extLst>
            </p:cNvPr>
            <p:cNvGrpSpPr/>
            <p:nvPr/>
          </p:nvGrpSpPr>
          <p:grpSpPr>
            <a:xfrm>
              <a:off x="9651644" y="3761885"/>
              <a:ext cx="2267338" cy="307778"/>
              <a:chOff x="2405329" y="5876216"/>
              <a:chExt cx="2267338" cy="307778"/>
            </a:xfrm>
          </p:grpSpPr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35D9E3FD-08E9-28B8-4EAC-E7B69F7111DF}"/>
                  </a:ext>
                </a:extLst>
              </p:cNvPr>
              <p:cNvSpPr txBox="1"/>
              <p:nvPr/>
            </p:nvSpPr>
            <p:spPr>
              <a:xfrm>
                <a:off x="2405329" y="5876217"/>
                <a:ext cx="12617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大房间</a:t>
                </a:r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8177273-3321-B9CB-0FCD-BA405CF69B0D}"/>
                  </a:ext>
                </a:extLst>
              </p:cNvPr>
              <p:cNvSpPr txBox="1"/>
              <p:nvPr/>
            </p:nvSpPr>
            <p:spPr>
              <a:xfrm>
                <a:off x="3017557" y="5876216"/>
                <a:ext cx="1655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高吸声系数</a:t>
                </a:r>
              </a:p>
            </p:txBody>
          </p:sp>
        </p:grpSp>
      </p:grpSp>
      <p:sp>
        <p:nvSpPr>
          <p:cNvPr id="82" name="文本框 81">
            <a:extLst>
              <a:ext uri="{FF2B5EF4-FFF2-40B4-BE49-F238E27FC236}">
                <a16:creationId xmlns:a16="http://schemas.microsoft.com/office/drawing/2014/main" id="{DC6726ED-4FA3-B294-55EF-E698DD428FC0}"/>
              </a:ext>
            </a:extLst>
          </p:cNvPr>
          <p:cNvSpPr txBox="1"/>
          <p:nvPr/>
        </p:nvSpPr>
        <p:spPr>
          <a:xfrm>
            <a:off x="4799598" y="1070318"/>
            <a:ext cx="259280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RIR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波形图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1B25E5B1-9EA6-7F5A-D0A6-A19E3A3B1CA2}"/>
              </a:ext>
            </a:extLst>
          </p:cNvPr>
          <p:cNvSpPr/>
          <p:nvPr/>
        </p:nvSpPr>
        <p:spPr>
          <a:xfrm>
            <a:off x="71962" y="1065489"/>
            <a:ext cx="12024656" cy="38006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7B12319-3A08-C6C2-8EE8-0B7FF9401366}"/>
              </a:ext>
            </a:extLst>
          </p:cNvPr>
          <p:cNvSpPr txBox="1"/>
          <p:nvPr/>
        </p:nvSpPr>
        <p:spPr>
          <a:xfrm>
            <a:off x="71961" y="5059848"/>
            <a:ext cx="1655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/>
              <a:t>实验结论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26863E57-1493-C3AF-C554-F3942C0E97A0}"/>
              </a:ext>
            </a:extLst>
          </p:cNvPr>
          <p:cNvSpPr txBox="1"/>
          <p:nvPr/>
        </p:nvSpPr>
        <p:spPr>
          <a:xfrm>
            <a:off x="-179544" y="5187679"/>
            <a:ext cx="11717493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marR="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大房间意味着声源和麦克风之间的距离可能更远，并且墙壁之间的距离也更远，导致早期反射到达麦克风的时间会更晚，并且反射之间的间隔会更大。</a:t>
            </a:r>
          </a:p>
          <a:p>
            <a:pPr marL="800100" marR="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低吸声系数仍然会导致反射声衰减缓慢，产生较长的混响。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D80131A-8E4E-F9E9-B679-9E0020AF16FA}"/>
              </a:ext>
            </a:extLst>
          </p:cNvPr>
          <p:cNvSpPr txBox="1"/>
          <p:nvPr/>
        </p:nvSpPr>
        <p:spPr>
          <a:xfrm>
            <a:off x="127000" y="1054931"/>
            <a:ext cx="1655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/>
              <a:t>实验结果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927EBF93-4F39-B1EE-5F31-9B7C329A7CB8}"/>
              </a:ext>
            </a:extLst>
          </p:cNvPr>
          <p:cNvSpPr/>
          <p:nvPr/>
        </p:nvSpPr>
        <p:spPr>
          <a:xfrm>
            <a:off x="44624" y="5018344"/>
            <a:ext cx="12051993" cy="1575580"/>
          </a:xfrm>
          <a:prstGeom prst="rect">
            <a:avLst/>
          </a:prstGeom>
          <a:noFill/>
          <a:ln>
            <a:solidFill>
              <a:srgbClr val="2E46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DD633E1B-F264-925C-53BF-9CCB2000AF5F}"/>
              </a:ext>
            </a:extLst>
          </p:cNvPr>
          <p:cNvGrpSpPr/>
          <p:nvPr/>
        </p:nvGrpSpPr>
        <p:grpSpPr>
          <a:xfrm>
            <a:off x="3113207" y="1480462"/>
            <a:ext cx="4891922" cy="2961608"/>
            <a:chOff x="6406585" y="1542203"/>
            <a:chExt cx="4891922" cy="296160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6B4B6E6E-D42B-A4E6-3015-424C1A2AB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23012" y="3160006"/>
              <a:ext cx="2075495" cy="1343805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CF80947-E090-62E2-9FA8-C883CB543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06585" y="3081205"/>
              <a:ext cx="2150901" cy="1401125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08360FD-D1C7-BC2D-82CF-14A93E2A7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11515" y="1555531"/>
              <a:ext cx="1882629" cy="1224269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1D06F717-E16D-EA27-29C8-2695BCA94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91879" y="1542203"/>
              <a:ext cx="1934442" cy="12174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7172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DE788-30EA-7902-52B4-3172A9FC1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6D6852B-6243-8469-544C-37B50A8F6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9271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0F81F85-5A99-B50B-60AD-D53081E18C92}"/>
              </a:ext>
            </a:extLst>
          </p:cNvPr>
          <p:cNvSpPr txBox="1"/>
          <p:nvPr/>
        </p:nvSpPr>
        <p:spPr>
          <a:xfrm>
            <a:off x="127000" y="171162"/>
            <a:ext cx="1131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实验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9CF09F11-3022-9264-1753-B7AC43DBB189}"/>
              </a:ext>
            </a:extLst>
          </p:cNvPr>
          <p:cNvSpPr txBox="1"/>
          <p:nvPr/>
        </p:nvSpPr>
        <p:spPr>
          <a:xfrm>
            <a:off x="1124857" y="183163"/>
            <a:ext cx="7939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+mj-ea"/>
                <a:ea typeface="+mj-ea"/>
              </a:rPr>
              <a:t>RT60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的计算   单声源到单观测点 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9216E76-4009-3CDA-F975-115BA7B0AC8C}"/>
              </a:ext>
            </a:extLst>
          </p:cNvPr>
          <p:cNvSpPr txBox="1"/>
          <p:nvPr/>
        </p:nvSpPr>
        <p:spPr>
          <a:xfrm>
            <a:off x="55599" y="1082026"/>
            <a:ext cx="1874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/>
              <a:t>实验结论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393FE4-A87A-614C-7979-0DB25B07DB92}"/>
              </a:ext>
            </a:extLst>
          </p:cNvPr>
          <p:cNvSpPr/>
          <p:nvPr/>
        </p:nvSpPr>
        <p:spPr>
          <a:xfrm>
            <a:off x="133350" y="1052824"/>
            <a:ext cx="6089494" cy="5538227"/>
          </a:xfrm>
          <a:prstGeom prst="rect">
            <a:avLst/>
          </a:prstGeom>
          <a:noFill/>
          <a:ln>
            <a:solidFill>
              <a:srgbClr val="2E46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B7CAF3B-C582-9872-420A-0B0E8569B532}"/>
              </a:ext>
            </a:extLst>
          </p:cNvPr>
          <p:cNvSpPr txBox="1"/>
          <p:nvPr/>
        </p:nvSpPr>
        <p:spPr>
          <a:xfrm>
            <a:off x="-349229" y="1661861"/>
            <a:ext cx="5341857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随着房间尺寸的增大，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RT60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增加。声音在更大的空间内传播和反射需要更多时间。</a:t>
            </a:r>
          </a:p>
          <a:p>
            <a:pPr marL="80010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随着吸声系数的增加，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RT60 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通常会减少。更多的声音被吸收，混响时间缩短。</a:t>
            </a:r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893151C2-3874-7B85-3EBF-84FF2C068F6E}"/>
              </a:ext>
            </a:extLst>
          </p:cNvPr>
          <p:cNvGrpSpPr/>
          <p:nvPr/>
        </p:nvGrpSpPr>
        <p:grpSpPr>
          <a:xfrm>
            <a:off x="6388807" y="1042651"/>
            <a:ext cx="5669843" cy="5621350"/>
            <a:chOff x="3521782" y="1038295"/>
            <a:chExt cx="5669843" cy="5621350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6FF70A7-F990-2ADD-90E6-BFCD2D2FD86E}"/>
                </a:ext>
              </a:extLst>
            </p:cNvPr>
            <p:cNvSpPr/>
            <p:nvPr/>
          </p:nvSpPr>
          <p:spPr>
            <a:xfrm>
              <a:off x="3600450" y="1038295"/>
              <a:ext cx="5591175" cy="56213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1B2E2D5-D6BA-7DBE-685D-B076F9F26874}"/>
                </a:ext>
              </a:extLst>
            </p:cNvPr>
            <p:cNvSpPr txBox="1"/>
            <p:nvPr/>
          </p:nvSpPr>
          <p:spPr>
            <a:xfrm>
              <a:off x="3859934" y="1048469"/>
              <a:ext cx="16551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000" b="1" dirty="0"/>
                <a:t>实验结果</a:t>
              </a: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D074FFCE-3BB7-119E-C971-879AB45563A7}"/>
                </a:ext>
              </a:extLst>
            </p:cNvPr>
            <p:cNvSpPr txBox="1"/>
            <p:nvPr/>
          </p:nvSpPr>
          <p:spPr>
            <a:xfrm>
              <a:off x="3521782" y="1456495"/>
              <a:ext cx="255331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2E46B1"/>
                  </a:solidFill>
                </a:rPr>
                <a:t>大房间</a:t>
              </a:r>
            </a:p>
          </p:txBody>
        </p:sp>
        <p:sp>
          <p:nvSpPr>
            <p:cNvPr id="135" name="文本框 134">
              <a:extLst>
                <a:ext uri="{FF2B5EF4-FFF2-40B4-BE49-F238E27FC236}">
                  <a16:creationId xmlns:a16="http://schemas.microsoft.com/office/drawing/2014/main" id="{AF59F195-6305-E357-2FE0-5EB6B9AC4D82}"/>
                </a:ext>
              </a:extLst>
            </p:cNvPr>
            <p:cNvSpPr txBox="1"/>
            <p:nvPr/>
          </p:nvSpPr>
          <p:spPr>
            <a:xfrm>
              <a:off x="3543712" y="4079271"/>
              <a:ext cx="1144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>
                  <a:solidFill>
                    <a:srgbClr val="2E46B1"/>
                  </a:solidFill>
                </a:rPr>
                <a:t>小房间</a:t>
              </a:r>
            </a:p>
          </p:txBody>
        </p: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9CA5C7B3-5D8A-45D6-3D74-54C10B81FD4D}"/>
                </a:ext>
              </a:extLst>
            </p:cNvPr>
            <p:cNvSpPr txBox="1"/>
            <p:nvPr/>
          </p:nvSpPr>
          <p:spPr>
            <a:xfrm>
              <a:off x="3816768" y="3127612"/>
              <a:ext cx="128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低吸声系数</a:t>
              </a: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0865D6B8-BCA4-4304-5226-AB7280A5E568}"/>
                </a:ext>
              </a:extLst>
            </p:cNvPr>
            <p:cNvSpPr txBox="1"/>
            <p:nvPr/>
          </p:nvSpPr>
          <p:spPr>
            <a:xfrm>
              <a:off x="3811238" y="1943442"/>
              <a:ext cx="12832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高吸声系数</a:t>
              </a:r>
            </a:p>
          </p:txBody>
        </p: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54726A60-6D7C-BB11-40AA-F96FF8DF3397}"/>
                </a:ext>
              </a:extLst>
            </p:cNvPr>
            <p:cNvGrpSpPr/>
            <p:nvPr/>
          </p:nvGrpSpPr>
          <p:grpSpPr>
            <a:xfrm>
              <a:off x="4996629" y="1645058"/>
              <a:ext cx="3986382" cy="1107420"/>
              <a:chOff x="8060" y="965879"/>
              <a:chExt cx="9098785" cy="3072292"/>
            </a:xfrm>
          </p:grpSpPr>
          <p:pic>
            <p:nvPicPr>
              <p:cNvPr id="145" name="图片 144">
                <a:extLst>
                  <a:ext uri="{FF2B5EF4-FFF2-40B4-BE49-F238E27FC236}">
                    <a16:creationId xmlns:a16="http://schemas.microsoft.com/office/drawing/2014/main" id="{8A9507AB-2621-538C-53B2-AFED4422BE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60" y="989075"/>
                <a:ext cx="4570407" cy="3049096"/>
              </a:xfrm>
              <a:prstGeom prst="rect">
                <a:avLst/>
              </a:prstGeom>
            </p:spPr>
          </p:pic>
          <p:pic>
            <p:nvPicPr>
              <p:cNvPr id="147" name="图片 146">
                <a:extLst>
                  <a:ext uri="{FF2B5EF4-FFF2-40B4-BE49-F238E27FC236}">
                    <a16:creationId xmlns:a16="http://schemas.microsoft.com/office/drawing/2014/main" id="{A05F28C7-2A9A-281F-579F-1C49676E6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67981" y="965879"/>
                <a:ext cx="4538864" cy="2897938"/>
              </a:xfrm>
              <a:prstGeom prst="rect">
                <a:avLst/>
              </a:prstGeom>
            </p:spPr>
          </p:pic>
        </p:grpSp>
        <p:grpSp>
          <p:nvGrpSpPr>
            <p:cNvPr id="153" name="组合 152">
              <a:extLst>
                <a:ext uri="{FF2B5EF4-FFF2-40B4-BE49-F238E27FC236}">
                  <a16:creationId xmlns:a16="http://schemas.microsoft.com/office/drawing/2014/main" id="{473C4C1E-1714-C8DF-8A85-A93834034F3C}"/>
                </a:ext>
              </a:extLst>
            </p:cNvPr>
            <p:cNvGrpSpPr/>
            <p:nvPr/>
          </p:nvGrpSpPr>
          <p:grpSpPr>
            <a:xfrm>
              <a:off x="5046984" y="2952903"/>
              <a:ext cx="3896330" cy="1152956"/>
              <a:chOff x="4770759" y="2896256"/>
              <a:chExt cx="4820824" cy="1625153"/>
            </a:xfrm>
          </p:grpSpPr>
          <p:pic>
            <p:nvPicPr>
              <p:cNvPr id="150" name="图片 149">
                <a:extLst>
                  <a:ext uri="{FF2B5EF4-FFF2-40B4-BE49-F238E27FC236}">
                    <a16:creationId xmlns:a16="http://schemas.microsoft.com/office/drawing/2014/main" id="{0CF30F67-3385-B8EC-2A28-B981C9051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70759" y="2930007"/>
                <a:ext cx="2403819" cy="1591402"/>
              </a:xfrm>
              <a:prstGeom prst="rect">
                <a:avLst/>
              </a:prstGeom>
            </p:spPr>
          </p:pic>
          <p:pic>
            <p:nvPicPr>
              <p:cNvPr id="152" name="图片 151">
                <a:extLst>
                  <a:ext uri="{FF2B5EF4-FFF2-40B4-BE49-F238E27FC236}">
                    <a16:creationId xmlns:a16="http://schemas.microsoft.com/office/drawing/2014/main" id="{B141840B-0FD7-FC5E-87A4-ACCB0DA832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40420" y="2896256"/>
                <a:ext cx="2451163" cy="1591402"/>
              </a:xfrm>
              <a:prstGeom prst="rect">
                <a:avLst/>
              </a:prstGeom>
            </p:spPr>
          </p:pic>
        </p:grpSp>
        <p:sp>
          <p:nvSpPr>
            <p:cNvPr id="154" name="文本框 153">
              <a:extLst>
                <a:ext uri="{FF2B5EF4-FFF2-40B4-BE49-F238E27FC236}">
                  <a16:creationId xmlns:a16="http://schemas.microsoft.com/office/drawing/2014/main" id="{CB564ABE-F821-98BC-C682-C8AD6B3B2AD6}"/>
                </a:ext>
              </a:extLst>
            </p:cNvPr>
            <p:cNvSpPr txBox="1"/>
            <p:nvPr/>
          </p:nvSpPr>
          <p:spPr>
            <a:xfrm>
              <a:off x="5558403" y="1217834"/>
              <a:ext cx="1303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镜像模型</a:t>
              </a:r>
            </a:p>
          </p:txBody>
        </p:sp>
        <p:sp>
          <p:nvSpPr>
            <p:cNvPr id="155" name="文本框 154">
              <a:extLst>
                <a:ext uri="{FF2B5EF4-FFF2-40B4-BE49-F238E27FC236}">
                  <a16:creationId xmlns:a16="http://schemas.microsoft.com/office/drawing/2014/main" id="{CDA22889-B0CC-B273-7FE7-658B24776E8E}"/>
                </a:ext>
              </a:extLst>
            </p:cNvPr>
            <p:cNvSpPr txBox="1"/>
            <p:nvPr/>
          </p:nvSpPr>
          <p:spPr>
            <a:xfrm>
              <a:off x="7479948" y="1249984"/>
              <a:ext cx="13037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b="1" dirty="0"/>
                <a:t>光线追踪模型</a:t>
              </a: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93B233E6-D853-4142-F7C3-2AD417D7F32F}"/>
                </a:ext>
              </a:extLst>
            </p:cNvPr>
            <p:cNvSpPr txBox="1"/>
            <p:nvPr/>
          </p:nvSpPr>
          <p:spPr>
            <a:xfrm>
              <a:off x="3842807" y="4644756"/>
              <a:ext cx="11443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高吸声系数</a:t>
              </a:r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E02312AB-1865-22C6-0697-54110E2A2F91}"/>
                </a:ext>
              </a:extLst>
            </p:cNvPr>
            <p:cNvSpPr txBox="1"/>
            <p:nvPr/>
          </p:nvSpPr>
          <p:spPr>
            <a:xfrm>
              <a:off x="3842807" y="5680824"/>
              <a:ext cx="12832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低吸声系数</a:t>
              </a:r>
            </a:p>
          </p:txBody>
        </p: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CD797C83-0BC5-FDA4-8073-2C62AACEF77C}"/>
                </a:ext>
              </a:extLst>
            </p:cNvPr>
            <p:cNvGrpSpPr/>
            <p:nvPr/>
          </p:nvGrpSpPr>
          <p:grpSpPr>
            <a:xfrm>
              <a:off x="4996629" y="4219857"/>
              <a:ext cx="3908630" cy="1212407"/>
              <a:chOff x="4990722" y="4513703"/>
              <a:chExt cx="4326742" cy="1375453"/>
            </a:xfrm>
          </p:grpSpPr>
          <p:pic>
            <p:nvPicPr>
              <p:cNvPr id="159" name="图片 158">
                <a:extLst>
                  <a:ext uri="{FF2B5EF4-FFF2-40B4-BE49-F238E27FC236}">
                    <a16:creationId xmlns:a16="http://schemas.microsoft.com/office/drawing/2014/main" id="{FB1340EA-FB0E-3E25-F415-21A9304CDD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5612" r="-1508"/>
              <a:stretch/>
            </p:blipFill>
            <p:spPr>
              <a:xfrm>
                <a:off x="4990722" y="4541870"/>
                <a:ext cx="2160227" cy="1328107"/>
              </a:xfrm>
              <a:prstGeom prst="rect">
                <a:avLst/>
              </a:prstGeom>
            </p:spPr>
          </p:pic>
          <p:pic>
            <p:nvPicPr>
              <p:cNvPr id="161" name="图片 160">
                <a:extLst>
                  <a:ext uri="{FF2B5EF4-FFF2-40B4-BE49-F238E27FC236}">
                    <a16:creationId xmlns:a16="http://schemas.microsoft.com/office/drawing/2014/main" id="{1E728843-87E5-140E-CD94-2501CBD205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37670" y="4513703"/>
                <a:ext cx="2179794" cy="1375453"/>
              </a:xfrm>
              <a:prstGeom prst="rect">
                <a:avLst/>
              </a:prstGeom>
            </p:spPr>
          </p:pic>
        </p:grpSp>
        <p:pic>
          <p:nvPicPr>
            <p:cNvPr id="164" name="图片 163">
              <a:extLst>
                <a:ext uri="{FF2B5EF4-FFF2-40B4-BE49-F238E27FC236}">
                  <a16:creationId xmlns:a16="http://schemas.microsoft.com/office/drawing/2014/main" id="{B2E4D1FD-4E11-B0C9-C3A3-F6EBEAC41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55558" y="5325502"/>
              <a:ext cx="1914082" cy="1236344"/>
            </a:xfrm>
            <a:prstGeom prst="rect">
              <a:avLst/>
            </a:prstGeom>
          </p:spPr>
        </p:pic>
        <p:pic>
          <p:nvPicPr>
            <p:cNvPr id="166" name="图片 165">
              <a:extLst>
                <a:ext uri="{FF2B5EF4-FFF2-40B4-BE49-F238E27FC236}">
                  <a16:creationId xmlns:a16="http://schemas.microsoft.com/office/drawing/2014/main" id="{DB987ECD-B915-F658-BBE5-C781ECD3D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047392" y="5331218"/>
              <a:ext cx="1949998" cy="1255478"/>
            </a:xfrm>
            <a:prstGeom prst="rect">
              <a:avLst/>
            </a:prstGeom>
          </p:spPr>
        </p:pic>
      </p:grpSp>
      <p:sp>
        <p:nvSpPr>
          <p:cNvPr id="169" name="文本框 168">
            <a:extLst>
              <a:ext uri="{FF2B5EF4-FFF2-40B4-BE49-F238E27FC236}">
                <a16:creationId xmlns:a16="http://schemas.microsoft.com/office/drawing/2014/main" id="{76A5FB7C-92A7-4F90-0FCB-20A75896CBDC}"/>
              </a:ext>
            </a:extLst>
          </p:cNvPr>
          <p:cNvSpPr txBox="1"/>
          <p:nvPr/>
        </p:nvSpPr>
        <p:spPr>
          <a:xfrm>
            <a:off x="-349229" y="2981203"/>
            <a:ext cx="5591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ü"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低吸收率下，两种方法计算出现一些较大差距：</a:t>
            </a:r>
            <a:endParaRPr lang="en-US" altLang="zh-CN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169427D9-0092-7CDF-E74A-128B88A38BB9}"/>
              </a:ext>
            </a:extLst>
          </p:cNvPr>
          <p:cNvSpPr txBox="1"/>
          <p:nvPr/>
        </p:nvSpPr>
        <p:spPr>
          <a:xfrm>
            <a:off x="-148622" y="3553143"/>
            <a:ext cx="6381750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镜像法的max_order截断了晚期反射，导致能量快速下降</a:t>
            </a:r>
            <a:endParaRPr lang="en-US" altLang="zh-CN" dirty="0">
              <a:solidFill>
                <a:schemeClr val="accent6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p"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光线追踪模型可以捕捉低吸收率晚期持续存在的回声，所以raytrace算出来的会大一些，更贴近真实值</a:t>
            </a:r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F9D42D79-5243-0ADD-EFC5-1C782271B6D2}"/>
              </a:ext>
            </a:extLst>
          </p:cNvPr>
          <p:cNvSpPr txBox="1"/>
          <p:nvPr/>
        </p:nvSpPr>
        <p:spPr>
          <a:xfrm>
            <a:off x="8433566" y="3291720"/>
            <a:ext cx="129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0.33s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E299C58F-F195-9F4F-CD0A-6E32734226E2}"/>
              </a:ext>
            </a:extLst>
          </p:cNvPr>
          <p:cNvSpPr txBox="1"/>
          <p:nvPr/>
        </p:nvSpPr>
        <p:spPr>
          <a:xfrm>
            <a:off x="10248709" y="3212858"/>
            <a:ext cx="129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1.84s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C7F3E7D6-A1CF-0B5E-2427-42E3022D6FFD}"/>
              </a:ext>
            </a:extLst>
          </p:cNvPr>
          <p:cNvSpPr txBox="1"/>
          <p:nvPr/>
        </p:nvSpPr>
        <p:spPr>
          <a:xfrm>
            <a:off x="8357258" y="1928550"/>
            <a:ext cx="129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0.16s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67792FC6-D864-CAEE-9ECA-86134EFA9A66}"/>
              </a:ext>
            </a:extLst>
          </p:cNvPr>
          <p:cNvSpPr txBox="1"/>
          <p:nvPr/>
        </p:nvSpPr>
        <p:spPr>
          <a:xfrm>
            <a:off x="10265077" y="1837972"/>
            <a:ext cx="129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0.15s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6AF2D023-8D55-BA74-9987-F163370BC6B8}"/>
              </a:ext>
            </a:extLst>
          </p:cNvPr>
          <p:cNvSpPr txBox="1"/>
          <p:nvPr/>
        </p:nvSpPr>
        <p:spPr>
          <a:xfrm>
            <a:off x="8329145" y="4535851"/>
            <a:ext cx="129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0.07s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5F49A411-027C-FFF5-7059-DB6BB0B6AF3A}"/>
              </a:ext>
            </a:extLst>
          </p:cNvPr>
          <p:cNvSpPr txBox="1"/>
          <p:nvPr/>
        </p:nvSpPr>
        <p:spPr>
          <a:xfrm>
            <a:off x="10232594" y="4479559"/>
            <a:ext cx="129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0.06s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32002D77-3180-2786-6E88-A0DAB16E0D34}"/>
              </a:ext>
            </a:extLst>
          </p:cNvPr>
          <p:cNvSpPr txBox="1"/>
          <p:nvPr/>
        </p:nvSpPr>
        <p:spPr>
          <a:xfrm>
            <a:off x="8267093" y="5719667"/>
            <a:ext cx="129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0.11s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C817F5D6-9233-6A29-9273-74925FF65CF8}"/>
              </a:ext>
            </a:extLst>
          </p:cNvPr>
          <p:cNvSpPr txBox="1"/>
          <p:nvPr/>
        </p:nvSpPr>
        <p:spPr>
          <a:xfrm>
            <a:off x="10232594" y="5685180"/>
            <a:ext cx="129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0.01s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4885414B-2D3F-D3DA-CF19-1624C61AF95B}"/>
              </a:ext>
            </a:extLst>
          </p:cNvPr>
          <p:cNvSpPr/>
          <p:nvPr/>
        </p:nvSpPr>
        <p:spPr>
          <a:xfrm>
            <a:off x="6462998" y="1523132"/>
            <a:ext cx="5591175" cy="2617643"/>
          </a:xfrm>
          <a:prstGeom prst="rect">
            <a:avLst/>
          </a:prstGeom>
          <a:noFill/>
          <a:ln>
            <a:solidFill>
              <a:srgbClr val="2E46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165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F17E2-53D7-E526-FC0A-0C797E1BF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7090AE-927A-19C2-89F1-7A32F5645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9271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F5541E6-0CCF-874E-C20E-25EC8AAC004F}"/>
              </a:ext>
            </a:extLst>
          </p:cNvPr>
          <p:cNvSpPr txBox="1"/>
          <p:nvPr/>
        </p:nvSpPr>
        <p:spPr>
          <a:xfrm>
            <a:off x="127000" y="171162"/>
            <a:ext cx="1131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实验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8224DC8-2D56-D6A4-28E6-3BC3D4A3281E}"/>
              </a:ext>
            </a:extLst>
          </p:cNvPr>
          <p:cNvSpPr txBox="1"/>
          <p:nvPr/>
        </p:nvSpPr>
        <p:spPr>
          <a:xfrm>
            <a:off x="1124857" y="183163"/>
            <a:ext cx="90732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单声源到多观测点 镜像源模型</a:t>
            </a:r>
            <a:r>
              <a:rPr lang="en-US" altLang="zh-CN" sz="3200" b="1" dirty="0">
                <a:solidFill>
                  <a:schemeClr val="bg1"/>
                </a:solidFill>
                <a:latin typeface="+mj-ea"/>
                <a:ea typeface="+mj-ea"/>
              </a:rPr>
              <a:t>&amp;ray trace</a:t>
            </a:r>
            <a:r>
              <a:rPr lang="zh-CN" altLang="en-US" sz="3200" b="1" dirty="0">
                <a:solidFill>
                  <a:schemeClr val="bg1"/>
                </a:solidFill>
                <a:latin typeface="+mj-ea"/>
                <a:ea typeface="+mj-ea"/>
              </a:rPr>
              <a:t>模型</a:t>
            </a:r>
          </a:p>
        </p:txBody>
      </p: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5255BCEF-16BA-2D95-A787-DF5B9C4B9CAF}"/>
              </a:ext>
            </a:extLst>
          </p:cNvPr>
          <p:cNvGrpSpPr/>
          <p:nvPr/>
        </p:nvGrpSpPr>
        <p:grpSpPr>
          <a:xfrm>
            <a:off x="-470235" y="1021225"/>
            <a:ext cx="12566852" cy="5723385"/>
            <a:chOff x="-470235" y="1021225"/>
            <a:chExt cx="12566852" cy="572338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B0DF92EC-0CD0-9489-D729-AEDFA301BB0B}"/>
                </a:ext>
              </a:extLst>
            </p:cNvPr>
            <p:cNvSpPr txBox="1"/>
            <p:nvPr/>
          </p:nvSpPr>
          <p:spPr>
            <a:xfrm>
              <a:off x="-345762" y="1773877"/>
              <a:ext cx="4822766" cy="7599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42950" lvl="1" indent="-285750" fontAlgn="base"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吸声系数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:0.3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FF2A027-8BF9-A434-1145-79A9F3887172}"/>
                </a:ext>
              </a:extLst>
            </p:cNvPr>
            <p:cNvSpPr txBox="1"/>
            <p:nvPr/>
          </p:nvSpPr>
          <p:spPr>
            <a:xfrm>
              <a:off x="-345762" y="2149713"/>
              <a:ext cx="4822766" cy="13678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742950" lvl="1" indent="-285750" fontAlgn="base">
                <a:spcBef>
                  <a:spcPts val="300"/>
                </a:spcBef>
                <a:spcAft>
                  <a:spcPts val="300"/>
                </a:spcAft>
                <a:buFont typeface="Wingdings" panose="05000000000000000000" pitchFamily="2" charset="2"/>
                <a:buChar char="p"/>
              </a:pP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采样率</a:t>
              </a:r>
              <a:r>
                <a: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: 16000 Hz</a:t>
              </a:r>
              <a:r>
                <a:rPr lang="zh-CN" altLang="en-US" sz="2400" dirty="0">
                  <a:latin typeface="楷体" panose="02010609060101010101" pitchFamily="49" charset="-122"/>
                  <a:ea typeface="楷体" panose="02010609060101010101" pitchFamily="49" charset="-122"/>
                </a:rPr>
                <a:t> </a:t>
              </a:r>
              <a:endPara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5015B241-F4D9-9D75-3704-FC7B6A470E08}"/>
                </a:ext>
              </a:extLst>
            </p:cNvPr>
            <p:cNvGrpSpPr/>
            <p:nvPr/>
          </p:nvGrpSpPr>
          <p:grpSpPr>
            <a:xfrm>
              <a:off x="7071914" y="2795090"/>
              <a:ext cx="4913987" cy="2026055"/>
              <a:chOff x="7004995" y="2043607"/>
              <a:chExt cx="4913987" cy="2026055"/>
            </a:xfrm>
          </p:grpSpPr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8765929B-2CAE-638C-987F-CBD1EF35E1C9}"/>
                  </a:ext>
                </a:extLst>
              </p:cNvPr>
              <p:cNvSpPr txBox="1"/>
              <p:nvPr/>
            </p:nvSpPr>
            <p:spPr>
              <a:xfrm>
                <a:off x="7004995" y="3056372"/>
                <a:ext cx="182347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/>
                  <a:t>麦克风</a:t>
                </a:r>
                <a:r>
                  <a:rPr lang="en-US" altLang="zh-CN" sz="1400" b="1" dirty="0"/>
                  <a:t>0</a:t>
                </a:r>
                <a:r>
                  <a:rPr lang="zh-CN" altLang="en-US" sz="1400" b="1" dirty="0"/>
                  <a:t>波形图</a:t>
                </a:r>
              </a:p>
            </p:txBody>
          </p:sp>
          <p:grpSp>
            <p:nvGrpSpPr>
              <p:cNvPr id="65" name="组合 64">
                <a:extLst>
                  <a:ext uri="{FF2B5EF4-FFF2-40B4-BE49-F238E27FC236}">
                    <a16:creationId xmlns:a16="http://schemas.microsoft.com/office/drawing/2014/main" id="{113E9A11-3154-AB2A-F615-A11475820395}"/>
                  </a:ext>
                </a:extLst>
              </p:cNvPr>
              <p:cNvGrpSpPr/>
              <p:nvPr/>
            </p:nvGrpSpPr>
            <p:grpSpPr>
              <a:xfrm>
                <a:off x="9676206" y="2043607"/>
                <a:ext cx="1715648" cy="1260735"/>
                <a:chOff x="2405329" y="5876217"/>
                <a:chExt cx="1715648" cy="1260735"/>
              </a:xfrm>
            </p:grpSpPr>
            <p:sp>
              <p:nvSpPr>
                <p:cNvPr id="66" name="文本框 65">
                  <a:extLst>
                    <a:ext uri="{FF2B5EF4-FFF2-40B4-BE49-F238E27FC236}">
                      <a16:creationId xmlns:a16="http://schemas.microsoft.com/office/drawing/2014/main" id="{F75A769F-153F-9977-30FA-1DDB3336403F}"/>
                    </a:ext>
                  </a:extLst>
                </p:cNvPr>
                <p:cNvSpPr txBox="1"/>
                <p:nvPr/>
              </p:nvSpPr>
              <p:spPr>
                <a:xfrm>
                  <a:off x="2405329" y="5876217"/>
                  <a:ext cx="126179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endParaRPr lang="zh-CN" altLang="en-US" sz="1400" b="1" dirty="0"/>
                </a:p>
              </p:txBody>
            </p:sp>
            <p:sp>
              <p:nvSpPr>
                <p:cNvPr id="67" name="文本框 66">
                  <a:extLst>
                    <a:ext uri="{FF2B5EF4-FFF2-40B4-BE49-F238E27FC236}">
                      <a16:creationId xmlns:a16="http://schemas.microsoft.com/office/drawing/2014/main" id="{9CA3C8C7-8EB1-A81F-9B1A-8DDEAA827CDD}"/>
                    </a:ext>
                  </a:extLst>
                </p:cNvPr>
                <p:cNvSpPr txBox="1"/>
                <p:nvPr/>
              </p:nvSpPr>
              <p:spPr>
                <a:xfrm>
                  <a:off x="2465867" y="6829175"/>
                  <a:ext cx="165511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1400" b="1" dirty="0"/>
                    <a:t>麦克风</a:t>
                  </a:r>
                  <a:r>
                    <a:rPr lang="en-US" altLang="zh-CN" sz="1400" b="1" dirty="0"/>
                    <a:t>1</a:t>
                  </a:r>
                  <a:r>
                    <a:rPr lang="zh-CN" altLang="en-US" sz="1400" b="1" dirty="0"/>
                    <a:t>波形图</a:t>
                  </a:r>
                </a:p>
              </p:txBody>
            </p:sp>
          </p:grp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7FAF142-024C-CDA3-7C74-035E048DF77A}"/>
                  </a:ext>
                </a:extLst>
              </p:cNvPr>
              <p:cNvSpPr txBox="1"/>
              <p:nvPr/>
            </p:nvSpPr>
            <p:spPr>
              <a:xfrm>
                <a:off x="10263872" y="3761885"/>
                <a:ext cx="1655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zh-CN" altLang="en-US" sz="1400" b="1" dirty="0"/>
              </a:p>
            </p:txBody>
          </p:sp>
        </p:grp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05010AA2-7ED4-32CD-F5A3-39AC2B8D5BA4}"/>
                </a:ext>
              </a:extLst>
            </p:cNvPr>
            <p:cNvSpPr txBox="1"/>
            <p:nvPr/>
          </p:nvSpPr>
          <p:spPr>
            <a:xfrm>
              <a:off x="8412119" y="1192315"/>
              <a:ext cx="259280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RIR </a:t>
              </a:r>
              <a:r>
                <a:rPr lang="zh-CN" altLang="en-US" sz="2000" dirty="0">
                  <a:latin typeface="楷体" panose="02010609060101010101" pitchFamily="49" charset="-122"/>
                  <a:ea typeface="楷体" panose="02010609060101010101" pitchFamily="49" charset="-122"/>
                </a:rPr>
                <a:t>波形图</a:t>
              </a: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4B76ED8A-B386-1E09-57F6-208B0F1D2337}"/>
                </a:ext>
              </a:extLst>
            </p:cNvPr>
            <p:cNvSpPr/>
            <p:nvPr/>
          </p:nvSpPr>
          <p:spPr>
            <a:xfrm>
              <a:off x="6202158" y="1065488"/>
              <a:ext cx="5894459" cy="560934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B3654FC2-079A-2DC8-9C39-57DB1BD37FBD}"/>
                </a:ext>
              </a:extLst>
            </p:cNvPr>
            <p:cNvSpPr txBox="1"/>
            <p:nvPr/>
          </p:nvSpPr>
          <p:spPr>
            <a:xfrm>
              <a:off x="-1" y="4450416"/>
              <a:ext cx="16551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000" b="1" dirty="0"/>
                <a:t>实验结论</a:t>
              </a: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636415F-62BB-A661-2B6F-DE251861DBF5}"/>
                </a:ext>
              </a:extLst>
            </p:cNvPr>
            <p:cNvSpPr/>
            <p:nvPr/>
          </p:nvSpPr>
          <p:spPr>
            <a:xfrm>
              <a:off x="44624" y="1065489"/>
              <a:ext cx="5984459" cy="29984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BBFFFA69-A0B4-DCCA-1382-D018A884E2AB}"/>
                </a:ext>
              </a:extLst>
            </p:cNvPr>
            <p:cNvSpPr txBox="1"/>
            <p:nvPr/>
          </p:nvSpPr>
          <p:spPr>
            <a:xfrm>
              <a:off x="6118994" y="1021225"/>
              <a:ext cx="16551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Wingdings" panose="05000000000000000000" pitchFamily="2" charset="2"/>
                <a:buChar char="u"/>
              </a:pPr>
              <a:r>
                <a:rPr lang="zh-CN" altLang="en-US" sz="2000" b="1" dirty="0"/>
                <a:t>实验结果</a:t>
              </a: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0F17724C-71CA-E35A-E79C-3BC339930843}"/>
                </a:ext>
              </a:extLst>
            </p:cNvPr>
            <p:cNvSpPr/>
            <p:nvPr/>
          </p:nvSpPr>
          <p:spPr>
            <a:xfrm>
              <a:off x="27635" y="4349203"/>
              <a:ext cx="5984459" cy="2395407"/>
            </a:xfrm>
            <a:prstGeom prst="rect">
              <a:avLst/>
            </a:prstGeom>
            <a:noFill/>
            <a:ln>
              <a:solidFill>
                <a:srgbClr val="2E46B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dirty="0"/>
            </a:p>
          </p:txBody>
        </p: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7D9A274C-4BB0-137B-1DD2-00DB5EDD5F20}"/>
                </a:ext>
              </a:extLst>
            </p:cNvPr>
            <p:cNvGrpSpPr/>
            <p:nvPr/>
          </p:nvGrpSpPr>
          <p:grpSpPr>
            <a:xfrm>
              <a:off x="-345762" y="1032649"/>
              <a:ext cx="4822766" cy="855188"/>
              <a:chOff x="-345762" y="1032649"/>
              <a:chExt cx="4822766" cy="855188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A00B306-AD0B-460B-0FC2-C757E516001D}"/>
                  </a:ext>
                </a:extLst>
              </p:cNvPr>
              <p:cNvSpPr txBox="1"/>
              <p:nvPr/>
            </p:nvSpPr>
            <p:spPr>
              <a:xfrm>
                <a:off x="-345762" y="1426172"/>
                <a:ext cx="482276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742950" lvl="1" indent="-285750" fontAlgn="base">
                  <a:spcBef>
                    <a:spcPts val="300"/>
                  </a:spcBef>
                  <a:spcAft>
                    <a:spcPts val="300"/>
                  </a:spcAft>
                  <a:buFont typeface="Wingdings" panose="05000000000000000000" pitchFamily="2" charset="2"/>
                  <a:buChar char="p"/>
                </a:pP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房间尺寸</a:t>
                </a:r>
                <a:r>
                  <a:rPr lang="en-US" altLang="zh-CN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:20x16x8</a:t>
                </a:r>
                <a:r>
                  <a:rPr lang="zh-CN" altLang="en-US" sz="2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 </a:t>
                </a:r>
                <a:endParaRPr lang="en-US" altLang="zh-CN" sz="24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ADF8F2EE-46F8-510A-4F3C-7AEF3B607204}"/>
                  </a:ext>
                </a:extLst>
              </p:cNvPr>
              <p:cNvSpPr txBox="1"/>
              <p:nvPr/>
            </p:nvSpPr>
            <p:spPr>
              <a:xfrm>
                <a:off x="168920" y="1032649"/>
                <a:ext cx="165511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u"/>
                </a:pPr>
                <a:r>
                  <a:rPr lang="zh-CN" altLang="en-US" sz="2000" b="1" dirty="0"/>
                  <a:t>实验配置</a:t>
                </a: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2DFCAB1-C34E-3403-C3AA-5FBB9422FB09}"/>
                </a:ext>
              </a:extLst>
            </p:cNvPr>
            <p:cNvSpPr txBox="1"/>
            <p:nvPr/>
          </p:nvSpPr>
          <p:spPr>
            <a:xfrm>
              <a:off x="7156098" y="6153843"/>
              <a:ext cx="1655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麦克风</a:t>
              </a:r>
              <a:r>
                <a:rPr lang="en-US" altLang="zh-CN" sz="1400" b="1" dirty="0"/>
                <a:t>2</a:t>
              </a:r>
              <a:r>
                <a:rPr lang="zh-CN" altLang="en-US" sz="1400" b="1" dirty="0"/>
                <a:t>波形图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972D26D-3E9A-B4B0-C74A-762407D19CA6}"/>
                </a:ext>
              </a:extLst>
            </p:cNvPr>
            <p:cNvSpPr txBox="1"/>
            <p:nvPr/>
          </p:nvSpPr>
          <p:spPr>
            <a:xfrm>
              <a:off x="9982131" y="6156848"/>
              <a:ext cx="16551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b="1" dirty="0"/>
                <a:t>麦克风</a:t>
              </a:r>
              <a:r>
                <a:rPr lang="en-US" altLang="zh-CN" sz="1400" b="1" dirty="0"/>
                <a:t>3</a:t>
              </a:r>
              <a:r>
                <a:rPr lang="zh-CN" altLang="en-US" sz="1400" b="1" dirty="0"/>
                <a:t>波形图</a:t>
              </a:r>
            </a:p>
          </p:txBody>
        </p: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8A48F0B-F6DB-8675-1E07-5A9D291E01AB}"/>
                </a:ext>
              </a:extLst>
            </p:cNvPr>
            <p:cNvGrpSpPr/>
            <p:nvPr/>
          </p:nvGrpSpPr>
          <p:grpSpPr>
            <a:xfrm>
              <a:off x="-470235" y="4876336"/>
              <a:ext cx="6294746" cy="1393966"/>
              <a:chOff x="12365" y="4838236"/>
              <a:chExt cx="6294746" cy="1393966"/>
            </a:xfrm>
          </p:grpSpPr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C3892624-95BF-23C8-95DC-B7F6B336644D}"/>
                  </a:ext>
                </a:extLst>
              </p:cNvPr>
              <p:cNvSpPr txBox="1"/>
              <p:nvPr/>
            </p:nvSpPr>
            <p:spPr>
              <a:xfrm>
                <a:off x="12365" y="4838236"/>
                <a:ext cx="6267450" cy="10002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 fontAlgn="base">
                  <a:spcBef>
                    <a:spcPts val="300"/>
                  </a:spcBef>
                  <a:spcAft>
                    <a:spcPts val="3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每个麦克风接收到的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RIR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包含​​直达声​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​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、​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​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早期反射和​​混响。</a:t>
                </a:r>
                <a:endParaRPr lang="en-US" altLang="zh-CN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marL="800100" lvl="1" indent="-342900" fontAlgn="base">
                  <a:spcBef>
                    <a:spcPts val="300"/>
                  </a:spcBef>
                  <a:spcAft>
                    <a:spcPts val="300"/>
                  </a:spcAft>
                  <a:buFont typeface="Wingdings" panose="05000000000000000000" pitchFamily="2" charset="2"/>
                  <a:buChar char="ü"/>
                </a:pPr>
                <a:endParaRPr lang="zh-CN" altLang="en-US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A501397A-84E0-1E56-E9A9-1CF16D5D0A0C}"/>
                  </a:ext>
                </a:extLst>
              </p:cNvPr>
              <p:cNvSpPr txBox="1"/>
              <p:nvPr/>
            </p:nvSpPr>
            <p:spPr>
              <a:xfrm>
                <a:off x="39661" y="5508927"/>
                <a:ext cx="6267450" cy="723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800100" lvl="1" indent="-342900" fontAlgn="base">
                  <a:spcBef>
                    <a:spcPts val="300"/>
                  </a:spcBef>
                  <a:spcAft>
                    <a:spcPts val="3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靠近声源的麦克风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0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，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直达声强，混响少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;</a:t>
                </a:r>
              </a:p>
              <a:p>
                <a:pPr marL="800100" lvl="1" indent="-342900" fontAlgn="base">
                  <a:spcBef>
                    <a:spcPts val="300"/>
                  </a:spcBef>
                  <a:spcAft>
                    <a:spcPts val="300"/>
                  </a:spcAft>
                  <a:buFont typeface="Wingdings" panose="05000000000000000000" pitchFamily="2" charset="2"/>
                  <a:buChar char="ü"/>
                </a:pP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角（</a:t>
                </a:r>
                <a:r>
                  <a:rPr lang="en-US" altLang="zh-CN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Mic 2,3</a:t>
                </a:r>
                <a:r>
                  <a:rPr lang="zh-CN" altLang="en-US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）的麦克风接收到更多反射声。</a:t>
                </a:r>
              </a:p>
            </p:txBody>
          </p:sp>
        </p:grp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11344917-E62B-FABB-08E4-111288451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926" y="1730133"/>
            <a:ext cx="2795264" cy="212991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BBE52BA-5C3C-D7C7-6514-2D343B43C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158" y="1751499"/>
            <a:ext cx="2652841" cy="199239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2C3D5F0-225E-29B9-E219-61D1FBAB0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756" y="4055825"/>
            <a:ext cx="2783949" cy="208506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C4C67A9E-10CB-B301-9777-C6CA1D2CA68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52" t="1092"/>
          <a:stretch/>
        </p:blipFill>
        <p:spPr>
          <a:xfrm>
            <a:off x="9259303" y="4138494"/>
            <a:ext cx="2640861" cy="1992398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78F31CF2-B5CC-5E65-D9E0-56D80CBE2495}"/>
              </a:ext>
            </a:extLst>
          </p:cNvPr>
          <p:cNvGrpSpPr/>
          <p:nvPr/>
        </p:nvGrpSpPr>
        <p:grpSpPr>
          <a:xfrm>
            <a:off x="3054781" y="1420430"/>
            <a:ext cx="3019257" cy="2479351"/>
            <a:chOff x="3054781" y="1420430"/>
            <a:chExt cx="3019257" cy="2479351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3FDF009-A38C-0088-ABFC-71C4FF18CC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54781" y="1420430"/>
              <a:ext cx="2861759" cy="2479351"/>
            </a:xfrm>
            <a:prstGeom prst="rect">
              <a:avLst/>
            </a:prstGeom>
          </p:spPr>
        </p:pic>
        <p:sp>
          <p:nvSpPr>
            <p:cNvPr id="28" name="星形: 五角 27">
              <a:extLst>
                <a:ext uri="{FF2B5EF4-FFF2-40B4-BE49-F238E27FC236}">
                  <a16:creationId xmlns:a16="http://schemas.microsoft.com/office/drawing/2014/main" id="{ACB2EAF1-BF98-95B9-657E-C56C4D846D5C}"/>
                </a:ext>
              </a:extLst>
            </p:cNvPr>
            <p:cNvSpPr/>
            <p:nvPr/>
          </p:nvSpPr>
          <p:spPr>
            <a:xfrm>
              <a:off x="3978090" y="2502761"/>
              <a:ext cx="181160" cy="154867"/>
            </a:xfrm>
            <a:prstGeom prst="star5">
              <a:avLst>
                <a:gd name="adj" fmla="val 30224"/>
                <a:gd name="hf" fmla="val 105146"/>
                <a:gd name="vf" fmla="val 11055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C43E0C9D-C4CB-033E-83EC-05682C13D607}"/>
                </a:ext>
              </a:extLst>
            </p:cNvPr>
            <p:cNvSpPr/>
            <p:nvPr/>
          </p:nvSpPr>
          <p:spPr>
            <a:xfrm>
              <a:off x="3479176" y="2545974"/>
              <a:ext cx="160076" cy="154867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2E46B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F3E7DED6-0BEA-7351-056B-82A9902FD730}"/>
                </a:ext>
              </a:extLst>
            </p:cNvPr>
            <p:cNvSpPr/>
            <p:nvPr/>
          </p:nvSpPr>
          <p:spPr>
            <a:xfrm>
              <a:off x="4490003" y="2547189"/>
              <a:ext cx="160076" cy="154867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2E46B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B673CA93-A473-1B26-A28B-A919F176D6B6}"/>
                </a:ext>
              </a:extLst>
            </p:cNvPr>
            <p:cNvSpPr/>
            <p:nvPr/>
          </p:nvSpPr>
          <p:spPr>
            <a:xfrm>
              <a:off x="3479176" y="3359786"/>
              <a:ext cx="160076" cy="154867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2E46B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695537E1-C2F7-3388-077B-5DB356F9BF89}"/>
                </a:ext>
              </a:extLst>
            </p:cNvPr>
            <p:cNvSpPr/>
            <p:nvPr/>
          </p:nvSpPr>
          <p:spPr>
            <a:xfrm>
              <a:off x="5501402" y="2539979"/>
              <a:ext cx="160076" cy="154867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2E46B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4F3BBEB9-F364-17C1-B048-49008ACBC6AC}"/>
                </a:ext>
              </a:extLst>
            </p:cNvPr>
            <p:cNvSpPr txBox="1"/>
            <p:nvPr/>
          </p:nvSpPr>
          <p:spPr>
            <a:xfrm>
              <a:off x="4288404" y="2671279"/>
              <a:ext cx="91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Mic-0</a:t>
              </a:r>
              <a:endParaRPr lang="zh-CN" altLang="en-US" dirty="0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CD1EBB88-9D78-FE1E-9838-5E30B0B35C93}"/>
                </a:ext>
              </a:extLst>
            </p:cNvPr>
            <p:cNvSpPr txBox="1"/>
            <p:nvPr/>
          </p:nvSpPr>
          <p:spPr>
            <a:xfrm>
              <a:off x="3267191" y="2148904"/>
              <a:ext cx="91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Mic-1</a:t>
              </a:r>
              <a:endParaRPr lang="zh-CN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D5EDFC5-8D61-E88B-17D5-E660AD033CF4}"/>
                </a:ext>
              </a:extLst>
            </p:cNvPr>
            <p:cNvSpPr txBox="1"/>
            <p:nvPr/>
          </p:nvSpPr>
          <p:spPr>
            <a:xfrm>
              <a:off x="3612229" y="3256330"/>
              <a:ext cx="91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Mic-3</a:t>
              </a:r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1724B190-F8D7-C0B3-5850-20139A3F5DDF}"/>
                </a:ext>
              </a:extLst>
            </p:cNvPr>
            <p:cNvSpPr txBox="1"/>
            <p:nvPr/>
          </p:nvSpPr>
          <p:spPr>
            <a:xfrm>
              <a:off x="5162835" y="2167095"/>
              <a:ext cx="9112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Mic-2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2912668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1034</Words>
  <Application>Microsoft Office PowerPoint</Application>
  <PresentationFormat>宽屏</PresentationFormat>
  <Paragraphs>169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楷体</vt:lpstr>
      <vt:lpstr>Arial</vt:lpstr>
      <vt:lpstr>Calibri</vt:lpstr>
      <vt:lpstr>Cambria Math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HC8813</cp:lastModifiedBy>
  <cp:revision>37</cp:revision>
  <dcterms:created xsi:type="dcterms:W3CDTF">2023-08-09T12:44:55Z</dcterms:created>
  <dcterms:modified xsi:type="dcterms:W3CDTF">2025-04-28T11:34:05Z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