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8" r:id="rId4"/>
    <p:sldId id="262" r:id="rId5"/>
    <p:sldId id="271" r:id="rId6"/>
    <p:sldId id="269" r:id="rId7"/>
    <p:sldId id="270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Harvey Elder" initials="JHE" lastIdx="11" clrIdx="0">
    <p:extLst>
      <p:ext uri="{19B8F6BF-5375-455C-9EA6-DF929625EA0E}">
        <p15:presenceInfo xmlns:p15="http://schemas.microsoft.com/office/powerpoint/2012/main" userId="c6d6a14c-aae8-40bc-bd62-8af83932926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365"/>
    <p:restoredTop sz="94645"/>
  </p:normalViewPr>
  <p:slideViewPr>
    <p:cSldViewPr snapToGrid="0" snapToObjects="1">
      <p:cViewPr varScale="1">
        <p:scale>
          <a:sx n="155" d="100"/>
          <a:sy n="155" d="100"/>
        </p:scale>
        <p:origin x="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08B26-7CB2-A543-A4A1-9E7F8C2F2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DF9CDD-E9B5-E24C-8C66-26BCF072F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87D42-4250-2A42-AF2A-DF91D29AC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A3D3-4383-964D-B6C5-8802D09EBC58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EEAF0-A053-574B-BF0F-1E4CB234B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C734B-AEC7-0444-B81D-A88AD195A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2082D-A807-5940-848D-E7AA3CE09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24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0C817-D9B9-8342-952F-9AAB310E6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FEFE68-839A-BE41-AC06-95D9BCBAA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677BF-0DD8-F94D-8D5A-29368BA85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A3D3-4383-964D-B6C5-8802D09EBC58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C7A7D-ADA4-0D44-A8EA-0492338F0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20C4D-239E-5E41-A08C-3731ABB4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2082D-A807-5940-848D-E7AA3CE09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97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C83FF4-AE37-4A4D-99BB-5A01C99DB5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D59A8E-6403-764D-919A-3A1304F9F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EA2B7-B818-A74D-80EC-6FD36B152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A3D3-4383-964D-B6C5-8802D09EBC58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474F4-0CE1-A543-A2CF-5DE179879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22682-D5A7-C14F-85B3-1514EC903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2082D-A807-5940-848D-E7AA3CE09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8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17D5-5542-414A-871E-22E229BC8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2592D-9B7D-414E-8E04-64AD201BC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AC4EB-C7D6-A04B-9E3D-25F16053F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A3D3-4383-964D-B6C5-8802D09EBC58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BD18B-6960-0E4A-8A95-163D67AE1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17BFE-B3B6-B442-B11E-BC9FF930C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2082D-A807-5940-848D-E7AA3CE09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48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D9794-2766-2A42-9544-09A1F1920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1C9B3-973C-D046-B152-94AF2E9FD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FD55A-89B0-F749-B182-9F97E30FE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A3D3-4383-964D-B6C5-8802D09EBC58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C3186-8DD5-EB40-A137-92005AAE4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75FDB-8B61-D745-99D2-AA29B2FE3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2082D-A807-5940-848D-E7AA3CE09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9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D8E12-1AFD-B94C-B6B1-4484AEBCC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0D425-518D-C241-B696-C75105F7CE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D6124-9982-0145-8524-CF7BABA70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2B411-110E-BE43-A7B2-990F6807C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A3D3-4383-964D-B6C5-8802D09EBC58}" type="datetimeFigureOut">
              <a:rPr lang="en-US" smtClean="0"/>
              <a:t>12/3/18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6BB2F-5BDE-0A46-A7CF-E0988B9D5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3FD63-4F71-3945-ADD2-BF7EB97F1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2082D-A807-5940-848D-E7AA3CE09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19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6AFE7-C7CE-884B-B5CF-14501DFE8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92ACA-38F8-5A4E-90D8-7975DABA8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59C61-A41C-484F-9293-0F55534B6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1635DD-0432-D748-867A-4A386AAED3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2B5D53-19FE-DB47-A366-3158BA25D9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1A8F55-8D83-2240-BABF-E6491D002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A3D3-4383-964D-B6C5-8802D09EBC58}" type="datetimeFigureOut">
              <a:rPr lang="en-US" smtClean="0"/>
              <a:t>12/3/18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A9EB7E-F7D1-A744-843A-595D9CA8F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7B60F5-3197-304E-B2F7-05C51E992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2082D-A807-5940-848D-E7AA3CE09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12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E3D92-FE6E-FB42-A310-853E698EE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0D5406-DF59-DD41-A0AA-24119C782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A3D3-4383-964D-B6C5-8802D09EBC58}" type="datetimeFigureOut">
              <a:rPr lang="en-US" smtClean="0"/>
              <a:t>12/3/18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D58EE7-C50A-5B47-83D8-8A754012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6F5884-BC09-A948-8CB7-7D89497D4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2082D-A807-5940-848D-E7AA3CE09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41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2C69FE-1C2C-214C-BEB2-FB6D5415C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A3D3-4383-964D-B6C5-8802D09EBC58}" type="datetimeFigureOut">
              <a:rPr lang="en-US" smtClean="0"/>
              <a:t>12/3/18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BEF217-B23A-0A42-83A0-31594491A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9E9E3-F7D9-DD41-BE9D-DF400BA76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2082D-A807-5940-848D-E7AA3CE09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50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6F365-DBC3-4846-AD0F-D71EB1156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CDFFE-66F7-6843-A2CD-77023A6B6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6AF69-35EE-4E4B-B578-9A72AD1F6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05EE0-AEEA-554B-A634-239ECE4A4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A3D3-4383-964D-B6C5-8802D09EBC58}" type="datetimeFigureOut">
              <a:rPr lang="en-US" smtClean="0"/>
              <a:t>12/3/18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306F7-C9B6-554E-94A9-BAF5AA68B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BD309-0317-6B43-A7E2-CB45050D8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2082D-A807-5940-848D-E7AA3CE09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10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E9E44-5D77-EB43-AF5F-0068E9655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9A1301-864D-1243-BB90-3125324C3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047D4-11A5-4344-B558-EB8FB3CF5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81BD0-327D-544E-874E-DA94500B1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A3D3-4383-964D-B6C5-8802D09EBC58}" type="datetimeFigureOut">
              <a:rPr lang="en-US" smtClean="0"/>
              <a:t>12/3/18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C8082-A0D8-FB48-9DE5-0AA1D16DA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6BA53-8E5D-D74D-91FA-891C20FD8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2082D-A807-5940-848D-E7AA3CE09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36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5544D5-1989-6B43-B5A8-81BECEFB9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56795-58C6-9044-8FA1-5B85C16C7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67B92-357D-7840-A24F-32110F976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4A3D3-4383-964D-B6C5-8802D09EBC58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BA542-6E25-BA40-A72E-F49D8C36A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E7645-96F5-3D45-B3C4-3167DD46A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2082D-A807-5940-848D-E7AA3CE09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98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E990A4-AF1D-6D41-ADE8-EED8D3E06323}"/>
              </a:ext>
            </a:extLst>
          </p:cNvPr>
          <p:cNvCxnSpPr>
            <a:cxnSpLocks/>
          </p:cNvCxnSpPr>
          <p:nvPr/>
        </p:nvCxnSpPr>
        <p:spPr>
          <a:xfrm>
            <a:off x="-12032" y="3657600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26A7369C-B69A-8B46-9080-206B1E2A9B28}"/>
              </a:ext>
            </a:extLst>
          </p:cNvPr>
          <p:cNvSpPr/>
          <p:nvPr/>
        </p:nvSpPr>
        <p:spPr>
          <a:xfrm>
            <a:off x="1275348" y="3206416"/>
            <a:ext cx="902368" cy="902368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oogle Shape;71;p12">
            <a:extLst>
              <a:ext uri="{FF2B5EF4-FFF2-40B4-BE49-F238E27FC236}">
                <a16:creationId xmlns:a16="http://schemas.microsoft.com/office/drawing/2014/main" id="{A35DBE50-CE15-BD46-9418-E731809692B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85485" y="2570007"/>
            <a:ext cx="8226966" cy="1087593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4800" b="1" dirty="0">
                <a:latin typeface="Lora" panose="02000503000000020004" pitchFamily="2" charset="77"/>
              </a:rPr>
              <a:t>Lane Detection</a:t>
            </a:r>
            <a:endParaRPr sz="4800" b="1" dirty="0">
              <a:latin typeface="Lora" panose="02000503000000020004" pitchFamily="2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630620-8168-9344-B48A-8B6E4A5C2486}"/>
              </a:ext>
            </a:extLst>
          </p:cNvPr>
          <p:cNvSpPr/>
          <p:nvPr/>
        </p:nvSpPr>
        <p:spPr>
          <a:xfrm>
            <a:off x="8549698" y="3857401"/>
            <a:ext cx="22860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800" dirty="0">
                <a:latin typeface="Quattrocento Sans"/>
                <a:ea typeface="Quattrocento Sans"/>
                <a:cs typeface="Quattrocento Sans"/>
                <a:sym typeface="Quattrocento Sans"/>
              </a:rPr>
              <a:t>Fei-Fei Zheng</a:t>
            </a:r>
            <a:endParaRPr lang="en-US" sz="2800" dirty="0"/>
          </a:p>
        </p:txBody>
      </p:sp>
      <p:grpSp>
        <p:nvGrpSpPr>
          <p:cNvPr id="11" name="Google Shape;72;p12">
            <a:extLst>
              <a:ext uri="{FF2B5EF4-FFF2-40B4-BE49-F238E27FC236}">
                <a16:creationId xmlns:a16="http://schemas.microsoft.com/office/drawing/2014/main" id="{6E1C1878-2EF7-E347-9587-16E6D2074781}"/>
              </a:ext>
            </a:extLst>
          </p:cNvPr>
          <p:cNvGrpSpPr/>
          <p:nvPr/>
        </p:nvGrpSpPr>
        <p:grpSpPr>
          <a:xfrm>
            <a:off x="1582554" y="3429334"/>
            <a:ext cx="287955" cy="456532"/>
            <a:chOff x="6718575" y="2318625"/>
            <a:chExt cx="256950" cy="407375"/>
          </a:xfrm>
        </p:grpSpPr>
        <p:sp>
          <p:nvSpPr>
            <p:cNvPr id="12" name="Google Shape;73;p12">
              <a:extLst>
                <a:ext uri="{FF2B5EF4-FFF2-40B4-BE49-F238E27FC236}">
                  <a16:creationId xmlns:a16="http://schemas.microsoft.com/office/drawing/2014/main" id="{5DC9816B-C8A7-C44E-B51B-8E0E03073731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89"/>
            </a:p>
          </p:txBody>
        </p:sp>
        <p:sp>
          <p:nvSpPr>
            <p:cNvPr id="13" name="Google Shape;74;p12">
              <a:extLst>
                <a:ext uri="{FF2B5EF4-FFF2-40B4-BE49-F238E27FC236}">
                  <a16:creationId xmlns:a16="http://schemas.microsoft.com/office/drawing/2014/main" id="{311BD290-15F4-3044-A1B0-64B5BA1A96F9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89"/>
            </a:p>
          </p:txBody>
        </p:sp>
        <p:sp>
          <p:nvSpPr>
            <p:cNvPr id="14" name="Google Shape;75;p12">
              <a:extLst>
                <a:ext uri="{FF2B5EF4-FFF2-40B4-BE49-F238E27FC236}">
                  <a16:creationId xmlns:a16="http://schemas.microsoft.com/office/drawing/2014/main" id="{963D64E2-96A2-B040-94F1-68EE61BB73A7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89"/>
            </a:p>
          </p:txBody>
        </p:sp>
        <p:sp>
          <p:nvSpPr>
            <p:cNvPr id="15" name="Google Shape;76;p12">
              <a:extLst>
                <a:ext uri="{FF2B5EF4-FFF2-40B4-BE49-F238E27FC236}">
                  <a16:creationId xmlns:a16="http://schemas.microsoft.com/office/drawing/2014/main" id="{DF2208F8-6BE7-2E46-8529-6304DC8A19BB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89"/>
            </a:p>
          </p:txBody>
        </p:sp>
        <p:sp>
          <p:nvSpPr>
            <p:cNvPr id="16" name="Google Shape;77;p12">
              <a:extLst>
                <a:ext uri="{FF2B5EF4-FFF2-40B4-BE49-F238E27FC236}">
                  <a16:creationId xmlns:a16="http://schemas.microsoft.com/office/drawing/2014/main" id="{9E4D443C-3993-8348-8623-B42A1F68484B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89"/>
            </a:p>
          </p:txBody>
        </p:sp>
        <p:sp>
          <p:nvSpPr>
            <p:cNvPr id="17" name="Google Shape;78;p12">
              <a:extLst>
                <a:ext uri="{FF2B5EF4-FFF2-40B4-BE49-F238E27FC236}">
                  <a16:creationId xmlns:a16="http://schemas.microsoft.com/office/drawing/2014/main" id="{F34AF542-F6E1-4B4E-8FD3-D4CA37E8C127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89"/>
            </a:p>
          </p:txBody>
        </p:sp>
        <p:sp>
          <p:nvSpPr>
            <p:cNvPr id="18" name="Google Shape;79;p12">
              <a:extLst>
                <a:ext uri="{FF2B5EF4-FFF2-40B4-BE49-F238E27FC236}">
                  <a16:creationId xmlns:a16="http://schemas.microsoft.com/office/drawing/2014/main" id="{93F46F11-AF86-BC43-9523-9459EBB95DB8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89"/>
            </a:p>
          </p:txBody>
        </p:sp>
        <p:sp>
          <p:nvSpPr>
            <p:cNvPr id="19" name="Google Shape;80;p12">
              <a:extLst>
                <a:ext uri="{FF2B5EF4-FFF2-40B4-BE49-F238E27FC236}">
                  <a16:creationId xmlns:a16="http://schemas.microsoft.com/office/drawing/2014/main" id="{D58C7F2A-EB30-7943-8507-BAC7CFF49F9E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89"/>
            </a:p>
          </p:txBody>
        </p:sp>
      </p:grpSp>
    </p:spTree>
    <p:extLst>
      <p:ext uri="{BB962C8B-B14F-4D97-AF65-F5344CB8AC3E}">
        <p14:creationId xmlns:p14="http://schemas.microsoft.com/office/powerpoint/2010/main" val="3057938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D48B2C0-B0BC-5446-A943-319F361053C5}"/>
              </a:ext>
            </a:extLst>
          </p:cNvPr>
          <p:cNvGrpSpPr/>
          <p:nvPr/>
        </p:nvGrpSpPr>
        <p:grpSpPr>
          <a:xfrm>
            <a:off x="-12032" y="673192"/>
            <a:ext cx="12192000" cy="556804"/>
            <a:chOff x="0" y="641107"/>
            <a:chExt cx="12192000" cy="55680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FD81CF5-A1A6-964F-B4F8-7B3D54D6A33B}"/>
                </a:ext>
              </a:extLst>
            </p:cNvPr>
            <p:cNvCxnSpPr/>
            <p:nvPr/>
          </p:nvCxnSpPr>
          <p:spPr>
            <a:xfrm>
              <a:off x="0" y="917936"/>
              <a:ext cx="1815287" cy="11032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A1D1F43-6D50-374E-8E9A-3EA0F7043431}"/>
                </a:ext>
              </a:extLst>
            </p:cNvPr>
            <p:cNvCxnSpPr>
              <a:cxnSpLocks/>
            </p:cNvCxnSpPr>
            <p:nvPr/>
          </p:nvCxnSpPr>
          <p:spPr>
            <a:xfrm>
              <a:off x="7218277" y="942439"/>
              <a:ext cx="4973723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FAC9DCF-AF08-8E48-A25B-F80BFCF2AC64}"/>
                </a:ext>
              </a:extLst>
            </p:cNvPr>
            <p:cNvSpPr/>
            <p:nvPr/>
          </p:nvSpPr>
          <p:spPr>
            <a:xfrm>
              <a:off x="1085701" y="641107"/>
              <a:ext cx="556804" cy="556804"/>
            </a:xfrm>
            <a:prstGeom prst="ellipse">
              <a:avLst/>
            </a:prstGeom>
            <a:solidFill>
              <a:srgbClr val="FFC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Google Shape;86;p13">
            <a:extLst>
              <a:ext uri="{FF2B5EF4-FFF2-40B4-BE49-F238E27FC236}">
                <a16:creationId xmlns:a16="http://schemas.microsoft.com/office/drawing/2014/main" id="{FC38485D-5232-E143-9A7F-A865264773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1698" y="682518"/>
            <a:ext cx="5171200" cy="58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latin typeface="Lora" panose="02000503000000020004" pitchFamily="2" charset="77"/>
              </a:rPr>
              <a:t>Motivation</a:t>
            </a:r>
            <a:endParaRPr sz="4000" b="1" dirty="0">
              <a:latin typeface="Lora" panose="02000503000000020004" pitchFamily="2" charset="77"/>
            </a:endParaRPr>
          </a:p>
        </p:txBody>
      </p:sp>
      <p:grpSp>
        <p:nvGrpSpPr>
          <p:cNvPr id="18" name="Google Shape;813;p39">
            <a:extLst>
              <a:ext uri="{FF2B5EF4-FFF2-40B4-BE49-F238E27FC236}">
                <a16:creationId xmlns:a16="http://schemas.microsoft.com/office/drawing/2014/main" id="{D570CF89-3070-2341-A2E6-46BFA738485D}"/>
              </a:ext>
            </a:extLst>
          </p:cNvPr>
          <p:cNvGrpSpPr/>
          <p:nvPr/>
        </p:nvGrpSpPr>
        <p:grpSpPr>
          <a:xfrm>
            <a:off x="1222345" y="760152"/>
            <a:ext cx="243968" cy="386794"/>
            <a:chOff x="6718575" y="2318625"/>
            <a:chExt cx="256950" cy="407375"/>
          </a:xfrm>
        </p:grpSpPr>
        <p:sp>
          <p:nvSpPr>
            <p:cNvPr id="19" name="Google Shape;814;p39">
              <a:extLst>
                <a:ext uri="{FF2B5EF4-FFF2-40B4-BE49-F238E27FC236}">
                  <a16:creationId xmlns:a16="http://schemas.microsoft.com/office/drawing/2014/main" id="{96642771-EAB0-094A-AAE4-7DAE578B74F8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89"/>
            </a:p>
          </p:txBody>
        </p:sp>
        <p:sp>
          <p:nvSpPr>
            <p:cNvPr id="20" name="Google Shape;815;p39">
              <a:extLst>
                <a:ext uri="{FF2B5EF4-FFF2-40B4-BE49-F238E27FC236}">
                  <a16:creationId xmlns:a16="http://schemas.microsoft.com/office/drawing/2014/main" id="{F87704D2-D4C6-5E45-9724-8D5246EA44EC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89"/>
            </a:p>
          </p:txBody>
        </p:sp>
        <p:sp>
          <p:nvSpPr>
            <p:cNvPr id="21" name="Google Shape;816;p39">
              <a:extLst>
                <a:ext uri="{FF2B5EF4-FFF2-40B4-BE49-F238E27FC236}">
                  <a16:creationId xmlns:a16="http://schemas.microsoft.com/office/drawing/2014/main" id="{E1BDEE5F-9F5D-7E42-8EF1-1896E4ADBCB1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89"/>
            </a:p>
          </p:txBody>
        </p:sp>
        <p:sp>
          <p:nvSpPr>
            <p:cNvPr id="22" name="Google Shape;817;p39">
              <a:extLst>
                <a:ext uri="{FF2B5EF4-FFF2-40B4-BE49-F238E27FC236}">
                  <a16:creationId xmlns:a16="http://schemas.microsoft.com/office/drawing/2014/main" id="{F6FB0CFD-B2DF-214A-A9E3-EE8D67112655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89"/>
            </a:p>
          </p:txBody>
        </p:sp>
        <p:sp>
          <p:nvSpPr>
            <p:cNvPr id="23" name="Google Shape;818;p39">
              <a:extLst>
                <a:ext uri="{FF2B5EF4-FFF2-40B4-BE49-F238E27FC236}">
                  <a16:creationId xmlns:a16="http://schemas.microsoft.com/office/drawing/2014/main" id="{BE384280-DB91-4841-AAE5-6496EAB046BE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89"/>
            </a:p>
          </p:txBody>
        </p:sp>
        <p:sp>
          <p:nvSpPr>
            <p:cNvPr id="24" name="Google Shape;819;p39">
              <a:extLst>
                <a:ext uri="{FF2B5EF4-FFF2-40B4-BE49-F238E27FC236}">
                  <a16:creationId xmlns:a16="http://schemas.microsoft.com/office/drawing/2014/main" id="{0424DDCF-6B88-8E40-BD30-47E0ACD13ABF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89"/>
            </a:p>
          </p:txBody>
        </p:sp>
        <p:sp>
          <p:nvSpPr>
            <p:cNvPr id="25" name="Google Shape;820;p39">
              <a:extLst>
                <a:ext uri="{FF2B5EF4-FFF2-40B4-BE49-F238E27FC236}">
                  <a16:creationId xmlns:a16="http://schemas.microsoft.com/office/drawing/2014/main" id="{39CAD01F-ACDE-FB4C-85BA-D413D84C1142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89"/>
            </a:p>
          </p:txBody>
        </p:sp>
        <p:sp>
          <p:nvSpPr>
            <p:cNvPr id="26" name="Google Shape;821;p39">
              <a:extLst>
                <a:ext uri="{FF2B5EF4-FFF2-40B4-BE49-F238E27FC236}">
                  <a16:creationId xmlns:a16="http://schemas.microsoft.com/office/drawing/2014/main" id="{55A48D60-7F1C-F344-B8F2-343F475A36C3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89"/>
            </a:p>
          </p:txBody>
        </p:sp>
      </p:grpSp>
      <p:sp>
        <p:nvSpPr>
          <p:cNvPr id="29" name="Google Shape;125;p17">
            <a:extLst>
              <a:ext uri="{FF2B5EF4-FFF2-40B4-BE49-F238E27FC236}">
                <a16:creationId xmlns:a16="http://schemas.microsoft.com/office/drawing/2014/main" id="{1E5742C9-FE40-0943-BBA0-8FF30E90E27A}"/>
              </a:ext>
            </a:extLst>
          </p:cNvPr>
          <p:cNvSpPr txBox="1">
            <a:spLocks/>
          </p:cNvSpPr>
          <p:nvPr/>
        </p:nvSpPr>
        <p:spPr>
          <a:xfrm>
            <a:off x="653755" y="1683502"/>
            <a:ext cx="5389367" cy="262664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598" indent="0">
              <a:buFont typeface="Arial" panose="020B0604020202020204" pitchFamily="34" charset="0"/>
              <a:buNone/>
            </a:pPr>
            <a:endParaRPr lang="en-CA" dirty="0">
              <a:latin typeface="Quattrocento Sans" panose="020B05020500000200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E03E15-3FC1-B54D-8F68-51FA1126D701}"/>
              </a:ext>
            </a:extLst>
          </p:cNvPr>
          <p:cNvSpPr/>
          <p:nvPr/>
        </p:nvSpPr>
        <p:spPr>
          <a:xfrm>
            <a:off x="1791698" y="2390255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609596" indent="-457200">
              <a:spcBef>
                <a:spcPts val="800"/>
              </a:spcBef>
              <a:buClr>
                <a:srgbClr val="FFCD00"/>
              </a:buClr>
              <a:buSzPts val="1800"/>
              <a:buFont typeface="Hiragino Sans W3" panose="020B0300000000000000" pitchFamily="34" charset="-128"/>
              <a:buChar char="◉"/>
            </a:pPr>
            <a:r>
              <a:rPr lang="en-CA" sz="2800" dirty="0">
                <a:solidFill>
                  <a:schemeClr val="dk1"/>
                </a:solidFill>
                <a:latin typeface="Quattrocento Sans" panose="020B0502050000020003" pitchFamily="34" charset="0"/>
              </a:rPr>
              <a:t>Self-driving</a:t>
            </a:r>
          </a:p>
          <a:p>
            <a:pPr marL="609596" indent="-457200">
              <a:spcBef>
                <a:spcPts val="800"/>
              </a:spcBef>
              <a:buClr>
                <a:srgbClr val="FFCD00"/>
              </a:buClr>
              <a:buSzPts val="1800"/>
              <a:buFont typeface="Hiragino Sans W3" panose="020B0300000000000000" pitchFamily="34" charset="-128"/>
              <a:buChar char="◉"/>
            </a:pPr>
            <a:r>
              <a:rPr lang="en-CA" sz="2800" dirty="0">
                <a:solidFill>
                  <a:schemeClr val="dk1"/>
                </a:solidFill>
                <a:latin typeface="Quattrocento Sans" panose="020B0502050000020003" pitchFamily="34" charset="0"/>
              </a:rPr>
              <a:t>Build from scratch </a:t>
            </a:r>
          </a:p>
          <a:p>
            <a:pPr marL="609596" indent="-457200">
              <a:spcBef>
                <a:spcPts val="800"/>
              </a:spcBef>
              <a:buClr>
                <a:srgbClr val="FFCD00"/>
              </a:buClr>
              <a:buSzPts val="1800"/>
              <a:buFont typeface="Hiragino Sans W3" panose="020B0300000000000000" pitchFamily="34" charset="-128"/>
              <a:buChar char="◉"/>
            </a:pPr>
            <a:r>
              <a:rPr lang="en-CA" sz="2800" dirty="0">
                <a:solidFill>
                  <a:schemeClr val="dk1"/>
                </a:solidFill>
                <a:latin typeface="Quattrocento Sans" panose="020B0502050000020003" pitchFamily="34" charset="0"/>
              </a:rPr>
              <a:t>Integration</a:t>
            </a:r>
          </a:p>
          <a:p>
            <a:pPr marL="609596" indent="-457200">
              <a:spcBef>
                <a:spcPts val="800"/>
              </a:spcBef>
              <a:buClr>
                <a:srgbClr val="FFCD00"/>
              </a:buClr>
              <a:buSzPts val="1800"/>
              <a:buFont typeface="Hiragino Sans W3" panose="020B0300000000000000" pitchFamily="34" charset="-128"/>
              <a:buChar char="◉"/>
            </a:pPr>
            <a:r>
              <a:rPr lang="en-CA" sz="2800" dirty="0">
                <a:solidFill>
                  <a:schemeClr val="dk1"/>
                </a:solidFill>
                <a:latin typeface="Quattrocento Sans" panose="020B0502050000020003" pitchFamily="34" charset="0"/>
              </a:rPr>
              <a:t>Practice with learned knowledge</a:t>
            </a:r>
          </a:p>
        </p:txBody>
      </p:sp>
    </p:spTree>
    <p:extLst>
      <p:ext uri="{BB962C8B-B14F-4D97-AF65-F5344CB8AC3E}">
        <p14:creationId xmlns:p14="http://schemas.microsoft.com/office/powerpoint/2010/main" val="294769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D48B2C0-B0BC-5446-A943-319F361053C5}"/>
              </a:ext>
            </a:extLst>
          </p:cNvPr>
          <p:cNvGrpSpPr/>
          <p:nvPr/>
        </p:nvGrpSpPr>
        <p:grpSpPr>
          <a:xfrm>
            <a:off x="-12032" y="673192"/>
            <a:ext cx="12192000" cy="556804"/>
            <a:chOff x="0" y="641107"/>
            <a:chExt cx="12192000" cy="55680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FD81CF5-A1A6-964F-B4F8-7B3D54D6A33B}"/>
                </a:ext>
              </a:extLst>
            </p:cNvPr>
            <p:cNvCxnSpPr/>
            <p:nvPr/>
          </p:nvCxnSpPr>
          <p:spPr>
            <a:xfrm>
              <a:off x="0" y="917936"/>
              <a:ext cx="1815287" cy="11032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A1D1F43-6D50-374E-8E9A-3EA0F7043431}"/>
                </a:ext>
              </a:extLst>
            </p:cNvPr>
            <p:cNvCxnSpPr>
              <a:cxnSpLocks/>
            </p:cNvCxnSpPr>
            <p:nvPr/>
          </p:nvCxnSpPr>
          <p:spPr>
            <a:xfrm>
              <a:off x="7218277" y="942439"/>
              <a:ext cx="4973723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FAC9DCF-AF08-8E48-A25B-F80BFCF2AC64}"/>
                </a:ext>
              </a:extLst>
            </p:cNvPr>
            <p:cNvSpPr/>
            <p:nvPr/>
          </p:nvSpPr>
          <p:spPr>
            <a:xfrm>
              <a:off x="1085701" y="641107"/>
              <a:ext cx="556804" cy="556804"/>
            </a:xfrm>
            <a:prstGeom prst="ellipse">
              <a:avLst/>
            </a:prstGeom>
            <a:solidFill>
              <a:srgbClr val="FFC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Google Shape;86;p13">
            <a:extLst>
              <a:ext uri="{FF2B5EF4-FFF2-40B4-BE49-F238E27FC236}">
                <a16:creationId xmlns:a16="http://schemas.microsoft.com/office/drawing/2014/main" id="{FC38485D-5232-E143-9A7F-A865264773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1698" y="682518"/>
            <a:ext cx="5171200" cy="58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latin typeface="Lora" panose="02000503000000020004" pitchFamily="2" charset="77"/>
              </a:rPr>
              <a:t>Algorithm</a:t>
            </a:r>
            <a:endParaRPr sz="4000" b="1" dirty="0">
              <a:latin typeface="Lora" panose="02000503000000020004" pitchFamily="2" charset="77"/>
            </a:endParaRPr>
          </a:p>
        </p:txBody>
      </p:sp>
      <p:grpSp>
        <p:nvGrpSpPr>
          <p:cNvPr id="18" name="Google Shape;813;p39">
            <a:extLst>
              <a:ext uri="{FF2B5EF4-FFF2-40B4-BE49-F238E27FC236}">
                <a16:creationId xmlns:a16="http://schemas.microsoft.com/office/drawing/2014/main" id="{D570CF89-3070-2341-A2E6-46BFA738485D}"/>
              </a:ext>
            </a:extLst>
          </p:cNvPr>
          <p:cNvGrpSpPr/>
          <p:nvPr/>
        </p:nvGrpSpPr>
        <p:grpSpPr>
          <a:xfrm>
            <a:off x="1222345" y="760152"/>
            <a:ext cx="243968" cy="386794"/>
            <a:chOff x="6718575" y="2318625"/>
            <a:chExt cx="256950" cy="407375"/>
          </a:xfrm>
        </p:grpSpPr>
        <p:sp>
          <p:nvSpPr>
            <p:cNvPr id="19" name="Google Shape;814;p39">
              <a:extLst>
                <a:ext uri="{FF2B5EF4-FFF2-40B4-BE49-F238E27FC236}">
                  <a16:creationId xmlns:a16="http://schemas.microsoft.com/office/drawing/2014/main" id="{96642771-EAB0-094A-AAE4-7DAE578B74F8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89"/>
            </a:p>
          </p:txBody>
        </p:sp>
        <p:sp>
          <p:nvSpPr>
            <p:cNvPr id="20" name="Google Shape;815;p39">
              <a:extLst>
                <a:ext uri="{FF2B5EF4-FFF2-40B4-BE49-F238E27FC236}">
                  <a16:creationId xmlns:a16="http://schemas.microsoft.com/office/drawing/2014/main" id="{F87704D2-D4C6-5E45-9724-8D5246EA44EC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89"/>
            </a:p>
          </p:txBody>
        </p:sp>
        <p:sp>
          <p:nvSpPr>
            <p:cNvPr id="21" name="Google Shape;816;p39">
              <a:extLst>
                <a:ext uri="{FF2B5EF4-FFF2-40B4-BE49-F238E27FC236}">
                  <a16:creationId xmlns:a16="http://schemas.microsoft.com/office/drawing/2014/main" id="{E1BDEE5F-9F5D-7E42-8EF1-1896E4ADBCB1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89"/>
            </a:p>
          </p:txBody>
        </p:sp>
        <p:sp>
          <p:nvSpPr>
            <p:cNvPr id="22" name="Google Shape;817;p39">
              <a:extLst>
                <a:ext uri="{FF2B5EF4-FFF2-40B4-BE49-F238E27FC236}">
                  <a16:creationId xmlns:a16="http://schemas.microsoft.com/office/drawing/2014/main" id="{F6FB0CFD-B2DF-214A-A9E3-EE8D67112655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89"/>
            </a:p>
          </p:txBody>
        </p:sp>
        <p:sp>
          <p:nvSpPr>
            <p:cNvPr id="23" name="Google Shape;818;p39">
              <a:extLst>
                <a:ext uri="{FF2B5EF4-FFF2-40B4-BE49-F238E27FC236}">
                  <a16:creationId xmlns:a16="http://schemas.microsoft.com/office/drawing/2014/main" id="{BE384280-DB91-4841-AAE5-6496EAB046BE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89"/>
            </a:p>
          </p:txBody>
        </p:sp>
        <p:sp>
          <p:nvSpPr>
            <p:cNvPr id="24" name="Google Shape;819;p39">
              <a:extLst>
                <a:ext uri="{FF2B5EF4-FFF2-40B4-BE49-F238E27FC236}">
                  <a16:creationId xmlns:a16="http://schemas.microsoft.com/office/drawing/2014/main" id="{0424DDCF-6B88-8E40-BD30-47E0ACD13ABF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89"/>
            </a:p>
          </p:txBody>
        </p:sp>
        <p:sp>
          <p:nvSpPr>
            <p:cNvPr id="25" name="Google Shape;820;p39">
              <a:extLst>
                <a:ext uri="{FF2B5EF4-FFF2-40B4-BE49-F238E27FC236}">
                  <a16:creationId xmlns:a16="http://schemas.microsoft.com/office/drawing/2014/main" id="{39CAD01F-ACDE-FB4C-85BA-D413D84C1142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89"/>
            </a:p>
          </p:txBody>
        </p:sp>
        <p:sp>
          <p:nvSpPr>
            <p:cNvPr id="26" name="Google Shape;821;p39">
              <a:extLst>
                <a:ext uri="{FF2B5EF4-FFF2-40B4-BE49-F238E27FC236}">
                  <a16:creationId xmlns:a16="http://schemas.microsoft.com/office/drawing/2014/main" id="{55A48D60-7F1C-F344-B8F2-343F475A36C3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89"/>
            </a:p>
          </p:txBody>
        </p:sp>
      </p:grpSp>
      <p:sp>
        <p:nvSpPr>
          <p:cNvPr id="29" name="Google Shape;125;p17">
            <a:extLst>
              <a:ext uri="{FF2B5EF4-FFF2-40B4-BE49-F238E27FC236}">
                <a16:creationId xmlns:a16="http://schemas.microsoft.com/office/drawing/2014/main" id="{1E5742C9-FE40-0943-BBA0-8FF30E90E27A}"/>
              </a:ext>
            </a:extLst>
          </p:cNvPr>
          <p:cNvSpPr txBox="1">
            <a:spLocks/>
          </p:cNvSpPr>
          <p:nvPr/>
        </p:nvSpPr>
        <p:spPr>
          <a:xfrm>
            <a:off x="653755" y="1683502"/>
            <a:ext cx="5389367" cy="262664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598" indent="0">
              <a:buFont typeface="Arial" panose="020B0604020202020204" pitchFamily="34" charset="0"/>
              <a:buNone/>
            </a:pPr>
            <a:endParaRPr lang="en-CA" dirty="0">
              <a:latin typeface="Quattrocento Sans" panose="020B05020500000200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E03E15-3FC1-B54D-8F68-51FA1126D701}"/>
              </a:ext>
            </a:extLst>
          </p:cNvPr>
          <p:cNvSpPr/>
          <p:nvPr/>
        </p:nvSpPr>
        <p:spPr>
          <a:xfrm>
            <a:off x="2441472" y="2186491"/>
            <a:ext cx="7251634" cy="3190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596" indent="-457200">
              <a:spcBef>
                <a:spcPts val="800"/>
              </a:spcBef>
              <a:buClr>
                <a:srgbClr val="FFCD00"/>
              </a:buClr>
              <a:buSzPts val="1800"/>
              <a:buFont typeface="Hiragino Sans W3" panose="020B0300000000000000" pitchFamily="34" charset="-128"/>
              <a:buChar char="◉"/>
            </a:pPr>
            <a:r>
              <a:rPr lang="en-CA" sz="2800" dirty="0">
                <a:solidFill>
                  <a:schemeClr val="dk1"/>
                </a:solidFill>
                <a:latin typeface="Quattrocento Sans" panose="020B0502050000020003" pitchFamily="34" charset="0"/>
              </a:rPr>
              <a:t>L*A*B* color space and Sobel filter</a:t>
            </a:r>
          </a:p>
          <a:p>
            <a:pPr marL="609596" indent="-457200">
              <a:spcBef>
                <a:spcPts val="800"/>
              </a:spcBef>
              <a:buClr>
                <a:srgbClr val="FFCD00"/>
              </a:buClr>
              <a:buSzPts val="1800"/>
              <a:buFont typeface="Hiragino Sans W3" panose="020B0300000000000000" pitchFamily="34" charset="-128"/>
              <a:buChar char="◉"/>
            </a:pPr>
            <a:r>
              <a:rPr lang="en-US" sz="2800" dirty="0">
                <a:solidFill>
                  <a:schemeClr val="dk1"/>
                </a:solidFill>
                <a:latin typeface="Quattrocento Sans" panose="020B0502050000020003" pitchFamily="34" charset="0"/>
              </a:rPr>
              <a:t>Perspective Transformation</a:t>
            </a:r>
            <a:endParaRPr lang="en-CA" sz="2800" dirty="0">
              <a:solidFill>
                <a:schemeClr val="dk1"/>
              </a:solidFill>
              <a:latin typeface="Quattrocento Sans" panose="020B0502050000020003" pitchFamily="34" charset="0"/>
            </a:endParaRPr>
          </a:p>
          <a:p>
            <a:pPr marL="609596" indent="-457200">
              <a:spcBef>
                <a:spcPts val="800"/>
              </a:spcBef>
              <a:buClr>
                <a:srgbClr val="FFCD00"/>
              </a:buClr>
              <a:buSzPts val="1800"/>
              <a:buFont typeface="Hiragino Sans W3" panose="020B0300000000000000" pitchFamily="34" charset="-128"/>
              <a:buChar char="◉"/>
            </a:pPr>
            <a:r>
              <a:rPr lang="en-CA" sz="2800" dirty="0">
                <a:solidFill>
                  <a:schemeClr val="dk1"/>
                </a:solidFill>
                <a:latin typeface="Quattrocento Sans" panose="020B0502050000020003" pitchFamily="34" charset="0"/>
              </a:rPr>
              <a:t>Histogram peaks</a:t>
            </a:r>
          </a:p>
          <a:p>
            <a:pPr marL="609596" indent="-457200">
              <a:spcBef>
                <a:spcPts val="800"/>
              </a:spcBef>
              <a:buClr>
                <a:srgbClr val="FFCD00"/>
              </a:buClr>
              <a:buSzPts val="1800"/>
              <a:buFont typeface="Hiragino Sans W3" panose="020B0300000000000000" pitchFamily="34" charset="-128"/>
              <a:buChar char="◉"/>
            </a:pPr>
            <a:r>
              <a:rPr lang="en-CA" sz="2800" dirty="0">
                <a:solidFill>
                  <a:schemeClr val="dk1"/>
                </a:solidFill>
                <a:latin typeface="Quattrocento Sans" panose="020B0502050000020003" pitchFamily="34" charset="0"/>
              </a:rPr>
              <a:t>Sliding Windows</a:t>
            </a:r>
          </a:p>
          <a:p>
            <a:pPr marL="609596" indent="-457200">
              <a:spcBef>
                <a:spcPts val="800"/>
              </a:spcBef>
              <a:buClr>
                <a:srgbClr val="FFCD00"/>
              </a:buClr>
              <a:buSzPts val="1800"/>
              <a:buFont typeface="Hiragino Sans W3" panose="020B0300000000000000" pitchFamily="34" charset="-128"/>
              <a:buChar char="◉"/>
            </a:pPr>
            <a:r>
              <a:rPr lang="en-CA" sz="2800" dirty="0">
                <a:solidFill>
                  <a:schemeClr val="dk1"/>
                </a:solidFill>
                <a:latin typeface="Quattrocento Sans" panose="020B0502050000020003" pitchFamily="34" charset="0"/>
              </a:rPr>
              <a:t>Polynomial Fit</a:t>
            </a:r>
          </a:p>
          <a:p>
            <a:pPr marL="609596" indent="-457200">
              <a:spcBef>
                <a:spcPts val="800"/>
              </a:spcBef>
              <a:buClr>
                <a:srgbClr val="FFCD00"/>
              </a:buClr>
              <a:buSzPts val="1800"/>
              <a:buFont typeface="Hiragino Sans W3" panose="020B0300000000000000" pitchFamily="34" charset="-128"/>
              <a:buChar char="◉"/>
            </a:pPr>
            <a:r>
              <a:rPr lang="en-CA" sz="2800" dirty="0">
                <a:solidFill>
                  <a:schemeClr val="dk1"/>
                </a:solidFill>
                <a:latin typeface="Quattrocento Sans" panose="020B0502050000020003" pitchFamily="34" charset="0"/>
              </a:rPr>
              <a:t>Radius of Curvature</a:t>
            </a:r>
          </a:p>
        </p:txBody>
      </p:sp>
    </p:spTree>
    <p:extLst>
      <p:ext uri="{BB962C8B-B14F-4D97-AF65-F5344CB8AC3E}">
        <p14:creationId xmlns:p14="http://schemas.microsoft.com/office/powerpoint/2010/main" val="1721596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23955E2-88FB-554C-A06D-27AB9C12C59F}"/>
              </a:ext>
            </a:extLst>
          </p:cNvPr>
          <p:cNvGrpSpPr/>
          <p:nvPr/>
        </p:nvGrpSpPr>
        <p:grpSpPr>
          <a:xfrm>
            <a:off x="-12032" y="641107"/>
            <a:ext cx="12192000" cy="556804"/>
            <a:chOff x="0" y="641107"/>
            <a:chExt cx="12192000" cy="55680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725F860-92C6-AB4F-94EE-A2D5A96A1132}"/>
                </a:ext>
              </a:extLst>
            </p:cNvPr>
            <p:cNvCxnSpPr/>
            <p:nvPr/>
          </p:nvCxnSpPr>
          <p:spPr>
            <a:xfrm>
              <a:off x="0" y="917936"/>
              <a:ext cx="1815287" cy="11032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DA8F20C-3BD5-AE4D-A25E-2DB5E88F3C21}"/>
                </a:ext>
              </a:extLst>
            </p:cNvPr>
            <p:cNvCxnSpPr>
              <a:cxnSpLocks/>
            </p:cNvCxnSpPr>
            <p:nvPr/>
          </p:nvCxnSpPr>
          <p:spPr>
            <a:xfrm>
              <a:off x="5943600" y="904466"/>
              <a:ext cx="6248400" cy="37973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F3BC564-2EDD-D343-A452-DB14720C07A0}"/>
                </a:ext>
              </a:extLst>
            </p:cNvPr>
            <p:cNvSpPr/>
            <p:nvPr/>
          </p:nvSpPr>
          <p:spPr>
            <a:xfrm>
              <a:off x="1085701" y="641107"/>
              <a:ext cx="556804" cy="556804"/>
            </a:xfrm>
            <a:prstGeom prst="ellipse">
              <a:avLst/>
            </a:prstGeom>
            <a:solidFill>
              <a:srgbClr val="FFC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Google Shape;86;p13">
            <a:extLst>
              <a:ext uri="{FF2B5EF4-FFF2-40B4-BE49-F238E27FC236}">
                <a16:creationId xmlns:a16="http://schemas.microsoft.com/office/drawing/2014/main" id="{8854BF9B-FA62-884E-A7F6-9B622F20FC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15287" y="661194"/>
            <a:ext cx="5171200" cy="58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000" b="1" dirty="0">
                <a:latin typeface="Lora" panose="02000503000000020004" pitchFamily="2" charset="77"/>
              </a:rPr>
              <a:t>Step by Step</a:t>
            </a:r>
            <a:endParaRPr sz="4000" b="1" dirty="0">
              <a:latin typeface="Lora" panose="02000503000000020004" pitchFamily="2" charset="77"/>
            </a:endParaRPr>
          </a:p>
        </p:txBody>
      </p:sp>
      <p:grpSp>
        <p:nvGrpSpPr>
          <p:cNvPr id="18" name="Google Shape;160;p19">
            <a:extLst>
              <a:ext uri="{FF2B5EF4-FFF2-40B4-BE49-F238E27FC236}">
                <a16:creationId xmlns:a16="http://schemas.microsoft.com/office/drawing/2014/main" id="{D00FBC43-023E-154E-AECB-C55E245C136D}"/>
              </a:ext>
            </a:extLst>
          </p:cNvPr>
          <p:cNvGrpSpPr/>
          <p:nvPr/>
        </p:nvGrpSpPr>
        <p:grpSpPr>
          <a:xfrm>
            <a:off x="1210707" y="746056"/>
            <a:ext cx="286167" cy="286167"/>
            <a:chOff x="2594050" y="1631825"/>
            <a:chExt cx="439625" cy="439625"/>
          </a:xfrm>
        </p:grpSpPr>
        <p:sp>
          <p:nvSpPr>
            <p:cNvPr id="19" name="Google Shape;161;p19">
              <a:extLst>
                <a:ext uri="{FF2B5EF4-FFF2-40B4-BE49-F238E27FC236}">
                  <a16:creationId xmlns:a16="http://schemas.microsoft.com/office/drawing/2014/main" id="{DA0000DF-C666-C946-BBE4-716A996A7CCC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89"/>
            </a:p>
          </p:txBody>
        </p:sp>
        <p:sp>
          <p:nvSpPr>
            <p:cNvPr id="20" name="Google Shape;162;p19">
              <a:extLst>
                <a:ext uri="{FF2B5EF4-FFF2-40B4-BE49-F238E27FC236}">
                  <a16:creationId xmlns:a16="http://schemas.microsoft.com/office/drawing/2014/main" id="{1C71E33C-BFFE-934E-BEE8-4925B5246EEB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89"/>
            </a:p>
          </p:txBody>
        </p:sp>
        <p:sp>
          <p:nvSpPr>
            <p:cNvPr id="21" name="Google Shape;163;p19">
              <a:extLst>
                <a:ext uri="{FF2B5EF4-FFF2-40B4-BE49-F238E27FC236}">
                  <a16:creationId xmlns:a16="http://schemas.microsoft.com/office/drawing/2014/main" id="{BA2942A2-88AA-5640-AB3A-3D7CFE54FEC2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89"/>
            </a:p>
          </p:txBody>
        </p:sp>
        <p:sp>
          <p:nvSpPr>
            <p:cNvPr id="22" name="Google Shape;164;p19">
              <a:extLst>
                <a:ext uri="{FF2B5EF4-FFF2-40B4-BE49-F238E27FC236}">
                  <a16:creationId xmlns:a16="http://schemas.microsoft.com/office/drawing/2014/main" id="{F1662E9E-F3D3-9F43-A024-6212F3CB6C18}"/>
                </a:ext>
              </a:extLst>
            </p:cNvPr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89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0C388747-87E4-E64E-90CB-8A5A7FD06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566" y="1677797"/>
            <a:ext cx="3907408" cy="219791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AB38FAC-4FE8-9B46-90A8-1E18D2EFF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237" y="1677797"/>
            <a:ext cx="3907408" cy="219791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4A01B8E-C576-7A42-8D0A-E1B3656BB2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2237" y="4311517"/>
            <a:ext cx="3907408" cy="219791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89B8E0C-BB48-9C44-83EC-12DF30031E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7566" y="4311516"/>
            <a:ext cx="3907408" cy="219791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C72C284-C094-8D42-A9D8-384514C799F8}"/>
              </a:ext>
            </a:extLst>
          </p:cNvPr>
          <p:cNvSpPr txBox="1"/>
          <p:nvPr/>
        </p:nvSpPr>
        <p:spPr>
          <a:xfrm>
            <a:off x="3052394" y="1324121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dk1"/>
                </a:solidFill>
                <a:latin typeface="Quattrocento Sans" panose="020B0502050000020003" pitchFamily="34" charset="0"/>
              </a:rPr>
              <a:t>Original Image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96F430-47A7-7B4B-8D63-8B5D2C02CC47}"/>
              </a:ext>
            </a:extLst>
          </p:cNvPr>
          <p:cNvSpPr txBox="1"/>
          <p:nvPr/>
        </p:nvSpPr>
        <p:spPr>
          <a:xfrm>
            <a:off x="8027065" y="1300499"/>
            <a:ext cx="124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dk1"/>
                </a:solidFill>
                <a:latin typeface="Quattrocento Sans" panose="020B0502050000020003" pitchFamily="34" charset="0"/>
              </a:rPr>
              <a:t>L* Channel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49A907-2CB2-E648-87A6-1DFC5B574F58}"/>
              </a:ext>
            </a:extLst>
          </p:cNvPr>
          <p:cNvSpPr txBox="1"/>
          <p:nvPr/>
        </p:nvSpPr>
        <p:spPr>
          <a:xfrm>
            <a:off x="3237604" y="3942184"/>
            <a:ext cx="129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dk1"/>
                </a:solidFill>
                <a:latin typeface="Quattrocento Sans" panose="020B0502050000020003" pitchFamily="34" charset="0"/>
              </a:rPr>
              <a:t>A* Channel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0390851-A02E-9A4D-A8F2-0B7E36CF5AC0}"/>
              </a:ext>
            </a:extLst>
          </p:cNvPr>
          <p:cNvSpPr txBox="1"/>
          <p:nvPr/>
        </p:nvSpPr>
        <p:spPr>
          <a:xfrm>
            <a:off x="8189931" y="3899918"/>
            <a:ext cx="129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dk1"/>
                </a:solidFill>
                <a:latin typeface="Quattrocento Sans" panose="020B0502050000020003" pitchFamily="34" charset="0"/>
              </a:rPr>
              <a:t>B* Channel</a:t>
            </a:r>
          </a:p>
        </p:txBody>
      </p:sp>
    </p:spTree>
    <p:extLst>
      <p:ext uri="{BB962C8B-B14F-4D97-AF65-F5344CB8AC3E}">
        <p14:creationId xmlns:p14="http://schemas.microsoft.com/office/powerpoint/2010/main" val="824643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23955E2-88FB-554C-A06D-27AB9C12C59F}"/>
              </a:ext>
            </a:extLst>
          </p:cNvPr>
          <p:cNvGrpSpPr/>
          <p:nvPr/>
        </p:nvGrpSpPr>
        <p:grpSpPr>
          <a:xfrm>
            <a:off x="-12032" y="641107"/>
            <a:ext cx="12192000" cy="556804"/>
            <a:chOff x="0" y="641107"/>
            <a:chExt cx="12192000" cy="55680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725F860-92C6-AB4F-94EE-A2D5A96A1132}"/>
                </a:ext>
              </a:extLst>
            </p:cNvPr>
            <p:cNvCxnSpPr/>
            <p:nvPr/>
          </p:nvCxnSpPr>
          <p:spPr>
            <a:xfrm>
              <a:off x="0" y="917936"/>
              <a:ext cx="1815287" cy="11032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DA8F20C-3BD5-AE4D-A25E-2DB5E88F3C21}"/>
                </a:ext>
              </a:extLst>
            </p:cNvPr>
            <p:cNvCxnSpPr>
              <a:cxnSpLocks/>
            </p:cNvCxnSpPr>
            <p:nvPr/>
          </p:nvCxnSpPr>
          <p:spPr>
            <a:xfrm>
              <a:off x="5943600" y="904466"/>
              <a:ext cx="6248400" cy="37973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F3BC564-2EDD-D343-A452-DB14720C07A0}"/>
                </a:ext>
              </a:extLst>
            </p:cNvPr>
            <p:cNvSpPr/>
            <p:nvPr/>
          </p:nvSpPr>
          <p:spPr>
            <a:xfrm>
              <a:off x="1085701" y="641107"/>
              <a:ext cx="556804" cy="556804"/>
            </a:xfrm>
            <a:prstGeom prst="ellipse">
              <a:avLst/>
            </a:prstGeom>
            <a:solidFill>
              <a:srgbClr val="FFC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Google Shape;86;p13">
            <a:extLst>
              <a:ext uri="{FF2B5EF4-FFF2-40B4-BE49-F238E27FC236}">
                <a16:creationId xmlns:a16="http://schemas.microsoft.com/office/drawing/2014/main" id="{8854BF9B-FA62-884E-A7F6-9B622F20FC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15287" y="661194"/>
            <a:ext cx="5171200" cy="58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000" b="1" dirty="0">
                <a:latin typeface="Lora" panose="02000503000000020004" pitchFamily="2" charset="77"/>
              </a:rPr>
              <a:t>Step by Step</a:t>
            </a:r>
            <a:endParaRPr sz="4000" b="1" dirty="0">
              <a:latin typeface="Lora" panose="02000503000000020004" pitchFamily="2" charset="77"/>
            </a:endParaRPr>
          </a:p>
        </p:txBody>
      </p:sp>
      <p:grpSp>
        <p:nvGrpSpPr>
          <p:cNvPr id="18" name="Google Shape;160;p19">
            <a:extLst>
              <a:ext uri="{FF2B5EF4-FFF2-40B4-BE49-F238E27FC236}">
                <a16:creationId xmlns:a16="http://schemas.microsoft.com/office/drawing/2014/main" id="{D00FBC43-023E-154E-AECB-C55E245C136D}"/>
              </a:ext>
            </a:extLst>
          </p:cNvPr>
          <p:cNvGrpSpPr/>
          <p:nvPr/>
        </p:nvGrpSpPr>
        <p:grpSpPr>
          <a:xfrm>
            <a:off x="1210707" y="746056"/>
            <a:ext cx="286167" cy="286167"/>
            <a:chOff x="2594050" y="1631825"/>
            <a:chExt cx="439625" cy="439625"/>
          </a:xfrm>
        </p:grpSpPr>
        <p:sp>
          <p:nvSpPr>
            <p:cNvPr id="19" name="Google Shape;161;p19">
              <a:extLst>
                <a:ext uri="{FF2B5EF4-FFF2-40B4-BE49-F238E27FC236}">
                  <a16:creationId xmlns:a16="http://schemas.microsoft.com/office/drawing/2014/main" id="{DA0000DF-C666-C946-BBE4-716A996A7CCC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89"/>
            </a:p>
          </p:txBody>
        </p:sp>
        <p:sp>
          <p:nvSpPr>
            <p:cNvPr id="20" name="Google Shape;162;p19">
              <a:extLst>
                <a:ext uri="{FF2B5EF4-FFF2-40B4-BE49-F238E27FC236}">
                  <a16:creationId xmlns:a16="http://schemas.microsoft.com/office/drawing/2014/main" id="{1C71E33C-BFFE-934E-BEE8-4925B5246EEB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89"/>
            </a:p>
          </p:txBody>
        </p:sp>
        <p:sp>
          <p:nvSpPr>
            <p:cNvPr id="21" name="Google Shape;163;p19">
              <a:extLst>
                <a:ext uri="{FF2B5EF4-FFF2-40B4-BE49-F238E27FC236}">
                  <a16:creationId xmlns:a16="http://schemas.microsoft.com/office/drawing/2014/main" id="{BA2942A2-88AA-5640-AB3A-3D7CFE54FEC2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89"/>
            </a:p>
          </p:txBody>
        </p:sp>
        <p:sp>
          <p:nvSpPr>
            <p:cNvPr id="22" name="Google Shape;164;p19">
              <a:extLst>
                <a:ext uri="{FF2B5EF4-FFF2-40B4-BE49-F238E27FC236}">
                  <a16:creationId xmlns:a16="http://schemas.microsoft.com/office/drawing/2014/main" id="{F1662E9E-F3D3-9F43-A024-6212F3CB6C18}"/>
                </a:ext>
              </a:extLst>
            </p:cNvPr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89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0C388747-87E4-E64E-90CB-8A5A7FD06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566" y="1677797"/>
            <a:ext cx="3907408" cy="219791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F35056D-5D66-8E4A-A543-271C803CF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566" y="4303551"/>
            <a:ext cx="3907408" cy="219791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DCD3236-BDA9-E245-B05C-3FD341C17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2238" y="4303551"/>
            <a:ext cx="3907407" cy="21979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97E361-E402-F641-88E6-092BE7D9FD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2237" y="1673814"/>
            <a:ext cx="3907408" cy="21979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7B7B6D-6324-AE43-ACDB-19047245944F}"/>
              </a:ext>
            </a:extLst>
          </p:cNvPr>
          <p:cNvSpPr txBox="1"/>
          <p:nvPr/>
        </p:nvSpPr>
        <p:spPr>
          <a:xfrm>
            <a:off x="3052394" y="1308465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dk1"/>
                </a:solidFill>
                <a:latin typeface="Quattrocento Sans" panose="020B0502050000020003" pitchFamily="34" charset="0"/>
              </a:rPr>
              <a:t>Original Image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66E43C-4685-8C42-81C2-39882F4D8F17}"/>
              </a:ext>
            </a:extLst>
          </p:cNvPr>
          <p:cNvSpPr txBox="1"/>
          <p:nvPr/>
        </p:nvSpPr>
        <p:spPr>
          <a:xfrm>
            <a:off x="6943724" y="1308465"/>
            <a:ext cx="378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dk1"/>
                </a:solidFill>
                <a:latin typeface="Quattrocento Sans" panose="020B0502050000020003" pitchFamily="34" charset="0"/>
              </a:rPr>
              <a:t>Apply Multi-thresholds on L channel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91238D-8086-9D43-957A-CEB6396DDB70}"/>
              </a:ext>
            </a:extLst>
          </p:cNvPr>
          <p:cNvSpPr txBox="1"/>
          <p:nvPr/>
        </p:nvSpPr>
        <p:spPr>
          <a:xfrm>
            <a:off x="2891065" y="3961160"/>
            <a:ext cx="1923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dk1"/>
                </a:solidFill>
                <a:latin typeface="Quattrocento Sans" panose="020B0502050000020003" pitchFamily="34" charset="0"/>
              </a:rPr>
              <a:t>Region of Interest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CA817E-812C-8C41-BB86-EB59AFDA2007}"/>
              </a:ext>
            </a:extLst>
          </p:cNvPr>
          <p:cNvSpPr txBox="1"/>
          <p:nvPr/>
        </p:nvSpPr>
        <p:spPr>
          <a:xfrm>
            <a:off x="7874362" y="3961160"/>
            <a:ext cx="2097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dk1"/>
                </a:solidFill>
                <a:latin typeface="Quattrocento Sans" panose="020B0502050000020003" pitchFamily="34" charset="0"/>
              </a:rPr>
              <a:t>Warp Binary Image</a:t>
            </a:r>
          </a:p>
        </p:txBody>
      </p:sp>
    </p:spTree>
    <p:extLst>
      <p:ext uri="{BB962C8B-B14F-4D97-AF65-F5344CB8AC3E}">
        <p14:creationId xmlns:p14="http://schemas.microsoft.com/office/powerpoint/2010/main" val="3103522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23955E2-88FB-554C-A06D-27AB9C12C59F}"/>
              </a:ext>
            </a:extLst>
          </p:cNvPr>
          <p:cNvGrpSpPr/>
          <p:nvPr/>
        </p:nvGrpSpPr>
        <p:grpSpPr>
          <a:xfrm>
            <a:off x="-12032" y="641107"/>
            <a:ext cx="12192000" cy="556804"/>
            <a:chOff x="0" y="641107"/>
            <a:chExt cx="12192000" cy="55680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725F860-92C6-AB4F-94EE-A2D5A96A1132}"/>
                </a:ext>
              </a:extLst>
            </p:cNvPr>
            <p:cNvCxnSpPr/>
            <p:nvPr/>
          </p:nvCxnSpPr>
          <p:spPr>
            <a:xfrm>
              <a:off x="0" y="917936"/>
              <a:ext cx="1815287" cy="11032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DA8F20C-3BD5-AE4D-A25E-2DB5E88F3C21}"/>
                </a:ext>
              </a:extLst>
            </p:cNvPr>
            <p:cNvCxnSpPr>
              <a:cxnSpLocks/>
            </p:cNvCxnSpPr>
            <p:nvPr/>
          </p:nvCxnSpPr>
          <p:spPr>
            <a:xfrm>
              <a:off x="5943600" y="904466"/>
              <a:ext cx="6248400" cy="37973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F3BC564-2EDD-D343-A452-DB14720C07A0}"/>
                </a:ext>
              </a:extLst>
            </p:cNvPr>
            <p:cNvSpPr/>
            <p:nvPr/>
          </p:nvSpPr>
          <p:spPr>
            <a:xfrm>
              <a:off x="1085701" y="641107"/>
              <a:ext cx="556804" cy="556804"/>
            </a:xfrm>
            <a:prstGeom prst="ellipse">
              <a:avLst/>
            </a:prstGeom>
            <a:solidFill>
              <a:srgbClr val="FFC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Google Shape;86;p13">
            <a:extLst>
              <a:ext uri="{FF2B5EF4-FFF2-40B4-BE49-F238E27FC236}">
                <a16:creationId xmlns:a16="http://schemas.microsoft.com/office/drawing/2014/main" id="{8854BF9B-FA62-884E-A7F6-9B622F20FC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15287" y="661194"/>
            <a:ext cx="5171200" cy="58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000" b="1" dirty="0">
                <a:latin typeface="Lora" panose="02000503000000020004" pitchFamily="2" charset="77"/>
              </a:rPr>
              <a:t>Step by Step</a:t>
            </a:r>
            <a:endParaRPr sz="4000" b="1" dirty="0">
              <a:latin typeface="Lora" panose="02000503000000020004" pitchFamily="2" charset="77"/>
            </a:endParaRPr>
          </a:p>
        </p:txBody>
      </p:sp>
      <p:grpSp>
        <p:nvGrpSpPr>
          <p:cNvPr id="18" name="Google Shape;160;p19">
            <a:extLst>
              <a:ext uri="{FF2B5EF4-FFF2-40B4-BE49-F238E27FC236}">
                <a16:creationId xmlns:a16="http://schemas.microsoft.com/office/drawing/2014/main" id="{D00FBC43-023E-154E-AECB-C55E245C136D}"/>
              </a:ext>
            </a:extLst>
          </p:cNvPr>
          <p:cNvGrpSpPr/>
          <p:nvPr/>
        </p:nvGrpSpPr>
        <p:grpSpPr>
          <a:xfrm>
            <a:off x="1210707" y="746056"/>
            <a:ext cx="286167" cy="286167"/>
            <a:chOff x="2594050" y="1631825"/>
            <a:chExt cx="439625" cy="439625"/>
          </a:xfrm>
        </p:grpSpPr>
        <p:sp>
          <p:nvSpPr>
            <p:cNvPr id="19" name="Google Shape;161;p19">
              <a:extLst>
                <a:ext uri="{FF2B5EF4-FFF2-40B4-BE49-F238E27FC236}">
                  <a16:creationId xmlns:a16="http://schemas.microsoft.com/office/drawing/2014/main" id="{DA0000DF-C666-C946-BBE4-716A996A7CCC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89"/>
            </a:p>
          </p:txBody>
        </p:sp>
        <p:sp>
          <p:nvSpPr>
            <p:cNvPr id="20" name="Google Shape;162;p19">
              <a:extLst>
                <a:ext uri="{FF2B5EF4-FFF2-40B4-BE49-F238E27FC236}">
                  <a16:creationId xmlns:a16="http://schemas.microsoft.com/office/drawing/2014/main" id="{1C71E33C-BFFE-934E-BEE8-4925B5246EEB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89"/>
            </a:p>
          </p:txBody>
        </p:sp>
        <p:sp>
          <p:nvSpPr>
            <p:cNvPr id="21" name="Google Shape;163;p19">
              <a:extLst>
                <a:ext uri="{FF2B5EF4-FFF2-40B4-BE49-F238E27FC236}">
                  <a16:creationId xmlns:a16="http://schemas.microsoft.com/office/drawing/2014/main" id="{BA2942A2-88AA-5640-AB3A-3D7CFE54FEC2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89"/>
            </a:p>
          </p:txBody>
        </p:sp>
        <p:sp>
          <p:nvSpPr>
            <p:cNvPr id="22" name="Google Shape;164;p19">
              <a:extLst>
                <a:ext uri="{FF2B5EF4-FFF2-40B4-BE49-F238E27FC236}">
                  <a16:creationId xmlns:a16="http://schemas.microsoft.com/office/drawing/2014/main" id="{F1662E9E-F3D3-9F43-A024-6212F3CB6C18}"/>
                </a:ext>
              </a:extLst>
            </p:cNvPr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89"/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7DCD3236-BDA9-E245-B05C-3FD341C17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73" y="1581252"/>
            <a:ext cx="3907407" cy="21979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DBA356-4ED5-3B40-BE92-2E009BB5A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356" y="1241994"/>
            <a:ext cx="3907407" cy="26049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FCFD20-78CE-CD43-913F-2FD2588BE0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473" y="4266705"/>
            <a:ext cx="3907408" cy="21979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90E93A-0BD6-2642-BB51-AA05234137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7357" y="4266705"/>
            <a:ext cx="3907407" cy="219791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01DBE81-76C5-8C4C-BC6C-C99BEBAC646A}"/>
              </a:ext>
            </a:extLst>
          </p:cNvPr>
          <p:cNvSpPr txBox="1"/>
          <p:nvPr/>
        </p:nvSpPr>
        <p:spPr>
          <a:xfrm>
            <a:off x="2535459" y="1213012"/>
            <a:ext cx="2097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dk1"/>
                </a:solidFill>
                <a:latin typeface="Quattrocento Sans" panose="020B0502050000020003" pitchFamily="34" charset="0"/>
              </a:rPr>
              <a:t>Warp Binary Image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39EE9F-2C0E-244D-BF91-4657E7503194}"/>
              </a:ext>
            </a:extLst>
          </p:cNvPr>
          <p:cNvSpPr txBox="1"/>
          <p:nvPr/>
        </p:nvSpPr>
        <p:spPr>
          <a:xfrm>
            <a:off x="1815287" y="3923497"/>
            <a:ext cx="3541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dk1"/>
                </a:solidFill>
                <a:latin typeface="Quattrocento Sans" panose="020B0502050000020003" pitchFamily="34" charset="0"/>
              </a:rPr>
              <a:t>Sliding Windows &amp; Polynomial Fit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7C0A32-6587-124D-BDFB-458AD9642A25}"/>
              </a:ext>
            </a:extLst>
          </p:cNvPr>
          <p:cNvSpPr txBox="1"/>
          <p:nvPr/>
        </p:nvSpPr>
        <p:spPr>
          <a:xfrm>
            <a:off x="7306542" y="3923497"/>
            <a:ext cx="27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dk1"/>
                </a:solidFill>
                <a:latin typeface="Quattrocento Sans" panose="020B0502050000020003" pitchFamily="34" charset="0"/>
              </a:rPr>
              <a:t>Draw Detected Lane Lines</a:t>
            </a:r>
          </a:p>
        </p:txBody>
      </p:sp>
    </p:spTree>
    <p:extLst>
      <p:ext uri="{BB962C8B-B14F-4D97-AF65-F5344CB8AC3E}">
        <p14:creationId xmlns:p14="http://schemas.microsoft.com/office/powerpoint/2010/main" val="1376848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23955E2-88FB-554C-A06D-27AB9C12C59F}"/>
              </a:ext>
            </a:extLst>
          </p:cNvPr>
          <p:cNvGrpSpPr/>
          <p:nvPr/>
        </p:nvGrpSpPr>
        <p:grpSpPr>
          <a:xfrm>
            <a:off x="-12032" y="641107"/>
            <a:ext cx="12192000" cy="556804"/>
            <a:chOff x="0" y="641107"/>
            <a:chExt cx="12192000" cy="55680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725F860-92C6-AB4F-94EE-A2D5A96A1132}"/>
                </a:ext>
              </a:extLst>
            </p:cNvPr>
            <p:cNvCxnSpPr/>
            <p:nvPr/>
          </p:nvCxnSpPr>
          <p:spPr>
            <a:xfrm>
              <a:off x="0" y="917936"/>
              <a:ext cx="1815287" cy="11032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DA8F20C-3BD5-AE4D-A25E-2DB5E88F3C21}"/>
                </a:ext>
              </a:extLst>
            </p:cNvPr>
            <p:cNvCxnSpPr>
              <a:cxnSpLocks/>
            </p:cNvCxnSpPr>
            <p:nvPr/>
          </p:nvCxnSpPr>
          <p:spPr>
            <a:xfrm>
              <a:off x="5943600" y="904466"/>
              <a:ext cx="6248400" cy="37973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F3BC564-2EDD-D343-A452-DB14720C07A0}"/>
                </a:ext>
              </a:extLst>
            </p:cNvPr>
            <p:cNvSpPr/>
            <p:nvPr/>
          </p:nvSpPr>
          <p:spPr>
            <a:xfrm>
              <a:off x="1085701" y="641107"/>
              <a:ext cx="556804" cy="556804"/>
            </a:xfrm>
            <a:prstGeom prst="ellipse">
              <a:avLst/>
            </a:prstGeom>
            <a:solidFill>
              <a:srgbClr val="FFC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Google Shape;86;p13">
            <a:extLst>
              <a:ext uri="{FF2B5EF4-FFF2-40B4-BE49-F238E27FC236}">
                <a16:creationId xmlns:a16="http://schemas.microsoft.com/office/drawing/2014/main" id="{8854BF9B-FA62-884E-A7F6-9B622F20FC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15287" y="661194"/>
            <a:ext cx="5171200" cy="58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000" b="1" dirty="0">
                <a:latin typeface="Lora" panose="02000503000000020004" pitchFamily="2" charset="77"/>
              </a:rPr>
              <a:t>Step by Step</a:t>
            </a:r>
            <a:endParaRPr sz="4000" b="1" dirty="0">
              <a:latin typeface="Lora" panose="02000503000000020004" pitchFamily="2" charset="77"/>
            </a:endParaRPr>
          </a:p>
        </p:txBody>
      </p:sp>
      <p:grpSp>
        <p:nvGrpSpPr>
          <p:cNvPr id="18" name="Google Shape;160;p19">
            <a:extLst>
              <a:ext uri="{FF2B5EF4-FFF2-40B4-BE49-F238E27FC236}">
                <a16:creationId xmlns:a16="http://schemas.microsoft.com/office/drawing/2014/main" id="{D00FBC43-023E-154E-AECB-C55E245C136D}"/>
              </a:ext>
            </a:extLst>
          </p:cNvPr>
          <p:cNvGrpSpPr/>
          <p:nvPr/>
        </p:nvGrpSpPr>
        <p:grpSpPr>
          <a:xfrm>
            <a:off x="1210707" y="746056"/>
            <a:ext cx="286167" cy="286167"/>
            <a:chOff x="2594050" y="1631825"/>
            <a:chExt cx="439625" cy="439625"/>
          </a:xfrm>
        </p:grpSpPr>
        <p:sp>
          <p:nvSpPr>
            <p:cNvPr id="19" name="Google Shape;161;p19">
              <a:extLst>
                <a:ext uri="{FF2B5EF4-FFF2-40B4-BE49-F238E27FC236}">
                  <a16:creationId xmlns:a16="http://schemas.microsoft.com/office/drawing/2014/main" id="{DA0000DF-C666-C946-BBE4-716A996A7CCC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89"/>
            </a:p>
          </p:txBody>
        </p:sp>
        <p:sp>
          <p:nvSpPr>
            <p:cNvPr id="20" name="Google Shape;162;p19">
              <a:extLst>
                <a:ext uri="{FF2B5EF4-FFF2-40B4-BE49-F238E27FC236}">
                  <a16:creationId xmlns:a16="http://schemas.microsoft.com/office/drawing/2014/main" id="{1C71E33C-BFFE-934E-BEE8-4925B5246EEB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89"/>
            </a:p>
          </p:txBody>
        </p:sp>
        <p:sp>
          <p:nvSpPr>
            <p:cNvPr id="21" name="Google Shape;163;p19">
              <a:extLst>
                <a:ext uri="{FF2B5EF4-FFF2-40B4-BE49-F238E27FC236}">
                  <a16:creationId xmlns:a16="http://schemas.microsoft.com/office/drawing/2014/main" id="{BA2942A2-88AA-5640-AB3A-3D7CFE54FEC2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89"/>
            </a:p>
          </p:txBody>
        </p:sp>
        <p:sp>
          <p:nvSpPr>
            <p:cNvPr id="22" name="Google Shape;164;p19">
              <a:extLst>
                <a:ext uri="{FF2B5EF4-FFF2-40B4-BE49-F238E27FC236}">
                  <a16:creationId xmlns:a16="http://schemas.microsoft.com/office/drawing/2014/main" id="{F1662E9E-F3D3-9F43-A024-6212F3CB6C18}"/>
                </a:ext>
              </a:extLst>
            </p:cNvPr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89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5FCDFDA5-65BD-6B4C-8CE5-07F821F23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611" y="2466364"/>
            <a:ext cx="4910300" cy="27620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D69E8C-A44A-A944-8E84-B0E11D783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560" y="2466364"/>
            <a:ext cx="4910300" cy="276204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BA6B05C-46FB-3C48-A29C-480026E00255}"/>
              </a:ext>
            </a:extLst>
          </p:cNvPr>
          <p:cNvSpPr txBox="1"/>
          <p:nvPr/>
        </p:nvSpPr>
        <p:spPr>
          <a:xfrm>
            <a:off x="2541885" y="2028796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dk1"/>
                </a:solidFill>
                <a:latin typeface="Quattrocento Sans" panose="020B0502050000020003" pitchFamily="34" charset="0"/>
              </a:rPr>
              <a:t>Original Image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633EBE-433F-DE4B-9DFE-15049DCA486F}"/>
              </a:ext>
            </a:extLst>
          </p:cNvPr>
          <p:cNvSpPr txBox="1"/>
          <p:nvPr/>
        </p:nvSpPr>
        <p:spPr>
          <a:xfrm>
            <a:off x="7810430" y="2028796"/>
            <a:ext cx="2134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dk1"/>
                </a:solidFill>
                <a:latin typeface="Quattrocento Sans" panose="020B0502050000020003" pitchFamily="34" charset="0"/>
              </a:rPr>
              <a:t>Detected Lane Area</a:t>
            </a:r>
          </a:p>
        </p:txBody>
      </p:sp>
    </p:spTree>
    <p:extLst>
      <p:ext uri="{BB962C8B-B14F-4D97-AF65-F5344CB8AC3E}">
        <p14:creationId xmlns:p14="http://schemas.microsoft.com/office/powerpoint/2010/main" val="1739488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9D6B936-0D89-EA4A-9215-0355E3D4716B}"/>
              </a:ext>
            </a:extLst>
          </p:cNvPr>
          <p:cNvGrpSpPr/>
          <p:nvPr/>
        </p:nvGrpSpPr>
        <p:grpSpPr>
          <a:xfrm>
            <a:off x="-12032" y="641107"/>
            <a:ext cx="12204032" cy="556804"/>
            <a:chOff x="-12032" y="641107"/>
            <a:chExt cx="12204032" cy="55680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DB86278-39D4-B64A-BF86-2BFC9C259CF4}"/>
                </a:ext>
              </a:extLst>
            </p:cNvPr>
            <p:cNvCxnSpPr/>
            <p:nvPr/>
          </p:nvCxnSpPr>
          <p:spPr>
            <a:xfrm>
              <a:off x="-12032" y="917936"/>
              <a:ext cx="1815287" cy="11032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9A5A5E6-ACC3-5740-8B99-FCF6ADBAD5D2}"/>
                </a:ext>
              </a:extLst>
            </p:cNvPr>
            <p:cNvCxnSpPr>
              <a:cxnSpLocks/>
            </p:cNvCxnSpPr>
            <p:nvPr/>
          </p:nvCxnSpPr>
          <p:spPr>
            <a:xfrm>
              <a:off x="5943600" y="904466"/>
              <a:ext cx="6248400" cy="37973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171D8C3-3439-704F-8506-1CF0C8359F70}"/>
                </a:ext>
              </a:extLst>
            </p:cNvPr>
            <p:cNvSpPr/>
            <p:nvPr/>
          </p:nvSpPr>
          <p:spPr>
            <a:xfrm>
              <a:off x="1085701" y="641107"/>
              <a:ext cx="556804" cy="556804"/>
            </a:xfrm>
            <a:prstGeom prst="ellipse">
              <a:avLst/>
            </a:prstGeom>
            <a:solidFill>
              <a:srgbClr val="FFC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Google Shape;86;p13">
            <a:extLst>
              <a:ext uri="{FF2B5EF4-FFF2-40B4-BE49-F238E27FC236}">
                <a16:creationId xmlns:a16="http://schemas.microsoft.com/office/drawing/2014/main" id="{DD706641-1E70-4146-A9CD-8A84F3C60F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15287" y="661194"/>
            <a:ext cx="5171200" cy="58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latin typeface="Lora" panose="02000503000000020004" pitchFamily="2" charset="77"/>
              </a:rPr>
              <a:t>Difficulties	</a:t>
            </a:r>
            <a:endParaRPr sz="4000" b="1" dirty="0">
              <a:latin typeface="Lora" panose="02000503000000020004" pitchFamily="2" charset="77"/>
            </a:endParaRPr>
          </a:p>
        </p:txBody>
      </p:sp>
      <p:grpSp>
        <p:nvGrpSpPr>
          <p:cNvPr id="9" name="Google Shape;674;p39">
            <a:extLst>
              <a:ext uri="{FF2B5EF4-FFF2-40B4-BE49-F238E27FC236}">
                <a16:creationId xmlns:a16="http://schemas.microsoft.com/office/drawing/2014/main" id="{63E4AC9A-9397-6D47-A8AA-B39966682BE9}"/>
              </a:ext>
            </a:extLst>
          </p:cNvPr>
          <p:cNvGrpSpPr/>
          <p:nvPr/>
        </p:nvGrpSpPr>
        <p:grpSpPr>
          <a:xfrm>
            <a:off x="1191351" y="765291"/>
            <a:ext cx="302435" cy="302417"/>
            <a:chOff x="534152" y="4347465"/>
            <a:chExt cx="442075" cy="442050"/>
          </a:xfrm>
        </p:grpSpPr>
        <p:sp>
          <p:nvSpPr>
            <p:cNvPr id="10" name="Google Shape;675;p39">
              <a:extLst>
                <a:ext uri="{FF2B5EF4-FFF2-40B4-BE49-F238E27FC236}">
                  <a16:creationId xmlns:a16="http://schemas.microsoft.com/office/drawing/2014/main" id="{8796F468-2F2F-A84A-9A15-A61A8C0C1861}"/>
                </a:ext>
              </a:extLst>
            </p:cNvPr>
            <p:cNvSpPr/>
            <p:nvPr/>
          </p:nvSpPr>
          <p:spPr>
            <a:xfrm>
              <a:off x="534152" y="4347465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89"/>
            </a:p>
          </p:txBody>
        </p:sp>
        <p:sp>
          <p:nvSpPr>
            <p:cNvPr id="11" name="Google Shape;676;p39">
              <a:extLst>
                <a:ext uri="{FF2B5EF4-FFF2-40B4-BE49-F238E27FC236}">
                  <a16:creationId xmlns:a16="http://schemas.microsoft.com/office/drawing/2014/main" id="{5AED88E5-2F10-1A41-BA49-A5B64F3F2249}"/>
                </a:ext>
              </a:extLst>
            </p:cNvPr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89"/>
            </a:p>
          </p:txBody>
        </p:sp>
        <p:sp>
          <p:nvSpPr>
            <p:cNvPr id="12" name="Google Shape;677;p39">
              <a:extLst>
                <a:ext uri="{FF2B5EF4-FFF2-40B4-BE49-F238E27FC236}">
                  <a16:creationId xmlns:a16="http://schemas.microsoft.com/office/drawing/2014/main" id="{B040F635-2BD8-F048-9FD2-051C5E5CB244}"/>
                </a:ext>
              </a:extLst>
            </p:cNvPr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89"/>
            </a:p>
          </p:txBody>
        </p:sp>
        <p:sp>
          <p:nvSpPr>
            <p:cNvPr id="13" name="Google Shape;678;p39">
              <a:extLst>
                <a:ext uri="{FF2B5EF4-FFF2-40B4-BE49-F238E27FC236}">
                  <a16:creationId xmlns:a16="http://schemas.microsoft.com/office/drawing/2014/main" id="{BE3C94B2-C2A2-2D46-989C-18970269E469}"/>
                </a:ext>
              </a:extLst>
            </p:cNvPr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89"/>
            </a:p>
          </p:txBody>
        </p:sp>
      </p:grpSp>
      <p:sp>
        <p:nvSpPr>
          <p:cNvPr id="19" name="Google Shape;422;p37">
            <a:extLst>
              <a:ext uri="{FF2B5EF4-FFF2-40B4-BE49-F238E27FC236}">
                <a16:creationId xmlns:a16="http://schemas.microsoft.com/office/drawing/2014/main" id="{80B58C08-04A6-D94C-918A-A3518379D222}"/>
              </a:ext>
            </a:extLst>
          </p:cNvPr>
          <p:cNvSpPr txBox="1">
            <a:spLocks/>
          </p:cNvSpPr>
          <p:nvPr/>
        </p:nvSpPr>
        <p:spPr>
          <a:xfrm>
            <a:off x="1642505" y="1725857"/>
            <a:ext cx="8832050" cy="395895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buClr>
                <a:srgbClr val="FFCD00"/>
              </a:buClr>
              <a:buSzPct val="80000"/>
              <a:buFont typeface="Hiragino Sans W3" panose="020B0300000000000000" pitchFamily="34" charset="-128"/>
              <a:buChar char="◉"/>
            </a:pPr>
            <a:r>
              <a:rPr lang="en-CA" dirty="0">
                <a:latin typeface="Quattrocento Sans" panose="020B0502050000020003" pitchFamily="34" charset="0"/>
              </a:rPr>
              <a:t>  Integrate all parts into one</a:t>
            </a:r>
          </a:p>
          <a:p>
            <a:pPr>
              <a:lnSpc>
                <a:spcPct val="115000"/>
              </a:lnSpc>
              <a:buClr>
                <a:srgbClr val="FFCD00"/>
              </a:buClr>
              <a:buSzPct val="80000"/>
              <a:buFont typeface="Hiragino Sans W3" panose="020B0300000000000000" pitchFamily="34" charset="-128"/>
              <a:buChar char="◉"/>
            </a:pPr>
            <a:r>
              <a:rPr lang="en-CA" dirty="0">
                <a:latin typeface="Quattrocento Sans" panose="020B0502050000020003" pitchFamily="34" charset="0"/>
              </a:rPr>
              <a:t>  Changing lane or deviation</a:t>
            </a:r>
          </a:p>
          <a:p>
            <a:pPr>
              <a:lnSpc>
                <a:spcPct val="115000"/>
              </a:lnSpc>
              <a:buClr>
                <a:srgbClr val="FFCD00"/>
              </a:buClr>
              <a:buSzPct val="80000"/>
              <a:buFont typeface="Hiragino Sans W3" panose="020B0300000000000000" pitchFamily="34" charset="-128"/>
              <a:buChar char="◉"/>
            </a:pPr>
            <a:r>
              <a:rPr lang="en-CA" dirty="0">
                <a:latin typeface="Quattrocento Sans" panose="020B0502050000020003" pitchFamily="34" charset="0"/>
              </a:rPr>
              <a:t>  Extract lane with different colors (Yellow &amp; White)</a:t>
            </a:r>
          </a:p>
          <a:p>
            <a:pPr>
              <a:lnSpc>
                <a:spcPct val="115000"/>
              </a:lnSpc>
              <a:buClr>
                <a:srgbClr val="FFCD00"/>
              </a:buClr>
              <a:buSzPct val="80000"/>
              <a:buFont typeface="Hiragino Sans W3" panose="020B0300000000000000" pitchFamily="34" charset="-128"/>
              <a:buChar char="◉"/>
            </a:pPr>
            <a:r>
              <a:rPr lang="en-CA" dirty="0">
                <a:latin typeface="Quattrocento Sans" panose="020B0502050000020003" pitchFamily="34" charset="0"/>
              </a:rPr>
              <a:t>  Lane width may change</a:t>
            </a:r>
          </a:p>
          <a:p>
            <a:pPr>
              <a:lnSpc>
                <a:spcPct val="115000"/>
              </a:lnSpc>
              <a:buClr>
                <a:srgbClr val="FFCD00"/>
              </a:buClr>
              <a:buSzPct val="80000"/>
              <a:buFont typeface="Hiragino Sans W3" panose="020B0300000000000000" pitchFamily="34" charset="-128"/>
              <a:buChar char="◉"/>
            </a:pPr>
            <a:r>
              <a:rPr lang="en-CA" dirty="0">
                <a:latin typeface="Quattrocento Sans" panose="020B0502050000020003" pitchFamily="34" charset="0"/>
              </a:rPr>
              <a:t>  Efficiency</a:t>
            </a:r>
          </a:p>
        </p:txBody>
      </p:sp>
    </p:spTree>
    <p:extLst>
      <p:ext uri="{BB962C8B-B14F-4D97-AF65-F5344CB8AC3E}">
        <p14:creationId xmlns:p14="http://schemas.microsoft.com/office/powerpoint/2010/main" val="3141517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3587</TotalTime>
  <Words>120</Words>
  <Application>Microsoft Macintosh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Hiragino Sans W3</vt:lpstr>
      <vt:lpstr>Arial</vt:lpstr>
      <vt:lpstr>Calibri</vt:lpstr>
      <vt:lpstr>Calibri Light</vt:lpstr>
      <vt:lpstr>Lora</vt:lpstr>
      <vt:lpstr>Quattrocento Sans</vt:lpstr>
      <vt:lpstr>Office Theme</vt:lpstr>
      <vt:lpstr>Lane Detection</vt:lpstr>
      <vt:lpstr>Motivation</vt:lpstr>
      <vt:lpstr>Algorithm</vt:lpstr>
      <vt:lpstr>Step by Step</vt:lpstr>
      <vt:lpstr>Step by Step</vt:lpstr>
      <vt:lpstr>Step by Step</vt:lpstr>
      <vt:lpstr>Step by Step</vt:lpstr>
      <vt:lpstr>Difficulties 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Camera Calibration</dc:title>
  <dc:creator>Fei Fei Zheng</dc:creator>
  <cp:lastModifiedBy>Fei Fei Zheng</cp:lastModifiedBy>
  <cp:revision>40</cp:revision>
  <dcterms:created xsi:type="dcterms:W3CDTF">2018-08-09T17:33:42Z</dcterms:created>
  <dcterms:modified xsi:type="dcterms:W3CDTF">2018-12-03T22:45:43Z</dcterms:modified>
</cp:coreProperties>
</file>