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595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71E90-C684-3D4E-B869-F371501FC911}" type="datetimeFigureOut">
              <a:rPr kumimoji="1" lang="zh-CN" altLang="en-US" smtClean="0"/>
              <a:t>2019/11/28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50626-5424-8D48-8D7C-E35F850E4D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338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子图初始化， 与</a:t>
            </a:r>
            <a:r>
              <a:rPr kumimoji="1" lang="en-US" altLang="zh-CN" dirty="0"/>
              <a:t>IMM</a:t>
            </a:r>
            <a:r>
              <a:rPr kumimoji="1" lang="zh-CN" altLang="en-US" dirty="0"/>
              <a:t>的借鉴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调节 </a:t>
            </a:r>
            <a:r>
              <a:rPr kumimoji="1" lang="en-US" altLang="zh-CN" dirty="0"/>
              <a:t>Learning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Rate</a:t>
            </a:r>
            <a:r>
              <a:rPr kumimoji="1" lang="zh-CN" altLang="en-US" dirty="0"/>
              <a:t>，看看效果是不是更加好一点。随着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50626-5424-8D48-8D7C-E35F850E4D7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3315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在一棵树上做实验～～～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50626-5424-8D48-8D7C-E35F850E4D7A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813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1444C-2A87-0841-97FB-D9F9C5774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7E4E19-B922-E243-BC8D-A6DC395DB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8554A8-8403-6F45-A980-DBDD1857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F356-8A8E-894F-8BD5-7FB76B16312B}" type="datetimeFigureOut">
              <a:rPr kumimoji="1" lang="zh-CN" altLang="en-US" smtClean="0"/>
              <a:t>2019/11/28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33D58E-2F23-3C4A-A514-C9FE170A5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35EB1F-F53F-6146-9A2C-38855DF7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ADB-D8D0-F74D-8EE5-09D72916C6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160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31CD5-B08E-3348-95A3-EBC0DE41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A3F306-AB56-7C45-8409-F98B93E2D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C602CD-B41D-2644-88D3-75BDC678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F356-8A8E-894F-8BD5-7FB76B16312B}" type="datetimeFigureOut">
              <a:rPr kumimoji="1" lang="zh-CN" altLang="en-US" smtClean="0"/>
              <a:t>2019/11/28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B91C85-0627-7443-A88F-6C9188759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B40169-BC65-6D4A-856A-3E4CACE4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ADB-D8D0-F74D-8EE5-09D72916C6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675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8C827E-C0FF-1E4B-9024-A8A287357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EF9A1A-6254-8B4B-AAD2-96AC546BE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011579-3138-E546-9409-67F18A2A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F356-8A8E-894F-8BD5-7FB76B16312B}" type="datetimeFigureOut">
              <a:rPr kumimoji="1" lang="zh-CN" altLang="en-US" smtClean="0"/>
              <a:t>2019/11/28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E15006-5197-D446-81C9-5EF777FE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1D3F6F-5DAE-B145-B726-FB16EDB4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ADB-D8D0-F74D-8EE5-09D72916C6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478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B808E-9425-3347-A3FE-E6A206C3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0CADD4-B36F-184E-BEEF-42F7EA089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30AF5D-B62F-A64B-AA97-248BC64D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F356-8A8E-894F-8BD5-7FB76B16312B}" type="datetimeFigureOut">
              <a:rPr kumimoji="1" lang="zh-CN" altLang="en-US" smtClean="0"/>
              <a:t>2019/11/28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817712-010D-BD44-B191-E2DE5A35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C0F77A-DDB7-EE43-A57C-217BC973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ADB-D8D0-F74D-8EE5-09D72916C6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74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09AD7-349D-3C45-8198-A97AF38A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8D9353-9BB8-4C47-AE6D-E480F4249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EAA9DB-1E62-4545-832D-167E7B6C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F356-8A8E-894F-8BD5-7FB76B16312B}" type="datetimeFigureOut">
              <a:rPr kumimoji="1" lang="zh-CN" altLang="en-US" smtClean="0"/>
              <a:t>2019/11/28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CA9E6-C742-494D-B4F6-B19E9B9A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314EC0-05BC-214F-8F1C-54149CD4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ADB-D8D0-F74D-8EE5-09D72916C6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433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FA22A-192F-B94C-9F53-C3CD03F26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35A66-6AE1-A040-9637-D0EA8616E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18D47E-002A-6C45-A2A2-BA9D04E75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39CC37-24EC-BB41-95A9-E7F87341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F356-8A8E-894F-8BD5-7FB76B16312B}" type="datetimeFigureOut">
              <a:rPr kumimoji="1" lang="zh-CN" altLang="en-US" smtClean="0"/>
              <a:t>2019/11/28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82DF46-1E52-6D48-B3C1-9D559436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CD0254-DD56-3142-9BB9-16488A6A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ADB-D8D0-F74D-8EE5-09D72916C6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3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9197D-655D-C44F-8B5E-2CF930725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390431-B601-3C46-8EEC-6D5E16F70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20A751-F4B2-D843-B09E-A876CB72B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958DB4-3AD3-A848-A129-FAE82E7BC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ADDEEA-F9F9-C64C-B948-24F5164C5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37223E-2FA3-8A48-9380-9DA2CB9E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F356-8A8E-894F-8BD5-7FB76B16312B}" type="datetimeFigureOut">
              <a:rPr kumimoji="1" lang="zh-CN" altLang="en-US" smtClean="0"/>
              <a:t>2019/11/28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A2859F-DB99-5141-B40A-F9B88C82F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C735F7-C59F-1748-88D0-4C61C6B8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ADB-D8D0-F74D-8EE5-09D72916C6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958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D4562-E5E4-C34F-9C10-5CCA47FD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CDC38F-E9D8-5D45-A3D9-A85354CE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F356-8A8E-894F-8BD5-7FB76B16312B}" type="datetimeFigureOut">
              <a:rPr kumimoji="1" lang="zh-CN" altLang="en-US" smtClean="0"/>
              <a:t>2019/11/28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E9D827-5670-9F4F-AB7D-793FFE7C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1BC9D7-D012-BC49-AE0F-48FF6B2B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ADB-D8D0-F74D-8EE5-09D72916C6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57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83227D-3212-CB46-8649-770B9CB5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F356-8A8E-894F-8BD5-7FB76B16312B}" type="datetimeFigureOut">
              <a:rPr kumimoji="1" lang="zh-CN" altLang="en-US" smtClean="0"/>
              <a:t>2019/11/28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8F6907-A1EA-1E4A-8EF6-D17C2883F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3C4A27-2CB1-EB47-A9FC-0AE5034A7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ADB-D8D0-F74D-8EE5-09D72916C6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136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747A7-99B8-544D-A7D5-28E9FF007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A2255-B847-5042-B5DF-248890355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F76EC3-A2B6-0E46-85A3-A5E198227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7562AC-53A4-254A-AE0D-E746CB8A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F356-8A8E-894F-8BD5-7FB76B16312B}" type="datetimeFigureOut">
              <a:rPr kumimoji="1" lang="zh-CN" altLang="en-US" smtClean="0"/>
              <a:t>2019/11/28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15D8CC-6C9C-7345-81F9-F20DD984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C1F222-E432-D947-812E-DD519199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ADB-D8D0-F74D-8EE5-09D72916C6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922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FD323-4FDC-C34C-918A-BC4DB803A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71C4A4-B156-4A40-B2AF-13746252A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F253D8-F136-C64B-9F93-85B2865CC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56E58E-A3A4-3D43-A3AB-28C0C348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F356-8A8E-894F-8BD5-7FB76B16312B}" type="datetimeFigureOut">
              <a:rPr kumimoji="1" lang="zh-CN" altLang="en-US" smtClean="0"/>
              <a:t>2019/11/28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335171-8D76-BD4D-9832-7D7C04D7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0E7D3E-9EA7-C24A-94F6-FD9BF4D9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ADB-D8D0-F74D-8EE5-09D72916C6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82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766816-31E4-A148-B113-A857AD59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6370E-C33F-C941-A5E2-625A4DB85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3FB596-54A4-0142-B257-FB96DEE13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F356-8A8E-894F-8BD5-7FB76B16312B}" type="datetimeFigureOut">
              <a:rPr kumimoji="1" lang="zh-CN" altLang="en-US" smtClean="0"/>
              <a:t>2019/11/28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F460FA-DF1F-1145-B181-CD868C3D1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610A5-7854-DC4F-AEC9-002F3BE6B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A3ADB-D8D0-F74D-8EE5-09D72916C6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286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2E281-A4D0-FB45-8523-17D9620DD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5400" dirty="0"/>
              <a:t>Gradient Based Optimization via Dynamic Message Passing</a:t>
            </a:r>
            <a:endParaRPr kumimoji="1"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E00875-5EBF-1E49-A0F3-7E19CA1FD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---</a:t>
            </a:r>
            <a:r>
              <a:rPr kumimoji="1" lang="en-US" altLang="zh-CN" b="1" dirty="0"/>
              <a:t>Influence Maximization over IC model</a:t>
            </a:r>
          </a:p>
          <a:p>
            <a:pPr algn="r"/>
            <a:endParaRPr kumimoji="1" lang="en-US" altLang="zh-CN" b="1" dirty="0"/>
          </a:p>
          <a:p>
            <a:pPr algn="r"/>
            <a:r>
              <a:rPr kumimoji="1" lang="en-US" altLang="zh-CN" dirty="0"/>
              <a:t>Fei Gao. 2019/11/27</a:t>
            </a:r>
          </a:p>
          <a:p>
            <a:pPr algn="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7303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54AFA-DB9B-284A-82A1-A06BDA88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5. Analytic Results: </a:t>
            </a:r>
            <a:r>
              <a:rPr kumimoji="1" lang="en-US" altLang="zh-CN" b="1" dirty="0"/>
              <a:t>How gradient works?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5716B1-A80A-1948-9F29-9460EA64D6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23714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2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We Know That: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1" lang="en-US" altLang="zh-CN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CN" sz="2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kumimoji="1"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kumimoji="1" lang="en-US" altLang="zh-CN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𝐷𝑀𝑃</m:t>
                            </m:r>
                          </m:e>
                          <m:sub>
                            <m:r>
                              <a:rPr kumimoji="1"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𝑖𝑡𝑒𝑟</m:t>
                            </m:r>
                          </m:sup>
                        </m:sSubSup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𝑃𝑒𝑛𝑎𝑙</m:t>
                            </m:r>
                          </m:e>
                          <m:sup>
                            <m:r>
                              <a:rPr kumimoji="1"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𝑖𝑡𝑒𝑟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kumimoji="1" lang="en-US" altLang="zh-CN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zh-CN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kumimoji="1" lang="en-US" altLang="zh-CN" sz="2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sz="26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zh-CN" sz="2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And:</a:t>
                </a:r>
                <a:endParaRPr kumimoji="1" lang="en-US" altLang="zh-CN" sz="26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𝐷𝑀𝑃</m:t>
                        </m:r>
                      </m:e>
                      <m:sub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𝑖𝑡𝑒𝑟</m:t>
                        </m:r>
                      </m:sup>
                    </m:sSubSup>
                    <m:r>
                      <a:rPr kumimoji="1" lang="en-US" altLang="zh-CN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supHide m:val="on"/>
                            <m:ctrlPr>
                              <a:rPr kumimoji="1" lang="en-US" altLang="zh-CN" sz="2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1"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kumimoji="1"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kumimoji="1"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kumimoji="1"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kumimoji="1" lang="en-US" altLang="zh-CN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kumimoji="1" lang="en-US" altLang="zh-CN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  <m:d>
                              <m:dPr>
                                <m:ctrlPr>
                                  <a:rPr kumimoji="1" lang="en-US" altLang="zh-CN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a:rPr kumimoji="1" lang="en-US" altLang="zh-CN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1" lang="en-US" altLang="zh-CN" sz="2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kumimoji="1" lang="en-US" altLang="zh-CN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brk m:alnAt="23"/>
                                  </m:rPr>
                                  <a:rPr kumimoji="1" lang="en-US" altLang="zh-CN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kumimoji="1" lang="en-US" altLang="zh-CN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kumimoji="1" lang="en-US" altLang="zh-CN" sz="2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kumimoji="1" lang="en-US" altLang="zh-CN" sz="2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kumimoji="1" lang="en-US" altLang="zh-CN" sz="2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d>
                                  <m:dPr>
                                    <m:ctrlPr>
                                      <a:rPr kumimoji="1" lang="en-US" altLang="zh-CN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26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1" lang="en-US" altLang="zh-CN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nary>
                                  <m:naryPr>
                                    <m:chr m:val="∏"/>
                                    <m:supHide m:val="on"/>
                                    <m:ctrlPr>
                                      <a:rPr kumimoji="1" lang="en-US" altLang="zh-CN" sz="2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zh-CN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∈</m:t>
                                    </m:r>
                                    <m:r>
                                      <a:rPr kumimoji="1" lang="en-US" altLang="zh-CN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kumimoji="1" lang="en-US" altLang="zh-CN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zh-CN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\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r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kumimoji="1" lang="en-US" altLang="zh-CN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CN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kumimoji="1" lang="en-US" altLang="zh-CN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kumimoji="1" lang="en-US" altLang="zh-CN" sz="2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kumimoji="1" lang="en-US" altLang="zh-CN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𝑇</m:t>
                                        </m:r>
                                      </m:e>
                                    </m:d>
                                  </m:e>
                                </m:nary>
                                <m:r>
                                  <a:rPr kumimoji="1" lang="en-US" altLang="zh-CN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kumimoji="1" lang="en-US" altLang="zh-CN" sz="26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zh-CN" sz="2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kumimoji="1" lang="en-US" altLang="zh-CN" sz="26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CN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sz="2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kumimoji="1" lang="en-US" altLang="zh-CN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kumimoji="1" lang="en-US" altLang="zh-CN" sz="2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kumimoji="1" lang="en-US" altLang="zh-CN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𝑇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1" lang="en-US" altLang="zh-CN" sz="26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6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kumimoji="1" lang="en-US" altLang="zh-CN" sz="2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6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kumimoji="1" lang="en-US" altLang="zh-CN" sz="2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:r>
                  <a:rPr kumimoji="1" lang="en-US" altLang="zh-CN" sz="26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</a:t>
                </a:r>
                <a:r>
                  <a:rPr kumimoji="1"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kumimoji="1" lang="en-US" altLang="zh-CN" sz="2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kumimoji="1" lang="en-US" altLang="zh-CN" sz="2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sz="2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2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sz="2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equal for all nodes. The difference of gradient only comes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𝑫𝑴𝑷</m:t>
                        </m:r>
                      </m:e>
                      <m:sub>
                        <m:r>
                          <a:rPr kumimoji="1" lang="en-US" altLang="zh-CN" sz="2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zh-CN" sz="2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𝒊𝒕𝒆𝒓</m:t>
                        </m:r>
                      </m:sup>
                    </m:sSubSup>
                  </m:oMath>
                </a14:m>
                <a:r>
                  <a:rPr kumimoji="1"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!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kumimoji="1" lang="en-US" altLang="zh-CN" sz="2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sz="2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kumimoji="1" lang="en-US" altLang="zh-CN" sz="2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en-US" altLang="zh-CN" sz="2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results smaller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6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6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𝐷𝑀𝑃</m:t>
                        </m:r>
                      </m:e>
                      <m:sub>
                        <m:r>
                          <a:rPr kumimoji="1" lang="en-US" altLang="zh-CN" sz="26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zh-CN" sz="26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𝑖𝑡𝑒𝑟</m:t>
                        </m:r>
                      </m:sup>
                    </m:sSubSup>
                  </m:oMath>
                </a14:m>
                <a:r>
                  <a:rPr kumimoji="1" lang="en-US" altLang="zh-CN" sz="2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kumimoji="1" lang="en-US" altLang="zh-CN" sz="2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gradient descent,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6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6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becomes bigger.</a:t>
                </a:r>
              </a:p>
              <a:p>
                <a:endParaRPr kumimoji="1"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5716B1-A80A-1948-9F29-9460EA64D6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23714" cy="4351338"/>
              </a:xfrm>
              <a:blipFill>
                <a:blip r:embed="rId2"/>
                <a:stretch>
                  <a:fillRect l="-821" t="-2339" r="-1407" b="-1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857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0C300-4D82-A943-94D8-93AEC028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5. Analytic Results: </a:t>
            </a:r>
            <a:r>
              <a:rPr kumimoji="1" lang="en-US" altLang="zh-CN" b="1" dirty="0"/>
              <a:t>How gradient works?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94DAC-DC21-6E47-B5B4-1D4A069FF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Now we can answer why better than </a:t>
            </a:r>
            <a:r>
              <a:rPr kumimoji="1" lang="en-US" altLang="zh-CN" b="1" dirty="0"/>
              <a:t>Weight degree.</a:t>
            </a:r>
            <a:r>
              <a:rPr kumimoji="1" lang="zh-CN" altLang="en-US" b="1" dirty="0"/>
              <a:t> </a:t>
            </a:r>
            <a:r>
              <a:rPr lang="zh-CN" altLang="en-US" dirty="0"/>
              <a:t>（</a:t>
            </a:r>
            <a:r>
              <a:rPr lang="en" altLang="zh-CN" b="1" dirty="0"/>
              <a:t> </a:t>
            </a:r>
            <a:r>
              <a:rPr lang="en" altLang="zh-CN" dirty="0"/>
              <a:t>qualitatively</a:t>
            </a:r>
            <a:r>
              <a:rPr lang="zh-CN" altLang="en-US" dirty="0"/>
              <a:t>）</a:t>
            </a:r>
            <a:r>
              <a:rPr kumimoji="1" lang="zh-CN" altLang="en-US" b="1" dirty="0"/>
              <a:t> 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en-US" altLang="zh-CN" b="1" dirty="0"/>
              <a:t>Gradient based optimization considers T-hop, while weight degree only 1-hop</a:t>
            </a:r>
            <a:r>
              <a:rPr kumimoji="1" lang="zh-CN" altLang="en-US" b="1" dirty="0"/>
              <a:t> 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089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0C300-4D82-A943-94D8-93AEC028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5. Analytic Results: </a:t>
            </a:r>
            <a:r>
              <a:rPr kumimoji="1" lang="en-US" altLang="zh-CN" b="1" dirty="0"/>
              <a:t>How penalty works</a:t>
            </a:r>
            <a:r>
              <a:rPr kumimoji="1" lang="zh-CN" altLang="en-US" b="1" dirty="0"/>
              <a:t> ？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394DAC-DC21-6E47-B5B4-1D4A069FF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kumimoji="1"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𝐷𝑀𝑃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𝑖𝑡𝑒𝑟</m:t>
                            </m:r>
                          </m:sup>
                        </m:sSubSup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𝑃𝑒𝑛𝑎𝑙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𝑖𝑡𝑒𝑟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𝑃𝑒𝑛𝑎𝑙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𝑖𝑡𝑒𝑟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large graph ( large N 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𝑃𝑒𝑛𝑎𝑙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𝑖𝑡𝑒𝑟</m:t>
                        </m:r>
                      </m:sup>
                    </m:sSup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significantly larger than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𝐷𝑀𝑃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𝑖𝑡𝑒𝑟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Need small learning rate to control the learning step.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𝑃𝑒𝑛𝑎𝑙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𝑖𝑡𝑒𝑟</m:t>
                        </m:r>
                      </m:sup>
                    </m:sSup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different nodes, how can it affect gradient ?</a:t>
                </a:r>
              </a:p>
              <a:p>
                <a:pPr lvl="1">
                  <a:lnSpc>
                    <a:spcPct val="150000"/>
                  </a:lnSpc>
                </a:pP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394DAC-DC21-6E47-B5B4-1D4A069FF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737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0C300-4D82-A943-94D8-93AEC028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5. Analytic Results: </a:t>
            </a:r>
            <a:r>
              <a:rPr kumimoji="1" lang="en-US" altLang="zh-CN" b="1" dirty="0"/>
              <a:t>How penalty works</a:t>
            </a:r>
            <a:r>
              <a:rPr kumimoji="1" lang="zh-CN" altLang="en-US" b="1" dirty="0"/>
              <a:t> ？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94DAC-DC21-6E47-B5B4-1D4A069FF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W/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W/O Penalty term: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1717C7-36F2-E542-B1DE-81EF33FCF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902" y="2692953"/>
            <a:ext cx="3873500" cy="2108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AAA75A2-E5D0-AB4A-BB21-06402D6DA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598" y="2692953"/>
            <a:ext cx="3873500" cy="21082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1425227-3028-A440-B6BF-AED2CAFFFB26}"/>
              </a:ext>
            </a:extLst>
          </p:cNvPr>
          <p:cNvSpPr txBox="1"/>
          <p:nvPr/>
        </p:nvSpPr>
        <p:spPr>
          <a:xfrm>
            <a:off x="838200" y="5274365"/>
            <a:ext cx="1066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penalty (right), gradient only depends on topology, which means the order of nodes only 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depends on topology.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penalty (left),  the order of nodes will change (which means their gradient’s relative size will  change)</a:t>
            </a:r>
          </a:p>
          <a:p>
            <a:r>
              <a:rPr kumimoji="1" lang="en-US" altLang="zh-CN" dirty="0"/>
              <a:t>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439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0C300-4D82-A943-94D8-93AEC028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5. Analytic Results: </a:t>
            </a:r>
            <a:r>
              <a:rPr kumimoji="1" lang="en-US" altLang="zh-CN" b="1" dirty="0"/>
              <a:t>How penalty works</a:t>
            </a:r>
            <a:r>
              <a:rPr kumimoji="1" lang="zh-CN" altLang="en-US" b="1" dirty="0"/>
              <a:t> ？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394DAC-DC21-6E47-B5B4-1D4A069FF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w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 </a:t>
                </a:r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=2, 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𝑤𝑒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h𝑎𝑣𝑒</m:t>
                    </m:r>
                  </m:oMath>
                </a14:m>
                <a:r>
                  <a:rPr kumimoji="1" lang="en-US" altLang="zh-CN" b="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kumimoji="1" lang="en-US" altLang="zh-CN" b="1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iter</a:t>
                </a:r>
                <a:r>
                  <a:rPr kumimoji="1" lang="en-US" altLang="zh-CN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=1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𝐷𝑀𝑃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𝑖𝑡𝑒𝑟</m:t>
                            </m:r>
                          </m:sup>
                        </m:sSubSup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𝑃𝑒𝑛𝑎𝑙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𝑖𝑡𝑒𝑟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</a:t>
                </a:r>
                <a:r>
                  <a:rPr kumimoji="1"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𝐷𝑀𝑃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𝑖𝑡𝑒𝑟</m:t>
                            </m:r>
                          </m:sup>
                        </m:sSubSup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𝑃𝑒𝑛𝑎𝑙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𝑖𝑡𝑒𝑟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𝐷𝑀𝑃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𝑖𝑡𝑒𝑟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kumimoji="1"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</a:t>
                </a:r>
                <a:r>
                  <a:rPr kumimoji="1"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𝐷𝑀𝑃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𝑖𝑡𝑒𝑟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kumimoji="1"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kumimoji="1"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𝐷𝑀𝑃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𝑖𝑡𝑒𝑟</m:t>
                            </m:r>
                          </m:sup>
                        </m:sSubSup>
                      </m:e>
                    </m:d>
                    <m:r>
                      <m:rPr>
                        <m:nor/>
                      </m:rPr>
                      <a:rPr kumimoji="1"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𝐷𝑀𝑃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𝑖𝑡𝑒𝑟</m:t>
                            </m:r>
                          </m:sup>
                        </m:sSubSup>
                      </m:e>
                    </m:d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node </a:t>
                </a:r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larger researchable set.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394DAC-DC21-6E47-B5B4-1D4A069FF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940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0C300-4D82-A943-94D8-93AEC028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5. Analytic Results: </a:t>
            </a:r>
            <a:r>
              <a:rPr kumimoji="1" lang="en-US" altLang="zh-CN" b="1" dirty="0"/>
              <a:t>How penalty works</a:t>
            </a:r>
            <a:r>
              <a:rPr kumimoji="1" lang="zh-CN" altLang="en-US" b="1" dirty="0"/>
              <a:t> ？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394DAC-DC21-6E47-B5B4-1D4A069FF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kumimoji="1" lang="en-US" altLang="zh-CN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When </a:t>
                </a:r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&lt;0.5</m:t>
                    </m:r>
                  </m:oMath>
                </a14:m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kumimoji="1"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kumimoji="1" lang="en-US" altLang="zh-CN" b="1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The necessary condition for that </a:t>
                </a:r>
                <a:r>
                  <a:rPr kumimoji="1" lang="en-US" altLang="zh-CN" b="1" i="1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b="1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exceeds j is :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kumimoji="1"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𝐷𝑀𝑃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𝑖𝑡𝑒𝑟</m:t>
                            </m:r>
                          </m:sup>
                        </m:sSubSup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𝑃𝑒𝑛𝑎𝑙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𝑖𝑡𝑒𝑟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</a:t>
                </a:r>
                <a:r>
                  <a:rPr kumimoji="1"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𝐷𝑀𝑃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𝑖𝑡𝑒𝑟</m:t>
                            </m:r>
                          </m:sup>
                        </m:sSubSup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𝑃𝑒𝑛𝑎𝑙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𝑖𝑡𝑒𝑟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𝑃𝑒𝑛𝑎𝑙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𝑖𝑡𝑒𝑟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kumimoji="1"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kumimoji="1"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</a:t>
                </a:r>
                <a:r>
                  <a:rPr kumimoji="1"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𝐷𝑀𝑃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𝑖𝑡𝑒𝑟</m:t>
                        </m:r>
                      </m:sup>
                    </m:sSubSup>
                    <m:sSub>
                      <m:sSubPr>
                        <m:ctrlPr>
                          <a:rPr kumimoji="1"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𝐷𝑀𝑃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𝑖𝑡𝑒𝑟</m:t>
                        </m:r>
                      </m:sup>
                    </m:sSubSup>
                    <m:sSub>
                      <m:sSubPr>
                        <m:ctrlPr>
                          <a:rPr kumimoji="1"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𝑃𝑒𝑛𝑎𝑙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𝑖𝑡𝑒𝑟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𝐷𝑀𝑃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𝑖𝑡𝑒𝑟</m:t>
                            </m:r>
                          </m:sup>
                        </m:sSubSup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𝐷𝑀𝑃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𝑖𝑡𝑒𝑟</m:t>
                            </m:r>
                          </m:sup>
                        </m:sSubSup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e>
                    </m:d>
                  </m:oMath>
                </a14:m>
                <a:r>
                  <a:rPr kumimoji="1"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1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kumimoji="1" lang="en-US" altLang="zh-CN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Penalty is part of the reason that the order of x value changing with iteration.</a:t>
                </a:r>
              </a:p>
              <a:p>
                <a:pPr lvl="1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𝑃𝑒𝑛𝑎𝑙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𝑖𝑡𝑒𝑟</m:t>
                        </m:r>
                      </m:sup>
                    </m:sSup>
                  </m:oMath>
                </a14:m>
                <a:r>
                  <a:rPr kumimoji="1" lang="en-US" altLang="zh-CN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should big enough to work……</a:t>
                </a:r>
                <a:endParaRPr kumimoji="1"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394DAC-DC21-6E47-B5B4-1D4A069FF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607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0C300-4D82-A943-94D8-93AEC028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5. Analytic Results: </a:t>
            </a:r>
            <a:r>
              <a:rPr kumimoji="1" lang="en-US" altLang="zh-CN" b="1" dirty="0"/>
              <a:t>How penalty works</a:t>
            </a:r>
            <a:r>
              <a:rPr kumimoji="1" lang="zh-CN" altLang="en-US" b="1" dirty="0"/>
              <a:t> ？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94DAC-DC21-6E47-B5B4-1D4A069FF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original penalty &amp; with constant penalty (1E+4)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AA75A2-E5D0-AB4A-BB21-06402D6DA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98" y="2692953"/>
            <a:ext cx="3873500" cy="2108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B097B8-1AC6-CF40-A3B1-ACE95BA17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904" y="2692953"/>
            <a:ext cx="3873500" cy="2108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65B4696-EB21-E84A-910B-FEE8CC15754B}"/>
              </a:ext>
            </a:extLst>
          </p:cNvPr>
          <p:cNvSpPr txBox="1"/>
          <p:nvPr/>
        </p:nvSpPr>
        <p:spPr>
          <a:xfrm>
            <a:off x="1537252" y="5300870"/>
            <a:ext cx="36711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all the shift be good.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always penalty works ? 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678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BD8C7-F4F8-5D40-ADDF-7DC61EF6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5. Analytic Results: </a:t>
            </a:r>
            <a:r>
              <a:rPr kumimoji="1" lang="en-US" altLang="zh-CN" b="1" dirty="0"/>
              <a:t>Bad-case study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077359-A602-C747-A4E8-D39F1E54D5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know (intuitively) that nodes with big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/>
                  <a:t>r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eachable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1"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𝑇𝑟𝑒𝑒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becoming more important (larger x value).</a:t>
                </a: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Unfortunately,  it’s not always good:</a:t>
                </a:r>
              </a:p>
              <a:p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K=2 seed set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Optimal : [a, c] or [b, c]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Optimization: [a, b]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kumimoji="1" lang="en-US" altLang="zh-CN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Failed! Part reason of why not as good as IMM.</a:t>
                </a:r>
                <a:endParaRPr kumimoji="1"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077359-A602-C747-A4E8-D39F1E54D5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3216" b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组合 50">
            <a:extLst>
              <a:ext uri="{FF2B5EF4-FFF2-40B4-BE49-F238E27FC236}">
                <a16:creationId xmlns:a16="http://schemas.microsoft.com/office/drawing/2014/main" id="{B75CB5AA-FF31-664F-BD37-CC9B3FF08960}"/>
              </a:ext>
            </a:extLst>
          </p:cNvPr>
          <p:cNvGrpSpPr/>
          <p:nvPr/>
        </p:nvGrpSpPr>
        <p:grpSpPr>
          <a:xfrm>
            <a:off x="5764064" y="3211286"/>
            <a:ext cx="5012634" cy="1281011"/>
            <a:chOff x="2266122" y="3980101"/>
            <a:chExt cx="5012634" cy="1281011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27AB0CDC-B2C5-684A-A6EF-62B468286141}"/>
                </a:ext>
              </a:extLst>
            </p:cNvPr>
            <p:cNvGrpSpPr/>
            <p:nvPr/>
          </p:nvGrpSpPr>
          <p:grpSpPr>
            <a:xfrm>
              <a:off x="2266122" y="4000705"/>
              <a:ext cx="2130286" cy="1260407"/>
              <a:chOff x="2266122" y="4000705"/>
              <a:chExt cx="2130286" cy="126040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0DAD09BD-ECBF-0A4B-BE5A-DB5B7AA0221B}"/>
                  </a:ext>
                </a:extLst>
              </p:cNvPr>
              <p:cNvSpPr/>
              <p:nvPr/>
            </p:nvSpPr>
            <p:spPr>
              <a:xfrm>
                <a:off x="2690192" y="4000705"/>
                <a:ext cx="344556" cy="34455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a</a:t>
                </a:r>
                <a:endParaRPr kumimoji="1"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F1439D74-D95D-EA46-9E68-E6E40D44A2B0}"/>
                  </a:ext>
                </a:extLst>
              </p:cNvPr>
              <p:cNvSpPr/>
              <p:nvPr/>
            </p:nvSpPr>
            <p:spPr>
              <a:xfrm>
                <a:off x="3631096" y="4000705"/>
                <a:ext cx="344556" cy="34455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b</a:t>
                </a:r>
                <a:endParaRPr kumimoji="1"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4283DFA6-4825-1B42-AA73-A610096880BF}"/>
                  </a:ext>
                </a:extLst>
              </p:cNvPr>
              <p:cNvSpPr/>
              <p:nvPr/>
            </p:nvSpPr>
            <p:spPr>
              <a:xfrm>
                <a:off x="2266122" y="4916556"/>
                <a:ext cx="344556" cy="34455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173FC8C1-9DF3-D74D-A624-F374D9F91C36}"/>
                  </a:ext>
                </a:extLst>
              </p:cNvPr>
              <p:cNvSpPr/>
              <p:nvPr/>
            </p:nvSpPr>
            <p:spPr>
              <a:xfrm>
                <a:off x="2862470" y="4916556"/>
                <a:ext cx="344556" cy="34455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47158F47-0197-BD44-B42A-65A4C3662665}"/>
                  </a:ext>
                </a:extLst>
              </p:cNvPr>
              <p:cNvSpPr/>
              <p:nvPr/>
            </p:nvSpPr>
            <p:spPr>
              <a:xfrm>
                <a:off x="3458818" y="4916556"/>
                <a:ext cx="344556" cy="34455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B559668F-B085-D54C-B97D-8ABF866C3EB1}"/>
                  </a:ext>
                </a:extLst>
              </p:cNvPr>
              <p:cNvSpPr/>
              <p:nvPr/>
            </p:nvSpPr>
            <p:spPr>
              <a:xfrm>
                <a:off x="4051852" y="4897404"/>
                <a:ext cx="344556" cy="34455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5" name="直线箭头连接符 14">
                <a:extLst>
                  <a:ext uri="{FF2B5EF4-FFF2-40B4-BE49-F238E27FC236}">
                    <a16:creationId xmlns:a16="http://schemas.microsoft.com/office/drawing/2014/main" id="{6150F838-A07F-F040-8966-D341DA0A9D2A}"/>
                  </a:ext>
                </a:extLst>
              </p:cNvPr>
              <p:cNvCxnSpPr>
                <a:cxnSpLocks/>
                <a:stCxn id="4" idx="4"/>
                <a:endCxn id="6" idx="0"/>
              </p:cNvCxnSpPr>
              <p:nvPr/>
            </p:nvCxnSpPr>
            <p:spPr>
              <a:xfrm flipH="1">
                <a:off x="2438400" y="4345261"/>
                <a:ext cx="424070" cy="571295"/>
              </a:xfrm>
              <a:prstGeom prst="straightConnector1">
                <a:avLst/>
              </a:pr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" name="直线箭头连接符 16">
                <a:extLst>
                  <a:ext uri="{FF2B5EF4-FFF2-40B4-BE49-F238E27FC236}">
                    <a16:creationId xmlns:a16="http://schemas.microsoft.com/office/drawing/2014/main" id="{8B2175B2-9965-5848-83E7-B3B5E6E5FC76}"/>
                  </a:ext>
                </a:extLst>
              </p:cNvPr>
              <p:cNvCxnSpPr>
                <a:cxnSpLocks/>
                <a:stCxn id="4" idx="4"/>
                <a:endCxn id="7" idx="0"/>
              </p:cNvCxnSpPr>
              <p:nvPr/>
            </p:nvCxnSpPr>
            <p:spPr>
              <a:xfrm>
                <a:off x="2862470" y="4345261"/>
                <a:ext cx="172278" cy="571295"/>
              </a:xfrm>
              <a:prstGeom prst="straightConnector1">
                <a:avLst/>
              </a:pr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8A89676F-7574-6944-BE92-A9562DFA0751}"/>
                  </a:ext>
                </a:extLst>
              </p:cNvPr>
              <p:cNvCxnSpPr>
                <a:cxnSpLocks/>
                <a:stCxn id="4" idx="4"/>
                <a:endCxn id="8" idx="0"/>
              </p:cNvCxnSpPr>
              <p:nvPr/>
            </p:nvCxnSpPr>
            <p:spPr>
              <a:xfrm>
                <a:off x="2862470" y="4345261"/>
                <a:ext cx="768626" cy="571295"/>
              </a:xfrm>
              <a:prstGeom prst="straightConnector1">
                <a:avLst/>
              </a:pr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EC63EEF6-DC69-9445-8B81-74711BAEE4B7}"/>
                  </a:ext>
                </a:extLst>
              </p:cNvPr>
              <p:cNvCxnSpPr>
                <a:cxnSpLocks/>
                <a:stCxn id="4" idx="4"/>
                <a:endCxn id="9" idx="0"/>
              </p:cNvCxnSpPr>
              <p:nvPr/>
            </p:nvCxnSpPr>
            <p:spPr>
              <a:xfrm>
                <a:off x="2862470" y="4345261"/>
                <a:ext cx="1361660" cy="552143"/>
              </a:xfrm>
              <a:prstGeom prst="straightConnector1">
                <a:avLst/>
              </a:pr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B7F5344B-D0A6-C64F-8DC1-916797918162}"/>
                  </a:ext>
                </a:extLst>
              </p:cNvPr>
              <p:cNvCxnSpPr>
                <a:cxnSpLocks/>
                <a:stCxn id="5" idx="4"/>
                <a:endCxn id="9" idx="0"/>
              </p:cNvCxnSpPr>
              <p:nvPr/>
            </p:nvCxnSpPr>
            <p:spPr>
              <a:xfrm>
                <a:off x="3803374" y="4345261"/>
                <a:ext cx="420756" cy="552143"/>
              </a:xfrm>
              <a:prstGeom prst="straightConnector1">
                <a:avLst/>
              </a:pr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9" name="直线箭头连接符 28">
                <a:extLst>
                  <a:ext uri="{FF2B5EF4-FFF2-40B4-BE49-F238E27FC236}">
                    <a16:creationId xmlns:a16="http://schemas.microsoft.com/office/drawing/2014/main" id="{23D4C2CF-A382-F942-BE21-D4197330FDB5}"/>
                  </a:ext>
                </a:extLst>
              </p:cNvPr>
              <p:cNvCxnSpPr>
                <a:cxnSpLocks/>
                <a:stCxn id="5" idx="4"/>
                <a:endCxn id="8" idx="0"/>
              </p:cNvCxnSpPr>
              <p:nvPr/>
            </p:nvCxnSpPr>
            <p:spPr>
              <a:xfrm flipH="1">
                <a:off x="3631096" y="4345261"/>
                <a:ext cx="172278" cy="571295"/>
              </a:xfrm>
              <a:prstGeom prst="straightConnector1">
                <a:avLst/>
              </a:pr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2" name="直线箭头连接符 31">
                <a:extLst>
                  <a:ext uri="{FF2B5EF4-FFF2-40B4-BE49-F238E27FC236}">
                    <a16:creationId xmlns:a16="http://schemas.microsoft.com/office/drawing/2014/main" id="{EA8962D0-9268-C74C-A6EC-3171AA4BD726}"/>
                  </a:ext>
                </a:extLst>
              </p:cNvPr>
              <p:cNvCxnSpPr>
                <a:cxnSpLocks/>
                <a:stCxn id="5" idx="4"/>
                <a:endCxn id="7" idx="0"/>
              </p:cNvCxnSpPr>
              <p:nvPr/>
            </p:nvCxnSpPr>
            <p:spPr>
              <a:xfrm flipH="1">
                <a:off x="3034748" y="4345261"/>
                <a:ext cx="768626" cy="571295"/>
              </a:xfrm>
              <a:prstGeom prst="straightConnector1">
                <a:avLst/>
              </a:pr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5" name="直线箭头连接符 34">
                <a:extLst>
                  <a:ext uri="{FF2B5EF4-FFF2-40B4-BE49-F238E27FC236}">
                    <a16:creationId xmlns:a16="http://schemas.microsoft.com/office/drawing/2014/main" id="{BEA5E8BD-BED6-1743-9AA5-81E22BEFDB5D}"/>
                  </a:ext>
                </a:extLst>
              </p:cNvPr>
              <p:cNvCxnSpPr>
                <a:cxnSpLocks/>
                <a:stCxn id="5" idx="4"/>
                <a:endCxn id="6" idx="0"/>
              </p:cNvCxnSpPr>
              <p:nvPr/>
            </p:nvCxnSpPr>
            <p:spPr>
              <a:xfrm flipH="1">
                <a:off x="2438400" y="4345261"/>
                <a:ext cx="1364974" cy="571295"/>
              </a:xfrm>
              <a:prstGeom prst="straightConnector1">
                <a:avLst/>
              </a:pr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5C2DCEE5-F314-504A-91FB-97B4CF847AAC}"/>
                </a:ext>
              </a:extLst>
            </p:cNvPr>
            <p:cNvGrpSpPr/>
            <p:nvPr/>
          </p:nvGrpSpPr>
          <p:grpSpPr>
            <a:xfrm>
              <a:off x="4820478" y="3980101"/>
              <a:ext cx="2458278" cy="1261859"/>
              <a:chOff x="5572540" y="3999253"/>
              <a:chExt cx="2458278" cy="1261859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A0E412D-1CEF-CB43-8CA2-4E4F99746467}"/>
                  </a:ext>
                </a:extLst>
              </p:cNvPr>
              <p:cNvSpPr/>
              <p:nvPr/>
            </p:nvSpPr>
            <p:spPr>
              <a:xfrm>
                <a:off x="6587987" y="3999253"/>
                <a:ext cx="344556" cy="34455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c</a:t>
                </a:r>
                <a:endParaRPr kumimoji="1"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73FB7E01-8090-8742-9D3E-23AF49D0F721}"/>
                  </a:ext>
                </a:extLst>
              </p:cNvPr>
              <p:cNvSpPr/>
              <p:nvPr/>
            </p:nvSpPr>
            <p:spPr>
              <a:xfrm>
                <a:off x="7686262" y="4897404"/>
                <a:ext cx="344556" cy="34455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FAD1F4B2-CF75-AD4A-97B0-511242DC7BDD}"/>
                  </a:ext>
                </a:extLst>
              </p:cNvPr>
              <p:cNvSpPr/>
              <p:nvPr/>
            </p:nvSpPr>
            <p:spPr>
              <a:xfrm>
                <a:off x="6597926" y="4897404"/>
                <a:ext cx="344556" cy="34455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CC410EBE-0A6C-E64D-88ED-A4EF39C3B1FA}"/>
                  </a:ext>
                </a:extLst>
              </p:cNvPr>
              <p:cNvSpPr/>
              <p:nvPr/>
            </p:nvSpPr>
            <p:spPr>
              <a:xfrm>
                <a:off x="5572540" y="4916556"/>
                <a:ext cx="344556" cy="34455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B58E03C6-F2C3-2E4F-99E4-E186B27FD3FD}"/>
                  </a:ext>
                </a:extLst>
              </p:cNvPr>
              <p:cNvCxnSpPr>
                <a:cxnSpLocks/>
                <a:stCxn id="10" idx="4"/>
                <a:endCxn id="13" idx="0"/>
              </p:cNvCxnSpPr>
              <p:nvPr/>
            </p:nvCxnSpPr>
            <p:spPr>
              <a:xfrm flipH="1">
                <a:off x="5744818" y="4343809"/>
                <a:ext cx="1015447" cy="572747"/>
              </a:xfrm>
              <a:prstGeom prst="straightConnector1">
                <a:avLst/>
              </a:pr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3" name="直线箭头连接符 42">
                <a:extLst>
                  <a:ext uri="{FF2B5EF4-FFF2-40B4-BE49-F238E27FC236}">
                    <a16:creationId xmlns:a16="http://schemas.microsoft.com/office/drawing/2014/main" id="{B51A1FB5-8972-9943-963E-985705AC1473}"/>
                  </a:ext>
                </a:extLst>
              </p:cNvPr>
              <p:cNvCxnSpPr>
                <a:cxnSpLocks/>
                <a:stCxn id="10" idx="4"/>
                <a:endCxn id="12" idx="0"/>
              </p:cNvCxnSpPr>
              <p:nvPr/>
            </p:nvCxnSpPr>
            <p:spPr>
              <a:xfrm>
                <a:off x="6760265" y="4343809"/>
                <a:ext cx="9939" cy="553595"/>
              </a:xfrm>
              <a:prstGeom prst="straightConnector1">
                <a:avLst/>
              </a:pr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42276B7F-F027-8045-8035-41ECC39B0208}"/>
                  </a:ext>
                </a:extLst>
              </p:cNvPr>
              <p:cNvCxnSpPr>
                <a:cxnSpLocks/>
                <a:stCxn id="10" idx="4"/>
                <a:endCxn id="11" idx="0"/>
              </p:cNvCxnSpPr>
              <p:nvPr/>
            </p:nvCxnSpPr>
            <p:spPr>
              <a:xfrm>
                <a:off x="6760265" y="4343809"/>
                <a:ext cx="1098275" cy="553595"/>
              </a:xfrm>
              <a:prstGeom prst="straightConnector1">
                <a:avLst/>
              </a:pr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69709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A2A44-DD9B-D944-B657-AE0BD663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7CB875-76EC-6941-9417-592C8EE6E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based optimization prefers nodes with big reachable tree.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Penalty changes the order of nodes by affecting their gradient.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not distinguish nodes with </a:t>
            </a: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reachable tree, overlapping of nodes’ influence.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1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CBA91-3DB3-354B-BB87-E2A81D0D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FF8236-7FC2-4443-9621-99777A63B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 maximization problem (IMP).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Message Passing (DMP)  for SIR (IC) model.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 as a Continuous Optimization Problem.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(vs IMM).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 Results: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gradient works.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penalty works.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Bad case study.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37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F28F0-DEE9-5D49-AC89-899737B5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 Influence maximization problem (IMP).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B9815C-0A97-524C-86E8-26DBAD3C9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stochastic spreading model on graph, IMP aims to find a set of initial nodes </a:t>
            </a:r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fixed size </a:t>
            </a:r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that the final expected spreading range is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maximized.</a:t>
            </a:r>
          </a:p>
          <a:p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we focus on a stochastic spreading model named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Cascade Model ( IC ),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a special case of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SIR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</a:p>
          <a:p>
            <a:pPr marL="914400" lvl="2" indent="0">
              <a:buNone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C5E2DC7-D2D1-8B4B-9B90-122D1115897A}"/>
              </a:ext>
            </a:extLst>
          </p:cNvPr>
          <p:cNvSpPr/>
          <p:nvPr/>
        </p:nvSpPr>
        <p:spPr>
          <a:xfrm>
            <a:off x="1703540" y="5085567"/>
            <a:ext cx="363255" cy="36325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kumimoji="1" lang="zh-CN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94A3CA9-B570-1046-88FB-436CED567AD7}"/>
              </a:ext>
            </a:extLst>
          </p:cNvPr>
          <p:cNvSpPr/>
          <p:nvPr/>
        </p:nvSpPr>
        <p:spPr>
          <a:xfrm>
            <a:off x="2444663" y="5948645"/>
            <a:ext cx="363255" cy="36325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endParaRPr kumimoji="1" lang="zh-CN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38D3D8B5-72E9-EC48-83F7-381B2AD36F58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2013598" y="5395625"/>
            <a:ext cx="484262" cy="606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3B5744C-3F77-5547-B492-653BF32EA14B}"/>
                  </a:ext>
                </a:extLst>
              </p:cNvPr>
              <p:cNvSpPr txBox="1"/>
              <p:nvPr/>
            </p:nvSpPr>
            <p:spPr>
              <a:xfrm>
                <a:off x="2275561" y="5342680"/>
                <a:ext cx="350729" cy="3006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3B5744C-3F77-5547-B492-653BF32EA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561" y="5342680"/>
                <a:ext cx="350729" cy="300624"/>
              </a:xfrm>
              <a:prstGeom prst="rect">
                <a:avLst/>
              </a:prstGeom>
              <a:blipFill>
                <a:blip r:embed="rId2"/>
                <a:stretch>
                  <a:fillRect l="-10345" r="-3448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D835876-00FC-7542-B441-BC5C745D7E1F}"/>
                  </a:ext>
                </a:extLst>
              </p:cNvPr>
              <p:cNvSpPr txBox="1"/>
              <p:nvPr/>
            </p:nvSpPr>
            <p:spPr>
              <a:xfrm>
                <a:off x="3382027" y="5085567"/>
                <a:ext cx="4279633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 </a:t>
                </a:r>
                <a:r>
                  <a:rPr kumimoji="1" lang="en-US" altLang="zh-CN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active node </a:t>
                </a:r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 </a:t>
                </a:r>
                <a:r>
                  <a:rPr kumimoji="1" lang="en-US" altLang="zh-CN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recover with probability </a:t>
                </a:r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D835876-00FC-7542-B441-BC5C745D7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027" y="5085567"/>
                <a:ext cx="4279633" cy="668645"/>
              </a:xfrm>
              <a:prstGeom prst="rect">
                <a:avLst/>
              </a:prstGeom>
              <a:blipFill>
                <a:blip r:embed="rId3"/>
                <a:stretch>
                  <a:fillRect l="-592" t="-1852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曲线连接符 14">
            <a:extLst>
              <a:ext uri="{FF2B5EF4-FFF2-40B4-BE49-F238E27FC236}">
                <a16:creationId xmlns:a16="http://schemas.microsoft.com/office/drawing/2014/main" id="{58350B9C-2828-B846-A1B9-A78B618195A2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rot="10800000" flipH="1">
            <a:off x="1703540" y="5085567"/>
            <a:ext cx="181628" cy="181628"/>
          </a:xfrm>
          <a:prstGeom prst="curvedConnector4">
            <a:avLst>
              <a:gd name="adj1" fmla="val -125862"/>
              <a:gd name="adj2" fmla="val 225862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9EB9860-6188-0743-9602-33F896903665}"/>
              </a:ext>
            </a:extLst>
          </p:cNvPr>
          <p:cNvSpPr txBox="1"/>
          <p:nvPr/>
        </p:nvSpPr>
        <p:spPr>
          <a:xfrm>
            <a:off x="1474670" y="523522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947E9F9-E96E-9149-AA39-21216F9AF5E4}"/>
              </a:ext>
            </a:extLst>
          </p:cNvPr>
          <p:cNvSpPr txBox="1"/>
          <p:nvPr/>
        </p:nvSpPr>
        <p:spPr>
          <a:xfrm>
            <a:off x="2255729" y="62196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D41BD7F-5529-FB46-B28F-89261DE3B7C1}"/>
              </a:ext>
            </a:extLst>
          </p:cNvPr>
          <p:cNvSpPr txBox="1"/>
          <p:nvPr/>
        </p:nvSpPr>
        <p:spPr>
          <a:xfrm>
            <a:off x="1897518" y="477415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39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4AC19-C3FD-ED47-8D66-4F8ADC83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 DMP for SIR (IC)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748653-0C36-5041-AEA2-5C0A3C0D6E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Message Definitions: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prob. that node </a:t>
                </a:r>
                <a:r>
                  <a:rPr kumimoji="1" lang="en-US" altLang="zh-CN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does not active </a:t>
                </a:r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till time </a:t>
                </a:r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t.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sup>
                    </m:sSub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 The prob that node </a:t>
                </a:r>
                <a:r>
                  <a:rPr kumimoji="1" lang="en-US" altLang="zh-CN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state </a:t>
                </a:r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time t when </a:t>
                </a:r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ignore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its </a:t>
                </a:r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neighbor 	</a:t>
                </a:r>
                <a:r>
                  <a:rPr kumimoji="1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j’s 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effect.</a:t>
                </a:r>
              </a:p>
              <a:p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Message Iteration: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sup>
                    </m:sSub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(0)</m:t>
                    </m:r>
                    <m:nary>
                      <m:naryPr>
                        <m:chr m:val="∏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  <m:sup/>
                      <m:e>
                        <m:sSup>
                          <m:s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 Probability: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=1−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=1− 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(0)</m:t>
                    </m:r>
                    <m:nary>
                      <m:naryPr>
                        <m:chr m:val="∏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</m:d>
                      </m:e>
                    </m:nary>
                  </m:oMath>
                </a14:m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748653-0C36-5041-AEA2-5C0A3C0D6E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b="-190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手杖形箭头 14">
            <a:extLst>
              <a:ext uri="{FF2B5EF4-FFF2-40B4-BE49-F238E27FC236}">
                <a16:creationId xmlns:a16="http://schemas.microsoft.com/office/drawing/2014/main" id="{BE2B62F4-9203-FB44-B9D6-A2A6205C3333}"/>
              </a:ext>
            </a:extLst>
          </p:cNvPr>
          <p:cNvSpPr/>
          <p:nvPr/>
        </p:nvSpPr>
        <p:spPr>
          <a:xfrm rot="16200000">
            <a:off x="527597" y="4218104"/>
            <a:ext cx="824646" cy="573433"/>
          </a:xfrm>
          <a:prstGeom prst="uturnArrow">
            <a:avLst>
              <a:gd name="adj1" fmla="val 23398"/>
              <a:gd name="adj2" fmla="val 25000"/>
              <a:gd name="adj3" fmla="val 26945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1EFF88F-DDB1-974D-B8BA-3E37A080DE44}"/>
              </a:ext>
            </a:extLst>
          </p:cNvPr>
          <p:cNvSpPr txBox="1"/>
          <p:nvPr/>
        </p:nvSpPr>
        <p:spPr>
          <a:xfrm>
            <a:off x="3756446" y="6478292"/>
            <a:ext cx="8161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200" b="1" dirty="0"/>
              <a:t>Ref. Andrey Y. </a:t>
            </a:r>
            <a:r>
              <a:rPr kumimoji="1" lang="en-US" altLang="zh-CN" sz="1200" b="1" dirty="0" err="1"/>
              <a:t>Lokhov</a:t>
            </a:r>
            <a:r>
              <a:rPr kumimoji="1" lang="en-US" altLang="zh-CN" sz="1200" b="1" dirty="0"/>
              <a:t>…. Inferring the origin of an epidemic with a dynamic message-passing algorithm. PRE. 2014</a:t>
            </a:r>
            <a:endParaRPr kumimoji="1" lang="zh-CN" altLang="en-US" sz="12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743FB6D-218A-AC44-A5A2-1DD3FE03D5CB}"/>
              </a:ext>
            </a:extLst>
          </p:cNvPr>
          <p:cNvSpPr txBox="1"/>
          <p:nvPr/>
        </p:nvSpPr>
        <p:spPr>
          <a:xfrm>
            <a:off x="8276095" y="5703376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Exact on tree-like graphs</a:t>
            </a:r>
            <a:endParaRPr kumimoji="1"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217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E866C-2579-C348-BCF2-FB3E142B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 DMP for SIR (IC)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66C51-235D-F84F-A2D6-317965156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DMP </a:t>
            </a:r>
            <a:r>
              <a:rPr kumimoji="1" lang="en-US" altLang="zh-CN" b="1" i="1" dirty="0">
                <a:highlight>
                  <a:srgbClr val="FFFF00"/>
                </a:highlight>
              </a:rPr>
              <a:t>vs </a:t>
            </a:r>
            <a:r>
              <a:rPr kumimoji="1" lang="en-US" altLang="zh-CN" dirty="0">
                <a:highlight>
                  <a:srgbClr val="FFFF00"/>
                </a:highlight>
              </a:rPr>
              <a:t>Monte Carlo (1000)</a:t>
            </a:r>
          </a:p>
          <a:p>
            <a:endParaRPr kumimoji="1" lang="en-US" altLang="zh-CN" dirty="0">
              <a:highlight>
                <a:srgbClr val="FFFF00"/>
              </a:highlight>
            </a:endParaRPr>
          </a:p>
          <a:p>
            <a:r>
              <a:rPr kumimoji="1" lang="en-US" altLang="zh-CN" dirty="0"/>
              <a:t>DMP &gt; MC (always)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Upper bound.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8A486C-DD05-B24F-B024-FC97C73FD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615" y="548514"/>
            <a:ext cx="6329355" cy="61769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E91836B-437D-FB44-90EC-1CC985502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8" y="3786687"/>
            <a:ext cx="5353878" cy="429214"/>
          </a:xfrm>
          <a:custGeom>
            <a:avLst/>
            <a:gdLst>
              <a:gd name="connsiteX0" fmla="*/ 0 w 5353878"/>
              <a:gd name="connsiteY0" fmla="*/ 0 h 429214"/>
              <a:gd name="connsiteX1" fmla="*/ 487798 w 5353878"/>
              <a:gd name="connsiteY1" fmla="*/ 0 h 429214"/>
              <a:gd name="connsiteX2" fmla="*/ 1029134 w 5353878"/>
              <a:gd name="connsiteY2" fmla="*/ 0 h 429214"/>
              <a:gd name="connsiteX3" fmla="*/ 1516932 w 5353878"/>
              <a:gd name="connsiteY3" fmla="*/ 0 h 429214"/>
              <a:gd name="connsiteX4" fmla="*/ 2165346 w 5353878"/>
              <a:gd name="connsiteY4" fmla="*/ 0 h 429214"/>
              <a:gd name="connsiteX5" fmla="*/ 2760222 w 5353878"/>
              <a:gd name="connsiteY5" fmla="*/ 0 h 429214"/>
              <a:gd name="connsiteX6" fmla="*/ 3355097 w 5353878"/>
              <a:gd name="connsiteY6" fmla="*/ 0 h 429214"/>
              <a:gd name="connsiteX7" fmla="*/ 4057050 w 5353878"/>
              <a:gd name="connsiteY7" fmla="*/ 0 h 429214"/>
              <a:gd name="connsiteX8" fmla="*/ 4705464 w 5353878"/>
              <a:gd name="connsiteY8" fmla="*/ 0 h 429214"/>
              <a:gd name="connsiteX9" fmla="*/ 5353878 w 5353878"/>
              <a:gd name="connsiteY9" fmla="*/ 0 h 429214"/>
              <a:gd name="connsiteX10" fmla="*/ 5353878 w 5353878"/>
              <a:gd name="connsiteY10" fmla="*/ 429214 h 429214"/>
              <a:gd name="connsiteX11" fmla="*/ 4919619 w 5353878"/>
              <a:gd name="connsiteY11" fmla="*/ 429214 h 429214"/>
              <a:gd name="connsiteX12" fmla="*/ 4431821 w 5353878"/>
              <a:gd name="connsiteY12" fmla="*/ 429214 h 429214"/>
              <a:gd name="connsiteX13" fmla="*/ 3783407 w 5353878"/>
              <a:gd name="connsiteY13" fmla="*/ 429214 h 429214"/>
              <a:gd name="connsiteX14" fmla="*/ 3081454 w 5353878"/>
              <a:gd name="connsiteY14" fmla="*/ 429214 h 429214"/>
              <a:gd name="connsiteX15" fmla="*/ 2540118 w 5353878"/>
              <a:gd name="connsiteY15" fmla="*/ 429214 h 429214"/>
              <a:gd name="connsiteX16" fmla="*/ 1838165 w 5353878"/>
              <a:gd name="connsiteY16" fmla="*/ 429214 h 429214"/>
              <a:gd name="connsiteX17" fmla="*/ 1350367 w 5353878"/>
              <a:gd name="connsiteY17" fmla="*/ 429214 h 429214"/>
              <a:gd name="connsiteX18" fmla="*/ 916108 w 5353878"/>
              <a:gd name="connsiteY18" fmla="*/ 429214 h 429214"/>
              <a:gd name="connsiteX19" fmla="*/ 0 w 5353878"/>
              <a:gd name="connsiteY19" fmla="*/ 429214 h 429214"/>
              <a:gd name="connsiteX20" fmla="*/ 0 w 5353878"/>
              <a:gd name="connsiteY20" fmla="*/ 0 h 42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353878" h="429214" fill="none" extrusionOk="0">
                <a:moveTo>
                  <a:pt x="0" y="0"/>
                </a:moveTo>
                <a:cubicBezTo>
                  <a:pt x="229747" y="-46295"/>
                  <a:pt x="282263" y="11107"/>
                  <a:pt x="487798" y="0"/>
                </a:cubicBezTo>
                <a:cubicBezTo>
                  <a:pt x="693333" y="-11107"/>
                  <a:pt x="887339" y="61513"/>
                  <a:pt x="1029134" y="0"/>
                </a:cubicBezTo>
                <a:cubicBezTo>
                  <a:pt x="1170929" y="-61513"/>
                  <a:pt x="1399368" y="29329"/>
                  <a:pt x="1516932" y="0"/>
                </a:cubicBezTo>
                <a:cubicBezTo>
                  <a:pt x="1634496" y="-29329"/>
                  <a:pt x="2002557" y="12522"/>
                  <a:pt x="2165346" y="0"/>
                </a:cubicBezTo>
                <a:cubicBezTo>
                  <a:pt x="2328135" y="-12522"/>
                  <a:pt x="2614434" y="26298"/>
                  <a:pt x="2760222" y="0"/>
                </a:cubicBezTo>
                <a:cubicBezTo>
                  <a:pt x="2906010" y="-26298"/>
                  <a:pt x="3206021" y="27504"/>
                  <a:pt x="3355097" y="0"/>
                </a:cubicBezTo>
                <a:cubicBezTo>
                  <a:pt x="3504173" y="-27504"/>
                  <a:pt x="3732389" y="28220"/>
                  <a:pt x="4057050" y="0"/>
                </a:cubicBezTo>
                <a:cubicBezTo>
                  <a:pt x="4381711" y="-28220"/>
                  <a:pt x="4455502" y="57832"/>
                  <a:pt x="4705464" y="0"/>
                </a:cubicBezTo>
                <a:cubicBezTo>
                  <a:pt x="4955426" y="-57832"/>
                  <a:pt x="5099484" y="72852"/>
                  <a:pt x="5353878" y="0"/>
                </a:cubicBezTo>
                <a:cubicBezTo>
                  <a:pt x="5400667" y="119164"/>
                  <a:pt x="5344873" y="326192"/>
                  <a:pt x="5353878" y="429214"/>
                </a:cubicBezTo>
                <a:cubicBezTo>
                  <a:pt x="5159889" y="431042"/>
                  <a:pt x="5119720" y="399024"/>
                  <a:pt x="4919619" y="429214"/>
                </a:cubicBezTo>
                <a:cubicBezTo>
                  <a:pt x="4719518" y="459404"/>
                  <a:pt x="4645698" y="424694"/>
                  <a:pt x="4431821" y="429214"/>
                </a:cubicBezTo>
                <a:cubicBezTo>
                  <a:pt x="4217944" y="433734"/>
                  <a:pt x="3921381" y="361544"/>
                  <a:pt x="3783407" y="429214"/>
                </a:cubicBezTo>
                <a:cubicBezTo>
                  <a:pt x="3645433" y="496884"/>
                  <a:pt x="3358524" y="362043"/>
                  <a:pt x="3081454" y="429214"/>
                </a:cubicBezTo>
                <a:cubicBezTo>
                  <a:pt x="2804384" y="496385"/>
                  <a:pt x="2650347" y="374657"/>
                  <a:pt x="2540118" y="429214"/>
                </a:cubicBezTo>
                <a:cubicBezTo>
                  <a:pt x="2429889" y="483771"/>
                  <a:pt x="2090726" y="383318"/>
                  <a:pt x="1838165" y="429214"/>
                </a:cubicBezTo>
                <a:cubicBezTo>
                  <a:pt x="1585604" y="475110"/>
                  <a:pt x="1545665" y="407253"/>
                  <a:pt x="1350367" y="429214"/>
                </a:cubicBezTo>
                <a:cubicBezTo>
                  <a:pt x="1155069" y="451175"/>
                  <a:pt x="1010455" y="403512"/>
                  <a:pt x="916108" y="429214"/>
                </a:cubicBezTo>
                <a:cubicBezTo>
                  <a:pt x="821761" y="454916"/>
                  <a:pt x="430607" y="366275"/>
                  <a:pt x="0" y="429214"/>
                </a:cubicBezTo>
                <a:cubicBezTo>
                  <a:pt x="-40302" y="216003"/>
                  <a:pt x="32352" y="110181"/>
                  <a:pt x="0" y="0"/>
                </a:cubicBezTo>
                <a:close/>
              </a:path>
              <a:path w="5353878" h="429214" stroke="0" extrusionOk="0">
                <a:moveTo>
                  <a:pt x="0" y="0"/>
                </a:moveTo>
                <a:cubicBezTo>
                  <a:pt x="121578" y="-20190"/>
                  <a:pt x="279754" y="52564"/>
                  <a:pt x="541337" y="0"/>
                </a:cubicBezTo>
                <a:cubicBezTo>
                  <a:pt x="802920" y="-52564"/>
                  <a:pt x="804629" y="38562"/>
                  <a:pt x="975596" y="0"/>
                </a:cubicBezTo>
                <a:cubicBezTo>
                  <a:pt x="1146563" y="-38562"/>
                  <a:pt x="1498563" y="67846"/>
                  <a:pt x="1677548" y="0"/>
                </a:cubicBezTo>
                <a:cubicBezTo>
                  <a:pt x="1856533" y="-67846"/>
                  <a:pt x="1996654" y="36301"/>
                  <a:pt x="2218885" y="0"/>
                </a:cubicBezTo>
                <a:cubicBezTo>
                  <a:pt x="2441116" y="-36301"/>
                  <a:pt x="2520267" y="25922"/>
                  <a:pt x="2760222" y="0"/>
                </a:cubicBezTo>
                <a:cubicBezTo>
                  <a:pt x="3000177" y="-25922"/>
                  <a:pt x="3319347" y="78414"/>
                  <a:pt x="3462174" y="0"/>
                </a:cubicBezTo>
                <a:cubicBezTo>
                  <a:pt x="3605001" y="-78414"/>
                  <a:pt x="3838030" y="17648"/>
                  <a:pt x="3949972" y="0"/>
                </a:cubicBezTo>
                <a:cubicBezTo>
                  <a:pt x="4061914" y="-17648"/>
                  <a:pt x="4387430" y="46644"/>
                  <a:pt x="4651925" y="0"/>
                </a:cubicBezTo>
                <a:cubicBezTo>
                  <a:pt x="4916420" y="-46644"/>
                  <a:pt x="5012082" y="11578"/>
                  <a:pt x="5353878" y="0"/>
                </a:cubicBezTo>
                <a:cubicBezTo>
                  <a:pt x="5361525" y="210760"/>
                  <a:pt x="5316808" y="274429"/>
                  <a:pt x="5353878" y="429214"/>
                </a:cubicBezTo>
                <a:cubicBezTo>
                  <a:pt x="5220359" y="479773"/>
                  <a:pt x="4963220" y="370910"/>
                  <a:pt x="4759003" y="429214"/>
                </a:cubicBezTo>
                <a:cubicBezTo>
                  <a:pt x="4554787" y="487518"/>
                  <a:pt x="4391395" y="369388"/>
                  <a:pt x="4217666" y="429214"/>
                </a:cubicBezTo>
                <a:cubicBezTo>
                  <a:pt x="4043937" y="489040"/>
                  <a:pt x="3804825" y="347233"/>
                  <a:pt x="3515713" y="429214"/>
                </a:cubicBezTo>
                <a:cubicBezTo>
                  <a:pt x="3226601" y="511195"/>
                  <a:pt x="3075539" y="345959"/>
                  <a:pt x="2813760" y="429214"/>
                </a:cubicBezTo>
                <a:cubicBezTo>
                  <a:pt x="2551981" y="512469"/>
                  <a:pt x="2430800" y="404064"/>
                  <a:pt x="2325963" y="429214"/>
                </a:cubicBezTo>
                <a:cubicBezTo>
                  <a:pt x="2221126" y="454364"/>
                  <a:pt x="1936853" y="360714"/>
                  <a:pt x="1731087" y="429214"/>
                </a:cubicBezTo>
                <a:cubicBezTo>
                  <a:pt x="1525321" y="497714"/>
                  <a:pt x="1215075" y="379817"/>
                  <a:pt x="1029134" y="429214"/>
                </a:cubicBezTo>
                <a:cubicBezTo>
                  <a:pt x="843193" y="478611"/>
                  <a:pt x="263806" y="418991"/>
                  <a:pt x="0" y="429214"/>
                </a:cubicBezTo>
                <a:cubicBezTo>
                  <a:pt x="-22714" y="288630"/>
                  <a:pt x="23640" y="111598"/>
                  <a:pt x="0" y="0"/>
                </a:cubicBezTo>
                <a:close/>
              </a:path>
            </a:pathLst>
          </a:custGeom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356488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52C17-8BFF-4640-AD02-79CAEA12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sz="4000" dirty="0"/>
              <a:t>3. IMP as a Continuous Optimization Problem</a:t>
            </a:r>
            <a:endParaRPr kumimoji="1"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77CA04-85F8-B24B-9C75-CB85BBB287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graph G, 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objective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IMP on IC model can be approximated as follows: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penalty: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" altLang="zh-CN" sz="33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" altLang="zh-CN" sz="33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" altLang="zh-CN" sz="33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kumimoji="1" lang="en-US" altLang="zh-CN" sz="33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lim>
                            <m:r>
                              <a:rPr kumimoji="1" lang="en-US" altLang="zh-CN" sz="33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  <m:r>
                          <a:rPr kumimoji="1" lang="en-US" altLang="zh-CN" sz="3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fName>
                      <m:e>
                        <m:r>
                          <a:rPr kumimoji="1" lang="en-US" altLang="zh-CN" sz="3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zh-CN" sz="3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kumimoji="1" lang="en-US" altLang="zh-CN" sz="3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nary>
                          <m:naryPr>
                            <m:chr m:val="∑"/>
                            <m:ctrlPr>
                              <a:rPr kumimoji="1" lang="en-US" altLang="zh-CN" sz="33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CN" sz="33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CN" sz="33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kumimoji="1" lang="en-US" altLang="zh-CN" sz="33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33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kumimoji="1" lang="en-US" altLang="zh-CN" sz="33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sub>
                              <m:sup>
                                <m:r>
                                  <a:rPr kumimoji="1" lang="en-US" altLang="zh-CN" sz="33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kumimoji="1" lang="en-US" altLang="zh-CN" sz="33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(0)</m:t>
                            </m:r>
                            <m:nary>
                              <m:naryPr>
                                <m:chr m:val="∏"/>
                                <m:supHide m:val="on"/>
                                <m:ctrlPr>
                                  <a:rPr kumimoji="1" lang="en-US" altLang="zh-CN" sz="33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kumimoji="1" lang="en-US" altLang="zh-CN" sz="33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sz="33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r>
                                  <a:rPr kumimoji="1" lang="en-US" altLang="zh-CN" sz="33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kumimoji="1" lang="en-US" altLang="zh-CN" sz="33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kumimoji="1" lang="en-US" altLang="zh-CN" sz="33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33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kumimoji="1" lang="en-US" altLang="zh-CN" sz="3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zh-CN" sz="3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→</m:t>
                                    </m:r>
                                    <m:r>
                                      <a:rPr kumimoji="1" lang="en-US" altLang="zh-CN" sz="3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kumimoji="1" lang="en-US" altLang="zh-CN" sz="3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sz="3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  <m:r>
                          <a:rPr kumimoji="1" lang="en-US" altLang="zh-CN" sz="3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kumimoji="1" lang="en-US" altLang="zh-CN" sz="33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kumimoji="1" lang="en-US" altLang="zh-CN" sz="3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sz="33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kumimoji="1" lang="en-US" altLang="zh-CN" sz="33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kumimoji="1" lang="en-US" altLang="zh-CN" sz="33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kumimoji="1" lang="en-US" altLang="zh-CN" sz="33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kumimoji="1" lang="en-US" altLang="zh-CN" sz="3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3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3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kumimoji="1" lang="en-US" altLang="zh-CN" sz="33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33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  <m:sup>
                        <m:r>
                          <a:rPr kumimoji="1" lang="en-US" altLang="zh-CN" sz="3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zh-CN" sz="3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ℂ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kumimoji="1" lang="en-US" altLang="zh-CN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exp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  <m:d>
                      <m:d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1−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ℂ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0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20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	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eqArr>
                          <m:eqArr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eqAr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sup>
                    </m:sSubSup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Sup>
                      <m:sSub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(0)</m:t>
                    </m:r>
                    <m:nary>
                      <m:naryPr>
                        <m:chr m:val="∏"/>
                        <m:supHide m:val="on"/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  <m:sup/>
                      <m:e>
                        <m:sSup>
                          <m:sSupPr>
                            <m:ctrlPr>
                              <a:rPr kumimoji="1" lang="en-US" altLang="zh-CN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endParaRPr kumimoji="1" lang="en-US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2000" dirty="0">
                    <a:cs typeface="Times New Roman" panose="02020603050405020304" pitchFamily="18" charset="0"/>
                  </a:rPr>
                  <a:t>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p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p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kumimoji="1" lang="en-US" altLang="zh-CN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kumimoji="1"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77CA04-85F8-B24B-9C75-CB85BBB287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20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B5D5828C-F125-0D46-8559-BDD9AAB2377A}"/>
              </a:ext>
            </a:extLst>
          </p:cNvPr>
          <p:cNvGrpSpPr/>
          <p:nvPr/>
        </p:nvGrpSpPr>
        <p:grpSpPr>
          <a:xfrm>
            <a:off x="1001324" y="2151208"/>
            <a:ext cx="6730545" cy="940652"/>
            <a:chOff x="1239863" y="2774056"/>
            <a:chExt cx="9077943" cy="14840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0E074C86-5A16-F844-8A65-F00367490F52}"/>
                    </a:ext>
                  </a:extLst>
                </p:cNvPr>
                <p:cNvSpPr txBox="1"/>
                <p:nvPr/>
              </p:nvSpPr>
              <p:spPr>
                <a:xfrm>
                  <a:off x="1239863" y="2774056"/>
                  <a:ext cx="2293749" cy="10384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1" lang="en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kumimoji="1" lang="en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" altLang="zh-CN" sz="240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ℂ</m:t>
                                    </m:r>
                                  </m:e>
                                </m:d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𝐾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𝐼</m:t>
                                    </m:r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sub>
                                  <m:sup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func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0E074C86-5A16-F844-8A65-F00367490F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9863" y="2774056"/>
                  <a:ext cx="2293749" cy="1038489"/>
                </a:xfrm>
                <a:prstGeom prst="rect">
                  <a:avLst/>
                </a:prstGeom>
                <a:blipFill>
                  <a:blip r:embed="rId3"/>
                  <a:stretch>
                    <a:fillRect l="-29630" t="-179245" r="-26667" b="-3301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1DB49416-E845-8B48-BECC-D9288C04EA72}"/>
                    </a:ext>
                  </a:extLst>
                </p:cNvPr>
                <p:cNvSpPr txBox="1"/>
                <p:nvPr/>
              </p:nvSpPr>
              <p:spPr>
                <a:xfrm>
                  <a:off x="5327814" y="2892630"/>
                  <a:ext cx="4989992" cy="13654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1" lang="en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kumimoji="1" lang="en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" altLang="zh-CN" sz="200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kumimoji="1"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ℂ</m:t>
                                    </m:r>
                                  </m:e>
                                </m:d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𝐾</m:t>
                                </m:r>
                              </m:lim>
                            </m:limLow>
                          </m:fName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nary>
                              <m:naryPr>
                                <m:chr m:val="∑"/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kumimoji="1"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sub>
                                  <m:sup>
                                    <m:r>
                                      <a:rPr kumimoji="1"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(0)</m:t>
                                </m:r>
                                <m:nary>
                                  <m:naryPr>
                                    <m:chr m:val="∏"/>
                                    <m:supHide m:val="on"/>
                                    <m:ctrlPr>
                                      <a:rPr kumimoji="1"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∈</m:t>
                                    </m:r>
                                    <m:r>
                                      <a:rPr kumimoji="1"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kumimoji="1"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kumimoji="1" lang="en-US" altLang="zh-CN" sz="20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CN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kumimoji="1"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kumimoji="1"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kumimoji="1" lang="en-US" altLang="zh-C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𝑇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nary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oMath>
                    </m:oMathPara>
                  </a14:m>
                  <a:endParaRPr kumimoji="1" lang="zh-CN" altLang="en-US" sz="2000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1DB49416-E845-8B48-BECC-D9288C04EA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7814" y="2892630"/>
                  <a:ext cx="4989992" cy="1365431"/>
                </a:xfrm>
                <a:prstGeom prst="rect">
                  <a:avLst/>
                </a:prstGeom>
                <a:blipFill>
                  <a:blip r:embed="rId4"/>
                  <a:stretch>
                    <a:fillRect t="-113043" r="-1365" b="-17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燕尾形箭头 5">
              <a:extLst>
                <a:ext uri="{FF2B5EF4-FFF2-40B4-BE49-F238E27FC236}">
                  <a16:creationId xmlns:a16="http://schemas.microsoft.com/office/drawing/2014/main" id="{63A70FAE-0925-1848-ADC7-844BF14EB7A2}"/>
                </a:ext>
              </a:extLst>
            </p:cNvPr>
            <p:cNvSpPr/>
            <p:nvPr/>
          </p:nvSpPr>
          <p:spPr>
            <a:xfrm>
              <a:off x="4404023" y="3333031"/>
              <a:ext cx="619931" cy="484632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C38DFDDF-4DDE-7444-B8B1-667F87D5E470}"/>
              </a:ext>
            </a:extLst>
          </p:cNvPr>
          <p:cNvSpPr/>
          <p:nvPr/>
        </p:nvSpPr>
        <p:spPr>
          <a:xfrm>
            <a:off x="-154278" y="5070819"/>
            <a:ext cx="8372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sz="2000" dirty="0"/>
          </a:p>
        </p:txBody>
      </p:sp>
      <p:sp>
        <p:nvSpPr>
          <p:cNvPr id="10" name="手杖形箭头 9">
            <a:extLst>
              <a:ext uri="{FF2B5EF4-FFF2-40B4-BE49-F238E27FC236}">
                <a16:creationId xmlns:a16="http://schemas.microsoft.com/office/drawing/2014/main" id="{37EA17D0-A379-E44F-B0CE-F0926ABEFF1F}"/>
              </a:ext>
            </a:extLst>
          </p:cNvPr>
          <p:cNvSpPr/>
          <p:nvPr/>
        </p:nvSpPr>
        <p:spPr>
          <a:xfrm rot="16200000">
            <a:off x="1190207" y="5061489"/>
            <a:ext cx="824646" cy="573433"/>
          </a:xfrm>
          <a:prstGeom prst="uturnArrow">
            <a:avLst>
              <a:gd name="adj1" fmla="val 23398"/>
              <a:gd name="adj2" fmla="val 25000"/>
              <a:gd name="adj3" fmla="val 26945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DC93B6-F715-EC41-9221-929580DF8812}"/>
              </a:ext>
            </a:extLst>
          </p:cNvPr>
          <p:cNvSpPr txBox="1"/>
          <p:nvPr/>
        </p:nvSpPr>
        <p:spPr>
          <a:xfrm>
            <a:off x="7421217" y="4439478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Optimize using gradient descent</a:t>
            </a:r>
            <a:endParaRPr kumimoji="1"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34116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80347-734C-2440-9539-B8C45485F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4. Experiments (vs IMM)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F481D9-D98B-BE46-833B-85FF8490A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Algorithms:</a:t>
            </a:r>
          </a:p>
          <a:p>
            <a:pPr lvl="1"/>
            <a:r>
              <a:rPr kumimoji="1" lang="en-US" altLang="zh-CN" b="1" dirty="0"/>
              <a:t>IMM</a:t>
            </a:r>
            <a:r>
              <a:rPr kumimoji="1" lang="en-US" altLang="zh-CN" dirty="0"/>
              <a:t> : SOTA </a:t>
            </a:r>
            <a:r>
              <a:rPr kumimoji="1" lang="en-US" altLang="zh-CN" dirty="0" err="1"/>
              <a:t>algo</a:t>
            </a:r>
            <a:r>
              <a:rPr kumimoji="1" lang="en-US" altLang="zh-CN" dirty="0"/>
              <a:t>. for IMP</a:t>
            </a:r>
            <a:r>
              <a:rPr kumimoji="1" lang="zh-CN" altLang="en-US" dirty="0"/>
              <a:t> </a:t>
            </a:r>
            <a:r>
              <a:rPr kumimoji="1" lang="en-US" altLang="zh-CN" dirty="0"/>
              <a:t>(2015).</a:t>
            </a:r>
          </a:p>
          <a:p>
            <a:pPr lvl="1"/>
            <a:r>
              <a:rPr kumimoji="1" lang="en-US" altLang="zh-CN" b="1" dirty="0"/>
              <a:t>Weight degree</a:t>
            </a:r>
            <a:r>
              <a:rPr kumimoji="1" lang="en-US" altLang="zh-CN" dirty="0"/>
              <a:t>: naïve </a:t>
            </a:r>
            <a:r>
              <a:rPr kumimoji="1" lang="en" altLang="zh-CN" dirty="0"/>
              <a:t>h</a:t>
            </a:r>
            <a:r>
              <a:rPr lang="en" altLang="zh-CN" dirty="0"/>
              <a:t>euristic.</a:t>
            </a:r>
          </a:p>
          <a:p>
            <a:endParaRPr kumimoji="1" lang="en-US" altLang="zh-CN" dirty="0"/>
          </a:p>
          <a:p>
            <a:r>
              <a:rPr kumimoji="1" lang="en-US" altLang="zh-CN" b="1" dirty="0"/>
              <a:t>DMP Details:</a:t>
            </a:r>
          </a:p>
          <a:p>
            <a:pPr lvl="1"/>
            <a:r>
              <a:rPr kumimoji="1" lang="en-US" altLang="zh-CN" dirty="0"/>
              <a:t>Initial </a:t>
            </a:r>
            <a:r>
              <a:rPr kumimoji="1" lang="en-US" altLang="zh-CN" b="1" dirty="0"/>
              <a:t>X=0 (i.e. C=0.5)</a:t>
            </a:r>
          </a:p>
          <a:p>
            <a:pPr lvl="1"/>
            <a:r>
              <a:rPr kumimoji="1" lang="en-US" altLang="zh-CN" dirty="0"/>
              <a:t>Update less than 10 times</a:t>
            </a:r>
          </a:p>
          <a:p>
            <a:pPr lvl="1"/>
            <a:r>
              <a:rPr kumimoji="1" lang="en-US" altLang="zh-CN" dirty="0"/>
              <a:t>Choose the K nodes with </a:t>
            </a:r>
            <a:r>
              <a:rPr kumimoji="1" lang="en-US" altLang="zh-CN" b="1" dirty="0"/>
              <a:t>top-k</a:t>
            </a:r>
          </a:p>
          <a:p>
            <a:pPr marL="457200" lvl="1" indent="0">
              <a:buNone/>
            </a:pPr>
            <a:r>
              <a:rPr kumimoji="1" lang="en-US" altLang="zh-CN" dirty="0"/>
              <a:t>   value of X as the final output.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2B95ED-048C-6C49-870B-5199BBEBB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29" y="1272209"/>
            <a:ext cx="5919271" cy="558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3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54AFA-DB9B-284A-82A1-A06BDA88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5. Analytic Results: </a:t>
            </a:r>
            <a:r>
              <a:rPr kumimoji="1" lang="en-US" altLang="zh-CN" b="1" dirty="0"/>
              <a:t>How gradient works?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5716B1-A80A-1948-9F29-9460EA64D6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𝑂𝑏𝑗𝑒𝑐𝑡𝑖𝑣𝑒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: </m:t>
                        </m:r>
                        <m:limLow>
                          <m:limLowPr>
                            <m:ctrlPr>
                              <a:rPr kumimoji="1" lang="e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kumimoji="1"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lim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fName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nary>
                          <m:naryPr>
                            <m:chr m:val="∑"/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nary>
                              <m:naryPr>
                                <m:chr m:val="∏"/>
                                <m:supHide m:val="on"/>
                                <m:ctrl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kumimoji="1"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kumimoji="1"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→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kumimoji="1"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  <m:sup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kumimoji="1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nary>
                          <m:naryPr>
                            <m:chr m:val="∑"/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nary>
                              <m:naryPr>
                                <m:chr m:val="∏"/>
                                <m:supHide m:val="on"/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→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e>
                    </m:d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  <m:sup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nary>
                          <m:naryPr>
                            <m:chr m:val="∏"/>
                            <m:supHide m:val="on"/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  <m:d>
                              <m:d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</m:nary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nary>
                              <m:naryPr>
                                <m:chr m:val="∏"/>
                                <m:supHide m:val="on"/>
                                <m:ctrlPr>
                                  <a:rPr kumimoji="1"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→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</m:nary>
                          </m:num>
                          <m:den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kumimoji="1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kumimoji="1" lang="en-US" altLang="zh-CN" b="0" dirty="0">
                    <a:solidFill>
                      <a:schemeClr val="tx1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r>
                              <m:rPr>
                                <m:brk m:alnAt="23"/>
                              </m:r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f>
                              <m:f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nary>
                                  <m:naryPr>
                                    <m:chr m:val="∏"/>
                                    <m:supHide m:val="on"/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∈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kumimoji="1"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kumimoji="1"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kumimoji="1"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kumimoji="1"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𝑇</m:t>
                                        </m:r>
                                      </m:e>
                                    </m:d>
                                  </m:e>
                                </m:nary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d>
                    <m:sSub>
                      <m:sSubPr>
                        <m:ctrlPr>
                          <a:rPr kumimoji="1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kumimoji="1" lang="en-US" altLang="zh-CN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sSub>
                      <m:sSubPr>
                        <m:ctrlPr>
                          <a:rPr kumimoji="1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5716B1-A80A-1948-9F29-9460EA64D6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4035" b="-16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74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54AFA-DB9B-284A-82A1-A06BDA88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5. Analytic Results: </a:t>
            </a:r>
            <a:r>
              <a:rPr kumimoji="1" lang="en-US" altLang="zh-CN" b="1" dirty="0"/>
              <a:t>How gradient works?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5716B1-A80A-1948-9F29-9460EA64D6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711609" cy="4351338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𝑠𝑠𝑢𝑚𝑝𝑡𝑖𝑜𝑛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Within T steps, no self-loop path for any node, and no more than one path exit between any node pairs.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𝐷𝑒𝑓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Let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the set that can be reached by </a:t>
                </a:r>
                <a:r>
                  <a:rPr kumimoji="1" lang="en-US" altLang="zh-CN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 steps.</a:t>
                </a: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1" lang="en-US" altLang="zh-CN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CN" sz="2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kumimoji="1"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kumimoji="1" lang="en-US" altLang="zh-CN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supHide m:val="on"/>
                            <m:ctrlPr>
                              <a:rPr kumimoji="1" lang="en-US" altLang="zh-CN" sz="2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1"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kumimoji="1"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kumimoji="1"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kumimoji="1"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kumimoji="1" lang="en-US" altLang="zh-CN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kumimoji="1" lang="en-US" altLang="zh-CN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  <m:d>
                              <m:dPr>
                                <m:ctrlPr>
                                  <a:rPr kumimoji="1" lang="en-US" altLang="zh-CN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</m:nary>
                      </m:e>
                    </m:d>
                    <m:sSub>
                      <m:sSubPr>
                        <m:ctrlPr>
                          <a:rPr kumimoji="1" lang="en-US" altLang="zh-CN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kumimoji="1" lang="en-US" altLang="zh-CN" sz="2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sz="2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600" b="0" dirty="0">
                    <a:solidFill>
                      <a:schemeClr val="tx1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kumimoji="1" lang="en-US" altLang="zh-C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zh-CN" sz="2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zh-CN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m:rPr>
                                <m:brk m:alnAt="23"/>
                              </m:rPr>
                              <a:rPr kumimoji="1" lang="en-US" altLang="zh-CN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kumimoji="1" lang="en-US" altLang="zh-CN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kumimoji="1" lang="en-US" altLang="zh-CN" sz="26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6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kumimoji="1" lang="en-US" altLang="zh-CN" sz="26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kumimoji="1" lang="en-US" altLang="zh-CN" sz="26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sub>
                          <m:sup/>
                          <m:e>
                            <m:d>
                              <m:dPr>
                                <m:ctrlPr>
                                  <a:rPr kumimoji="1" lang="en-US" altLang="zh-CN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kumimoji="1" lang="en-US" altLang="zh-CN" sz="2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nary>
                              <m:naryPr>
                                <m:chr m:val="∏"/>
                                <m:supHide m:val="on"/>
                                <m:ctrlPr>
                                  <a:rPr kumimoji="1" lang="en-US" altLang="zh-CN" sz="2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kumimoji="1" lang="en-US" altLang="zh-CN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r>
                                  <a:rPr kumimoji="1" lang="en-US" altLang="zh-CN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kumimoji="1" lang="en-US" altLang="zh-CN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kumimoji="1" lang="en-US" altLang="zh-CN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zh-CN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r</m:t>
                                </m:r>
                                <m:r>
                                  <a:rPr kumimoji="1" lang="en-US" altLang="zh-CN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&amp; </m:t>
                                </m:r>
                                <m:r>
                                  <a:rPr kumimoji="1" lang="en-US" altLang="zh-CN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  <m:r>
                                  <m:rPr>
                                    <m:brk m:alnAt="23"/>
                                  </m:rPr>
                                  <a:rPr kumimoji="1" lang="en-US" altLang="zh-CN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kumimoji="1" lang="en-US" altLang="zh-CN" sz="2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kumimoji="1" lang="en-US" altLang="zh-CN" sz="2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kumimoji="1" lang="en-US" altLang="zh-CN" sz="2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kumimoji="1" lang="en-US" altLang="zh-CN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kumimoji="1" lang="en-US" altLang="zh-CN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zh-CN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→</m:t>
                                    </m:r>
                                    <m:r>
                                      <a:rPr kumimoji="1" lang="en-US" altLang="zh-CN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kumimoji="1" lang="en-US" altLang="zh-CN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</m:nary>
                            <m:r>
                              <a:rPr kumimoji="1" lang="en-US" altLang="zh-CN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f>
                              <m:fPr>
                                <m:ctrlPr>
                                  <a:rPr kumimoji="1" lang="en-US" altLang="zh-CN" sz="26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sz="2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kumimoji="1" lang="en-US" altLang="zh-CN" sz="2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kumimoji="1" lang="en-US" altLang="zh-CN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  <m:r>
                                      <a:rPr kumimoji="1" lang="en-US" altLang="zh-CN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→</m:t>
                                    </m:r>
                                    <m:r>
                                      <a:rPr kumimoji="1" lang="en-US" altLang="zh-CN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kumimoji="1" lang="en-US" altLang="zh-CN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zh-CN" sz="26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kumimoji="1" lang="en-US" altLang="zh-CN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2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d>
                    <m:sSub>
                      <m:sSubPr>
                        <m:ctrlPr>
                          <a:rPr kumimoji="1" lang="en-US" altLang="zh-CN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kumimoji="1" lang="en-US" altLang="zh-CN" sz="2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sz="2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6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kumimoji="1" lang="en-US" altLang="zh-C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kumimoji="1"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zh-CN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kumimoji="1"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sSub>
                      <m:sSubPr>
                        <m:ctrlPr>
                          <a:rPr kumimoji="1" lang="en-US" altLang="zh-CN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kumimoji="1" lang="en-US" altLang="zh-CN" sz="2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sz="2600" b="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supHide m:val="on"/>
                            <m:ctrlPr>
                              <a:rPr kumimoji="1" lang="en-US" altLang="zh-CN" sz="2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1"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kumimoji="1"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kumimoji="1"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kumimoji="1"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kumimoji="1" lang="en-US" altLang="zh-CN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kumimoji="1" lang="en-US" altLang="zh-CN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  <m:d>
                              <m:dPr>
                                <m:ctrlPr>
                                  <a:rPr kumimoji="1" lang="en-US" altLang="zh-CN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a:rPr kumimoji="1" lang="en-US" altLang="zh-CN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1" lang="en-US" altLang="zh-CN" sz="2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kumimoji="1" lang="en-US" altLang="zh-CN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brk m:alnAt="23"/>
                                  </m:rPr>
                                  <a:rPr kumimoji="1" lang="en-US" altLang="zh-CN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kumimoji="1" lang="en-US" altLang="zh-CN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kumimoji="1" lang="en-US" altLang="zh-CN" sz="2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kumimoji="1" lang="en-US" altLang="zh-CN" sz="2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kumimoji="1" lang="en-US" altLang="zh-CN" sz="2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d>
                                  <m:dPr>
                                    <m:ctrlPr>
                                      <a:rPr kumimoji="1" lang="en-US" altLang="zh-CN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26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1" lang="en-US" altLang="zh-CN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nary>
                                  <m:naryPr>
                                    <m:chr m:val="∏"/>
                                    <m:supHide m:val="on"/>
                                    <m:ctrlPr>
                                      <a:rPr kumimoji="1" lang="en-US" altLang="zh-CN" sz="2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zh-CN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∈</m:t>
                                    </m:r>
                                    <m:r>
                                      <a:rPr kumimoji="1" lang="en-US" altLang="zh-CN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kumimoji="1" lang="en-US" altLang="zh-CN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zh-CN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\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r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kumimoji="1" lang="en-US" altLang="zh-CN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CN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kumimoji="1" lang="en-US" altLang="zh-CN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kumimoji="1" lang="en-US" altLang="zh-CN" sz="2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kumimoji="1" lang="en-US" altLang="zh-CN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𝑇</m:t>
                                        </m:r>
                                      </m:e>
                                    </m:d>
                                  </m:e>
                                </m:nary>
                                <m:r>
                                  <a:rPr kumimoji="1" lang="en-US" altLang="zh-CN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kumimoji="1" lang="en-US" altLang="zh-CN" sz="26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zh-CN" sz="2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kumimoji="1" lang="en-US" altLang="zh-CN" sz="26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CN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sz="2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kumimoji="1" lang="en-US" altLang="zh-CN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kumimoji="1" lang="en-US" altLang="zh-CN" sz="2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kumimoji="1" lang="en-US" altLang="zh-CN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𝑇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1" lang="en-US" altLang="zh-CN" sz="26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6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kumimoji="1" lang="en-US" altLang="zh-CN" sz="2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6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nary>
                          </m:e>
                        </m:nary>
                      </m:e>
                    </m:d>
                    <m:sSub>
                      <m:sSubPr>
                        <m:ctrlPr>
                          <a:rPr kumimoji="1" lang="en-US" altLang="zh-CN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zh-CN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kumimoji="1" lang="en-US" altLang="zh-CN" sz="2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sz="2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600" dirty="0"/>
                  <a:t>   </a:t>
                </a:r>
                <a14:m>
                  <m:oMath xmlns:m="http://schemas.openxmlformats.org/officeDocument/2006/math">
                    <m:r>
                      <a:rPr kumimoji="1" lang="en-US" altLang="zh-CN" sz="260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ctrlPr>
                          <a:rPr kumimoji="1" lang="en-US" altLang="zh-CN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kumimoji="1"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zh-CN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kumimoji="1"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sSub>
                      <m:sSubPr>
                        <m:ctrlPr>
                          <a:rPr kumimoji="1" lang="en-US" altLang="zh-CN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zh-CN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kumimoji="1" lang="en-US" altLang="zh-CN" sz="2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𝐷𝑀𝑃</m:t>
                            </m:r>
                          </m:e>
                          <m:sub>
                            <m:r>
                              <a:rPr kumimoji="1"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𝑖𝑡𝑒𝑟</m:t>
                            </m:r>
                          </m:sup>
                        </m:sSubSup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𝑃𝑒𝑛𝑎𝑙</m:t>
                            </m:r>
                          </m:e>
                          <m:sup>
                            <m:r>
                              <a:rPr kumimoji="1"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𝑖𝑡𝑒𝑟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kumimoji="1" lang="en-US" altLang="zh-CN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zh-CN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kumimoji="1" lang="en-US" altLang="zh-CN" sz="2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5716B1-A80A-1948-9F29-9460EA64D6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711609" cy="4351338"/>
              </a:xfrm>
              <a:blipFill>
                <a:blip r:embed="rId2"/>
                <a:stretch>
                  <a:fillRect l="-542" t="-3216" b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256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1071</Words>
  <Application>Microsoft Macintosh PowerPoint</Application>
  <PresentationFormat>宽屏</PresentationFormat>
  <Paragraphs>152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Arial</vt:lpstr>
      <vt:lpstr>Cambria Math</vt:lpstr>
      <vt:lpstr>Times New Roman</vt:lpstr>
      <vt:lpstr>Wingdings</vt:lpstr>
      <vt:lpstr>Office 主题​​</vt:lpstr>
      <vt:lpstr>Gradient Based Optimization via Dynamic Message Passing</vt:lpstr>
      <vt:lpstr>Contents</vt:lpstr>
      <vt:lpstr>1. Influence maximization problem (IMP).</vt:lpstr>
      <vt:lpstr>2. DMP for SIR (IC)</vt:lpstr>
      <vt:lpstr>2. DMP for SIR (IC)</vt:lpstr>
      <vt:lpstr>3. IMP as a Continuous Optimization Problem</vt:lpstr>
      <vt:lpstr>4. Experiments (vs IMM)</vt:lpstr>
      <vt:lpstr>5. Analytic Results: How gradient works?</vt:lpstr>
      <vt:lpstr>5. Analytic Results: How gradient works?</vt:lpstr>
      <vt:lpstr>5. Analytic Results: How gradient works?</vt:lpstr>
      <vt:lpstr>5. Analytic Results: How gradient works?</vt:lpstr>
      <vt:lpstr>5. Analytic Results: How penalty works ？</vt:lpstr>
      <vt:lpstr>5. Analytic Results: How penalty works ？</vt:lpstr>
      <vt:lpstr>5. Analytic Results: How penalty works ？</vt:lpstr>
      <vt:lpstr>5. Analytic Results: How penalty works ？</vt:lpstr>
      <vt:lpstr>5. Analytic Results: How penalty works ？</vt:lpstr>
      <vt:lpstr>5. Analytic Results: Bad-case study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Based Optimization via Dynamic Message Passing</dc:title>
  <dc:creator>philip.sss@outlook.com</dc:creator>
  <cp:lastModifiedBy>philip.sss@outlook.com</cp:lastModifiedBy>
  <cp:revision>79</cp:revision>
  <dcterms:created xsi:type="dcterms:W3CDTF">2019-11-27T09:21:33Z</dcterms:created>
  <dcterms:modified xsi:type="dcterms:W3CDTF">2019-11-28T11:57:31Z</dcterms:modified>
</cp:coreProperties>
</file>