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2" r:id="rId2"/>
    <p:sldMasterId id="2147483762" r:id="rId3"/>
    <p:sldMasterId id="2147483774" r:id="rId4"/>
    <p:sldMasterId id="2147483794" r:id="rId5"/>
  </p:sldMasterIdLst>
  <p:notesMasterIdLst>
    <p:notesMasterId r:id="rId38"/>
  </p:notesMasterIdLst>
  <p:handoutMasterIdLst>
    <p:handoutMasterId r:id="rId39"/>
  </p:handoutMasterIdLst>
  <p:sldIdLst>
    <p:sldId id="257" r:id="rId6"/>
    <p:sldId id="265" r:id="rId7"/>
    <p:sldId id="267" r:id="rId8"/>
    <p:sldId id="263" r:id="rId9"/>
    <p:sldId id="266" r:id="rId10"/>
    <p:sldId id="293" r:id="rId11"/>
    <p:sldId id="268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94" r:id="rId25"/>
    <p:sldId id="283" r:id="rId26"/>
    <p:sldId id="285" r:id="rId27"/>
    <p:sldId id="286" r:id="rId28"/>
    <p:sldId id="284" r:id="rId29"/>
    <p:sldId id="295" r:id="rId30"/>
    <p:sldId id="288" r:id="rId31"/>
    <p:sldId id="289" r:id="rId32"/>
    <p:sldId id="290" r:id="rId33"/>
    <p:sldId id="292" r:id="rId34"/>
    <p:sldId id="296" r:id="rId35"/>
    <p:sldId id="297" r:id="rId36"/>
    <p:sldId id="260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DC2"/>
    <a:srgbClr val="FFCC00"/>
    <a:srgbClr val="00CC66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506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125A2A3-83AD-3A4F-B0A0-F739916D572A}" type="datetimeFigureOut">
              <a:rPr lang="en-US"/>
              <a:pPr>
                <a:defRPr/>
              </a:pPr>
              <a:t>11/17/2013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2BD4C2-F36E-434E-BD8C-2A4D69955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0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FE1B0-DE2B-42C2-858F-F695A8635914}" type="datetimeFigureOut">
              <a:rPr lang="en-US" smtClean="0"/>
              <a:t>11/17/2013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D2F2A-BA8E-43E3-AE4F-41927A2A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D2F2A-BA8E-43E3-AE4F-41927A2A22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D2F2A-BA8E-43E3-AE4F-41927A2A22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1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 logo he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pp_logo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050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 bwMode="auto">
          <a:xfrm>
            <a:off x="6400800" y="1600200"/>
            <a:ext cx="0" cy="2895600"/>
          </a:xfrm>
          <a:prstGeom prst="line">
            <a:avLst/>
          </a:prstGeom>
          <a:ln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457200" y="1676400"/>
            <a:ext cx="5562600" cy="2743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>
                <a:sym typeface="Lucida Grande" charset="0"/>
              </a:rPr>
              <a:t>Your LOGO here</a:t>
            </a:r>
            <a:endParaRPr lang="en-GB" dirty="0" smtClean="0"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579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 descr="Logos Variation-01wh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0" b="13100"/>
          <a:stretch>
            <a:fillRect/>
          </a:stretch>
        </p:blipFill>
        <p:spPr bwMode="auto">
          <a:xfrm>
            <a:off x="6705600" y="103188"/>
            <a:ext cx="20574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57200" y="7620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33400" y="228600"/>
            <a:ext cx="8229600" cy="533400"/>
          </a:xfrm>
        </p:spPr>
        <p:txBody>
          <a:bodyPr/>
          <a:lstStyle>
            <a:lvl1pPr marL="0" indent="0">
              <a:buNone/>
              <a:defRPr sz="2800">
                <a:solidFill>
                  <a:srgbClr val="298DC2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33400" y="990600"/>
            <a:ext cx="8229600" cy="46482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3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57200" y="3048000"/>
            <a:ext cx="8229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33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98DC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Ending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6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457200" y="7620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33400" y="228600"/>
            <a:ext cx="8229600" cy="533400"/>
          </a:xfrm>
        </p:spPr>
        <p:txBody>
          <a:bodyPr/>
          <a:lstStyle>
            <a:lvl1pPr marL="0" indent="0">
              <a:buNone/>
              <a:defRPr sz="2800">
                <a:solidFill>
                  <a:srgbClr val="298DC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533400" y="990600"/>
            <a:ext cx="8229600" cy="4800600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 descr="Logos Variation-01wh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0" b="13100"/>
          <a:stretch>
            <a:fillRect/>
          </a:stretch>
        </p:blipFill>
        <p:spPr bwMode="auto">
          <a:xfrm>
            <a:off x="6705600" y="103188"/>
            <a:ext cx="20574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457200" y="7620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33400" y="228600"/>
            <a:ext cx="8229600" cy="533400"/>
          </a:xfrm>
        </p:spPr>
        <p:txBody>
          <a:bodyPr/>
          <a:lstStyle>
            <a:lvl1pPr marL="0" indent="0">
              <a:buNone/>
              <a:defRPr sz="2800">
                <a:solidFill>
                  <a:srgbClr val="298DC2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33400" y="990600"/>
            <a:ext cx="8229600" cy="46482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428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57200" y="3048000"/>
            <a:ext cx="8229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33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98DC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Slide 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7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3663"/>
            <a:ext cx="82296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Lucida Grande" charset="0"/>
              </a:rPr>
              <a:t>Your LOGO here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Lucida Grande" charset="0"/>
              </a:rPr>
              <a:t>Click to edit Master text styles</a:t>
            </a:r>
          </a:p>
          <a:p>
            <a:pPr lvl="1"/>
            <a:r>
              <a:rPr lang="en-US">
                <a:sym typeface="Lucida Grande" charset="0"/>
              </a:rPr>
              <a:t>Second level</a:t>
            </a:r>
          </a:p>
          <a:p>
            <a:pPr lvl="2"/>
            <a:r>
              <a:rPr lang="en-US">
                <a:sym typeface="Lucida Grande" charset="0"/>
              </a:rPr>
              <a:t>Third level</a:t>
            </a:r>
          </a:p>
          <a:p>
            <a:pPr lvl="3"/>
            <a:r>
              <a:rPr lang="en-US">
                <a:sym typeface="Lucida Grande" charset="0"/>
              </a:rPr>
              <a:t>Fourth level</a:t>
            </a:r>
          </a:p>
          <a:p>
            <a:pPr lvl="4"/>
            <a:r>
              <a:rPr lang="en-US">
                <a:sym typeface="Lucida Grande" charset="0"/>
              </a:rPr>
              <a:t>Fifth level</a:t>
            </a:r>
          </a:p>
        </p:txBody>
      </p:sp>
      <p:sp>
        <p:nvSpPr>
          <p:cNvPr id="1028" name="Rectangle 2"/>
          <p:cNvSpPr>
            <a:spLocks/>
          </p:cNvSpPr>
          <p:nvPr userDrawn="1"/>
        </p:nvSpPr>
        <p:spPr bwMode="auto">
          <a:xfrm>
            <a:off x="0" y="6097588"/>
            <a:ext cx="9169400" cy="762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29" name="Picture 10"/>
          <p:cNvPicPr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9"/>
          <p:cNvPicPr>
            <a:picLocks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13" y="6153150"/>
            <a:ext cx="6715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1" name="Picture 1" descr="2-08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48400"/>
            <a:ext cx="16668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 descr="website-07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2200"/>
            <a:ext cx="13716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/>
          <a:ea typeface="+mj-ea"/>
          <a:cs typeface="Arial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Blip>
          <a:blip r:embed="rId7"/>
        </a:buBlip>
        <a:defRPr sz="2800">
          <a:solidFill>
            <a:schemeClr val="tx1"/>
          </a:solidFill>
          <a:latin typeface="Arial"/>
          <a:ea typeface="+mn-ea"/>
          <a:cs typeface="Arial"/>
          <a:sym typeface="Lucida Grande" charset="0"/>
        </a:defRPr>
      </a:lvl1pPr>
      <a:lvl2pPr marL="6286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Blip>
          <a:blip r:embed="rId7"/>
        </a:buBlip>
        <a:defRPr>
          <a:solidFill>
            <a:schemeClr val="tx1"/>
          </a:solidFill>
          <a:latin typeface="Arial"/>
          <a:ea typeface="+mn-ea"/>
          <a:cs typeface="Arial"/>
          <a:sym typeface="Lucida Grande" charset="0"/>
        </a:defRPr>
      </a:lvl2pPr>
      <a:lvl3pPr marL="10287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Blip>
          <a:blip r:embed="rId7"/>
        </a:buBlip>
        <a:defRPr>
          <a:solidFill>
            <a:schemeClr val="tx1"/>
          </a:solidFill>
          <a:latin typeface="Arial"/>
          <a:ea typeface="+mn-ea"/>
          <a:cs typeface="Arial"/>
          <a:sym typeface="Lucida Grande" charset="0"/>
        </a:defRPr>
      </a:lvl3pPr>
      <a:lvl4pPr marL="14859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Blip>
          <a:blip r:embed="rId7"/>
        </a:buBlip>
        <a:defRPr sz="1600">
          <a:solidFill>
            <a:schemeClr val="tx1"/>
          </a:solidFill>
          <a:latin typeface="Arial"/>
          <a:ea typeface="+mn-ea"/>
          <a:cs typeface="Arial"/>
          <a:sym typeface="Lucida Grande" charset="0"/>
        </a:defRPr>
      </a:lvl4pPr>
      <a:lvl5pPr marL="1943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Blip>
          <a:blip r:embed="rId7"/>
        </a:buBlip>
        <a:defRPr sz="1400">
          <a:solidFill>
            <a:schemeClr val="tx1"/>
          </a:solidFill>
          <a:latin typeface="Arial"/>
          <a:ea typeface="+mn-ea"/>
          <a:cs typeface="Arial"/>
          <a:sym typeface="Lucida Grande" charset="0"/>
        </a:defRPr>
      </a:lvl5pPr>
      <a:lvl6pPr marL="2400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857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3314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771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075" name="Rectangle 2"/>
          <p:cNvSpPr>
            <a:spLocks/>
          </p:cNvSpPr>
          <p:nvPr userDrawn="1"/>
        </p:nvSpPr>
        <p:spPr bwMode="auto">
          <a:xfrm>
            <a:off x="0" y="6097588"/>
            <a:ext cx="9169400" cy="7620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2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077" name="Picture 10"/>
          <p:cNvPicPr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9"/>
          <p:cNvPicPr>
            <a:picLocks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13" y="6153150"/>
            <a:ext cx="6715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9" name="Picture 8" descr="2-08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48400"/>
            <a:ext cx="16668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9" descr="website-07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2200"/>
            <a:ext cx="13716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utura LT Medium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utura LT Medium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utura LT Medium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utura LT Medium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sz="2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sz="2200" kern="1200">
          <a:solidFill>
            <a:srgbClr val="000000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kern="1200">
          <a:solidFill>
            <a:srgbClr val="000000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7"/>
        </a:buBlip>
        <a:defRPr sz="16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Ending Text</a:t>
            </a:r>
            <a:endParaRPr lang="en-US" dirty="0"/>
          </a:p>
        </p:txBody>
      </p:sp>
      <p:sp>
        <p:nvSpPr>
          <p:cNvPr id="5123" name="Rectangle 2"/>
          <p:cNvSpPr>
            <a:spLocks/>
          </p:cNvSpPr>
          <p:nvPr userDrawn="1"/>
        </p:nvSpPr>
        <p:spPr bwMode="auto">
          <a:xfrm>
            <a:off x="0" y="6097588"/>
            <a:ext cx="9169400" cy="7620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2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5" name="Picture 10"/>
          <p:cNvPicPr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9"/>
          <p:cNvPicPr>
            <a:picLocks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13" y="6153150"/>
            <a:ext cx="6715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127" name="Picture 8" descr="2-08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48400"/>
            <a:ext cx="16668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 descr="website-07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2200"/>
            <a:ext cx="13716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171" name="Rectangle 2"/>
          <p:cNvSpPr>
            <a:spLocks/>
          </p:cNvSpPr>
          <p:nvPr userDrawn="1"/>
        </p:nvSpPr>
        <p:spPr bwMode="auto">
          <a:xfrm>
            <a:off x="0" y="6097588"/>
            <a:ext cx="9169400" cy="7620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2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173" name="Picture 10"/>
          <p:cNvPicPr>
            <a:picLocks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9"/>
          <p:cNvPicPr>
            <a:picLocks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13" y="6153150"/>
            <a:ext cx="6715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175" name="Picture 8" descr="2-08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48400"/>
            <a:ext cx="16668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9" descr="website-07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2200"/>
            <a:ext cx="13716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6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18288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Slide Separator</a:t>
            </a:r>
            <a:endParaRPr lang="en-US" dirty="0"/>
          </a:p>
        </p:txBody>
      </p:sp>
      <p:sp>
        <p:nvSpPr>
          <p:cNvPr id="9219" name="Rectangle 2"/>
          <p:cNvSpPr>
            <a:spLocks/>
          </p:cNvSpPr>
          <p:nvPr userDrawn="1"/>
        </p:nvSpPr>
        <p:spPr bwMode="auto">
          <a:xfrm>
            <a:off x="0" y="6097588"/>
            <a:ext cx="9169400" cy="7620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2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221" name="Picture 10"/>
          <p:cNvPicPr>
            <a:picLocks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6324600"/>
            <a:ext cx="285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/>
          <p:cNvPicPr>
            <a:picLocks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13" y="6153150"/>
            <a:ext cx="6715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3" name="Picture 8" descr="2-08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48400"/>
            <a:ext cx="16668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9" descr="website-07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72200"/>
            <a:ext cx="13716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18288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219980"/>
            <a:ext cx="5822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Decolorization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Is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rgb2gray()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out?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745468"/>
            <a:ext cx="606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Yibing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Song, Linchao Bao, Xiaobin Xu and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Qingxiong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495800"/>
            <a:ext cx="3457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University of Hong Kong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1"/>
          <p:cNvPicPr>
            <a:picLocks noGrp="1" noChangeAspect="1"/>
          </p:cNvPicPr>
          <p:nvPr>
            <p:ph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8600"/>
            <a:ext cx="3533755" cy="17470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1433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3400" y="1371600"/>
            <a:ext cx="8229600" cy="38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RGB2GRAY conversion model: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 txBox="1">
                <a:spLocks/>
              </p:cNvSpPr>
              <p:nvPr/>
            </p:nvSpPr>
            <p:spPr bwMode="auto">
              <a:xfrm>
                <a:off x="457200" y="2438400"/>
                <a:ext cx="82296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38100" tIns="38100" rIns="38100" bIns="381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200"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16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21145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1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438400"/>
                <a:ext cx="8229600" cy="381000"/>
              </a:xfrm>
              <a:prstGeom prst="rect">
                <a:avLst/>
              </a:prstGeom>
              <a:blipFill rotWithShape="1">
                <a:blip r:embed="rId3"/>
                <a:stretch>
                  <a:fillRect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/>
              <p:cNvSpPr txBox="1">
                <a:spLocks/>
              </p:cNvSpPr>
              <p:nvPr/>
            </p:nvSpPr>
            <p:spPr bwMode="auto">
              <a:xfrm>
                <a:off x="457200" y="3048000"/>
                <a:ext cx="82296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38100" tIns="38100" rIns="38100" bIns="381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200"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16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21145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1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.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048000"/>
                <a:ext cx="8229600" cy="381000"/>
              </a:xfrm>
              <a:prstGeom prst="rect">
                <a:avLst/>
              </a:prstGeom>
              <a:blipFill rotWithShape="1">
                <a:blip r:embed="rId4"/>
                <a:stretch>
                  <a:fillRect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/>
              <p:cNvSpPr txBox="1">
                <a:spLocks/>
              </p:cNvSpPr>
              <p:nvPr/>
            </p:nvSpPr>
            <p:spPr bwMode="auto">
              <a:xfrm>
                <a:off x="457200" y="3657600"/>
                <a:ext cx="82296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38100" tIns="38100" rIns="38100" bIns="381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200"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16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21145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1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0, 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0, 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657600"/>
                <a:ext cx="8229600" cy="381000"/>
              </a:xfrm>
              <a:prstGeom prst="rect">
                <a:avLst/>
              </a:prstGeom>
              <a:blipFill rotWithShape="1">
                <a:blip r:embed="rId5"/>
                <a:stretch>
                  <a:fillRect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71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1433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3400" y="1143000"/>
            <a:ext cx="8229600" cy="38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empirical comparison results: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00225"/>
            <a:ext cx="250031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00224"/>
            <a:ext cx="250031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00223"/>
            <a:ext cx="250031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219200" y="43434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3584566" y="4343400"/>
            <a:ext cx="190183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Gooch et al. 2005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6327766" y="4343400"/>
            <a:ext cx="152083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RGB2GRAY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678263" y="4880149"/>
            <a:ext cx="7537049" cy="68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GOOCH, A., OLSEN, S., TUMBLIN, J., AND GOOCH, B. 2005 Color2gray: salience-preserving color removal. In SIGGRAPH.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2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Arial" charset="0"/>
            </a:endParaRPr>
          </a:p>
        </p:txBody>
      </p:sp>
      <p:sp>
        <p:nvSpPr>
          <p:cNvPr id="1433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3400" y="1143000"/>
            <a:ext cx="8229600" cy="38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empirical comparison results: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219200" y="43434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3584566" y="4343400"/>
            <a:ext cx="167323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 et al. 2009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6327766" y="4343400"/>
            <a:ext cx="152083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RGB2GRAY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678263" y="4880149"/>
            <a:ext cx="7537049" cy="68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KIM, Y., JANG, C., DEMOUTH, J., AND LEE, S. 2009. Robust color-to-gray via nonlinear global mapping. In SIGGRAPH ASIA.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7745"/>
            <a:ext cx="2600325" cy="257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1617746"/>
            <a:ext cx="2600325" cy="257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0" y="1617746"/>
            <a:ext cx="2600325" cy="257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6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Arial" charset="0"/>
            </a:endParaRPr>
          </a:p>
        </p:txBody>
      </p:sp>
      <p:sp>
        <p:nvSpPr>
          <p:cNvPr id="1433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3400" y="1143000"/>
            <a:ext cx="8229600" cy="38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empirical comparison results: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219200" y="43434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3584566" y="4343400"/>
            <a:ext cx="167323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 et al. 2012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6327766" y="4343400"/>
            <a:ext cx="152083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RGB2GRAY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678263" y="4880149"/>
            <a:ext cx="7537049" cy="68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LU, C., XU, L., AND JIA, J. 2012. Real-time contrast preserving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decolorization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 SIGGRAPH ASIA Technical Briefs.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63" y="1848960"/>
            <a:ext cx="2476500" cy="245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37" y="1848960"/>
            <a:ext cx="2476500" cy="245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2" y="1848959"/>
            <a:ext cx="2476500" cy="245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89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Text Placeholder 2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33400" y="1219200"/>
                <a:ext cx="8229600" cy="381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choose proper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color image?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8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33400" y="1219200"/>
                <a:ext cx="8229600" cy="381000"/>
              </a:xfrm>
              <a:blipFill rotWithShape="1">
                <a:blip r:embed="rId2"/>
                <a:stretch>
                  <a:fillRect l="-1481" t="-9524" b="-30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33400" y="26670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difficult because of human visual perception.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533400" y="3962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Observers tend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pay more attention on preservation of multi-scale contrast in spatial and range domains for different image structures.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2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Arial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9906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domain: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934"/>
            <a:ext cx="250031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933"/>
            <a:ext cx="250031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43" y="1600934"/>
            <a:ext cx="2500313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219200" y="419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3810000" y="419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scale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6477000" y="419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533400" y="48387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color contrast in small spatial scale produces more details of flower petal while large scale preservation makes contrast of flower and leaves prominent, which is user-preferred.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3556" y="2520095"/>
            <a:ext cx="457200" cy="381000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43400" y="2514600"/>
            <a:ext cx="457200" cy="381000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34200" y="2514600"/>
            <a:ext cx="457200" cy="381000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40756" y="2479431"/>
            <a:ext cx="538424" cy="381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95576" y="2479431"/>
            <a:ext cx="538424" cy="381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45346" y="2479431"/>
            <a:ext cx="538424" cy="381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3" grpId="0" animBg="1"/>
      <p:bldP spid="3" grpId="1" animBg="1"/>
      <p:bldP spid="16" grpId="0" animBg="1"/>
      <p:bldP spid="16" grpId="1" animBg="1"/>
      <p:bldP spid="17" grpId="0" animBg="1"/>
      <p:bldP spid="17" grpId="1" animBg="1"/>
      <p:bldP spid="4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Arial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9906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domain: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219200" y="419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3810000" y="419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scale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6477000" y="419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533400" y="4838700"/>
            <a:ext cx="8229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spatial scale preservation produces user-preferred contrast of red and green leaves, which is lost in large scale preservation.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0" y="1589838"/>
            <a:ext cx="214693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332" y="1589837"/>
            <a:ext cx="214693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31" y="1590675"/>
            <a:ext cx="214693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7400" y="2700337"/>
            <a:ext cx="533400" cy="3810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2743200"/>
            <a:ext cx="533400" cy="3810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15200" y="2743200"/>
            <a:ext cx="533400" cy="381000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0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2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Arial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9906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domain: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219200" y="419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3810000" y="419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scale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6477000" y="419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533400" y="48387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color contrast in small range scale produces small color variation within one pepper while weakens contrast between different peppers, which is user preferred.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2133600"/>
            <a:ext cx="2600325" cy="195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505" y="2133600"/>
            <a:ext cx="2600325" cy="195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7" y="2133600"/>
            <a:ext cx="2600325" cy="195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94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Arial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9906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domain: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219200" y="419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3810000" y="419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scale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6477000" y="419100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533400" y="4838700"/>
            <a:ext cx="8229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color contrast in small range scale produces contrast of adjacent regions in the color wheel, which is user-preferred.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600197"/>
            <a:ext cx="2476500" cy="245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1600200"/>
            <a:ext cx="2476500" cy="245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600200"/>
            <a:ext cx="2476500" cy="245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78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Arial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17526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diversity of user preferences in the contrast preservation in both spatial and range domain makes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decolorization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difficult to consistently produce high-quality results.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457200" y="38862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alleviate this problem?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4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Decolorization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rgb2gray()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Decolorization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rgb2gray()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out?</a:t>
            </a:r>
            <a:endParaRPr lang="en-US" dirty="0">
              <a:latin typeface="Arial" charset="0"/>
            </a:endParaRPr>
          </a:p>
        </p:txBody>
      </p:sp>
      <p:sp>
        <p:nvSpPr>
          <p:cNvPr id="1433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3400" y="11430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Background introduction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05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Motivation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0352" y="2971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Multi-scale contrast preservation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3886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Experiments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533400" y="4800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Future Work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  <p:bldP spid="4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</a:rPr>
              <a:t>Multi-scale contrast preservation</a:t>
            </a:r>
            <a:endParaRPr lang="en-US" b="1" dirty="0">
              <a:latin typeface="Arial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9906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preservation using joint bilateral filtering: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/>
              <p:cNvSpPr txBox="1">
                <a:spLocks/>
              </p:cNvSpPr>
              <p:nvPr/>
            </p:nvSpPr>
            <p:spPr bwMode="auto">
              <a:xfrm>
                <a:off x="457200" y="2667000"/>
                <a:ext cx="82296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38100" tIns="38100" rIns="38100" bIns="381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200"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16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21145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1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𝐽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)∥</m:t>
                              </m:r>
                            </m:e>
                          </m:d>
                          <m:r>
                            <a:rPr lang="en-US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)∥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2667000"/>
                <a:ext cx="8229600" cy="914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 txBox="1">
                <a:spLocks/>
              </p:cNvSpPr>
              <p:nvPr/>
            </p:nvSpPr>
            <p:spPr bwMode="auto">
              <a:xfrm>
                <a:off x="457200" y="3886200"/>
                <a:ext cx="82296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38100" tIns="38100" rIns="38100" bIns="381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200"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16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21145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1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guidance image.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input image.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pixel in the neighborhood of pixel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spatial and range filter kernels measuring the spatial and range similarity.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8229600" cy="1066800"/>
              </a:xfrm>
              <a:prstGeom prst="rect">
                <a:avLst/>
              </a:prstGeom>
              <a:blipFill rotWithShape="1">
                <a:blip r:embed="rId4"/>
                <a:stretch>
                  <a:fillRect l="-1407" t="-4000" r="-2000" b="-6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/>
              <p:cNvSpPr txBox="1">
                <a:spLocks/>
              </p:cNvSpPr>
              <p:nvPr/>
            </p:nvSpPr>
            <p:spPr bwMode="auto">
              <a:xfrm>
                <a:off x="457200" y="1828800"/>
                <a:ext cx="82296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38100" tIns="38100" rIns="38100" bIns="381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200"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16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21145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1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efine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pixel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𝐽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filtered value.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828800"/>
                <a:ext cx="8229600" cy="381000"/>
              </a:xfrm>
              <a:prstGeom prst="rect">
                <a:avLst/>
              </a:prstGeom>
              <a:blipFill rotWithShape="1">
                <a:blip r:embed="rId5"/>
                <a:stretch>
                  <a:fillRect l="-1407" t="-9524" b="-301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84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Multi-scale contrast preservation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/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38100" tIns="38100" rIns="38100" bIns="381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200"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16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21145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1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Ideally if all the details in the color image can be reproduced in the grayscale image,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 be identical.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685800"/>
              </a:xfrm>
              <a:prstGeom prst="rect">
                <a:avLst/>
              </a:prstGeom>
              <a:blipFill rotWithShape="1">
                <a:blip r:embed="rId3"/>
                <a:stretch>
                  <a:fillRect l="-1407" t="-6250" b="-169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/>
              <p:cNvSpPr txBox="1">
                <a:spLocks/>
              </p:cNvSpPr>
              <p:nvPr/>
            </p:nvSpPr>
            <p:spPr bwMode="auto">
              <a:xfrm>
                <a:off x="457200" y="3124200"/>
                <a:ext cx="8229600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38100" tIns="38100" rIns="38100" bIns="381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200"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16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21145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1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practice, the lost contrast of color image in the grayscale image can be reflected by measuring the difference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124200"/>
                <a:ext cx="8229600" cy="685800"/>
              </a:xfrm>
              <a:prstGeom prst="rect">
                <a:avLst/>
              </a:prstGeom>
              <a:blipFill rotWithShape="1">
                <a:blip r:embed="rId4"/>
                <a:stretch>
                  <a:fillRect l="-1407" t="-6250" b="-169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/>
              <p:cNvSpPr txBox="1">
                <a:spLocks/>
              </p:cNvSpPr>
              <p:nvPr/>
            </p:nvSpPr>
            <p:spPr bwMode="auto">
              <a:xfrm>
                <a:off x="457200" y="4648200"/>
                <a:ext cx="8229600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38100" tIns="38100" rIns="38100" bIns="381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200"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16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21145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1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adjusted to simulate human preference in multi-scale spatial and range domains.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648200"/>
                <a:ext cx="8229600" cy="685800"/>
              </a:xfrm>
              <a:prstGeom prst="rect">
                <a:avLst/>
              </a:prstGeom>
              <a:blipFill rotWithShape="1">
                <a:blip r:embed="rId5"/>
                <a:stretch>
                  <a:fillRect l="-1407" t="-6250" b="-169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36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Multi-scale contrast preservation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/>
              <p:cNvSpPr txBox="1">
                <a:spLocks/>
              </p:cNvSpPr>
              <p:nvPr/>
            </p:nvSpPr>
            <p:spPr bwMode="auto">
              <a:xfrm>
                <a:off x="457200" y="1828800"/>
                <a:ext cx="8229600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38100" tIns="38100" rIns="38100" bIns="381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200"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16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21145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1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RGB2GRAY model is quantized with interval 0.1 for each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pair, which yields 66 grayscale candidates for each input color image.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828800"/>
                <a:ext cx="8229600" cy="685800"/>
              </a:xfrm>
              <a:prstGeom prst="rect">
                <a:avLst/>
              </a:prstGeom>
              <a:blipFill rotWithShape="1">
                <a:blip r:embed="rId3"/>
                <a:stretch>
                  <a:fillRect l="-1407" t="-5310" b="-203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57200" y="3810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(joint) bilateral filtering is adopted to decide which candidates are user-preferred from the perspective of multi-scale contrast in spatial and range domains.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0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Multi-scale contrast preservation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15400" cy="395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457200" y="990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pipeline: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1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Decolorization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rgb2gray()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out?</a:t>
            </a:r>
            <a:endParaRPr lang="en-US" dirty="0">
              <a:latin typeface="Arial" charset="0"/>
            </a:endParaRPr>
          </a:p>
        </p:txBody>
      </p:sp>
      <p:sp>
        <p:nvSpPr>
          <p:cNvPr id="1433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3400" y="11430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Background introduction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05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Motivation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0352" y="2971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Multi-scale contrast preservation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3886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Experiments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533400" y="4800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Future Work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  <p:bldP spid="4" grpId="0"/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dirty="0">
              <a:latin typeface="Arial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19050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study is conducted in the quantized 66 candidates.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37338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user-preferred one can be consistently found among the auto generated results.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dirty="0">
              <a:latin typeface="Arial" charset="0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90" y="3999244"/>
            <a:ext cx="2600325" cy="195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2600325" cy="195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90" y="1123740"/>
            <a:ext cx="2600325" cy="195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87" y="1752600"/>
            <a:ext cx="2600325" cy="195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own Arrow 3"/>
          <p:cNvSpPr/>
          <p:nvPr/>
        </p:nvSpPr>
        <p:spPr>
          <a:xfrm rot="10800000">
            <a:off x="4315968" y="3216973"/>
            <a:ext cx="484632" cy="59302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7992799">
            <a:off x="2362200" y="3994305"/>
            <a:ext cx="484632" cy="59302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2752366">
            <a:off x="6141249" y="3994979"/>
            <a:ext cx="484632" cy="59302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dirty="0"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>
          <a:xfrm rot="7992799">
            <a:off x="2657442" y="3269377"/>
            <a:ext cx="484632" cy="59302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2752366">
            <a:off x="5963549" y="3270051"/>
            <a:ext cx="484632" cy="59302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5" y="3945521"/>
            <a:ext cx="2043113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182" y="1143000"/>
            <a:ext cx="2043113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408" y="1137976"/>
            <a:ext cx="2043113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9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dirty="0"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>
          <a:xfrm rot="7992799">
            <a:off x="2657442" y="3269377"/>
            <a:ext cx="484632" cy="59302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2752366">
            <a:off x="5963549" y="3270051"/>
            <a:ext cx="484632" cy="593027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636" y="3886200"/>
            <a:ext cx="2971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8" y="1043135"/>
            <a:ext cx="2971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98" y="1043133"/>
            <a:ext cx="2971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80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Decolorization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rgb2gray()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out?</a:t>
            </a:r>
            <a:endParaRPr lang="en-US" dirty="0">
              <a:latin typeface="Arial" charset="0"/>
            </a:endParaRPr>
          </a:p>
        </p:txBody>
      </p:sp>
      <p:sp>
        <p:nvSpPr>
          <p:cNvPr id="1433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3400" y="11430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Background introduction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05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Motivation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0352" y="2971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Multi-scale contrast preservation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3886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Experiments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533400" y="4800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Future Work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Decolorization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rgb2gray()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out?</a:t>
            </a:r>
            <a:endParaRPr lang="en-US" dirty="0">
              <a:latin typeface="Arial" charset="0"/>
            </a:endParaRPr>
          </a:p>
        </p:txBody>
      </p:sp>
      <p:sp>
        <p:nvSpPr>
          <p:cNvPr id="1433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3400" y="11430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Background introduction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05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Motivation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0352" y="2971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Multi-scale contrast preservation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3886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Experiments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533400" y="4800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Future Work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Arial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3886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FOR ATTENTION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decolorization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more focus should be put on the RGB2GRAY model since it is robust and simplifies the problem.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457200" y="2057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grayscale output can be selected by further involving knowledge from human perceptual preference depending on specific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73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Thanks </a:t>
            </a:r>
            <a:r>
              <a:rPr lang="en-US" dirty="0" smtClean="0">
                <a:latin typeface="Arial" charset="0"/>
                <a:sym typeface="Wingdings" panose="05000000000000000000" pitchFamily="2" charset="2"/>
              </a:rPr>
              <a:t>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</a:rPr>
              <a:t>Background introduction</a:t>
            </a:r>
            <a:endParaRPr lang="en-US" b="1" dirty="0">
              <a:latin typeface="Arial" charset="0"/>
            </a:endParaRPr>
          </a:p>
        </p:txBody>
      </p:sp>
      <p:pic>
        <p:nvPicPr>
          <p:cNvPr id="1026" name="Picture 2" descr="D:\paper\Siggraph_asia2013_tb\submission\figures\contrastscale\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8846"/>
            <a:ext cx="2600325" cy="19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aper\Siggraph_asia2013_tb\submission\figures\contrastscale\1_user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1718846"/>
            <a:ext cx="2600325" cy="19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3776246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Image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0683" y="3776246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Image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886200" y="2529614"/>
            <a:ext cx="1371600" cy="56083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0133" y="2203847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Decolor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766846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applications: black-white printer, TV guidance for the color blind, etc.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</a:rPr>
              <a:t>Background introduction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433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3400" y="21336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Decolorization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dimensionality reduction process which maps multiple input channel values into one output value in each pixel location in the image.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39624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structures and color contrast should be preserved in the grayscale image.</a:t>
            </a:r>
          </a:p>
          <a:p>
            <a:pPr marL="0" indent="0">
              <a:buFontTx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6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Decolorization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rgb2gray()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out?</a:t>
            </a:r>
            <a:endParaRPr lang="en-US" dirty="0">
              <a:latin typeface="Arial" charset="0"/>
            </a:endParaRPr>
          </a:p>
        </p:txBody>
      </p:sp>
      <p:sp>
        <p:nvSpPr>
          <p:cNvPr id="1433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3400" y="11430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Background introduction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2057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Motivation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0352" y="2971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Multi-scale contrast preservation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3886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Experiments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533400" y="4800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Future Work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Arial" charset="0"/>
            </a:endParaRPr>
          </a:p>
        </p:txBody>
      </p:sp>
      <p:sp>
        <p:nvSpPr>
          <p:cNvPr id="1433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3400" y="15240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“Traditional luminance conversion fails for preserving color contrast in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iso-luminant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regions of the color image.”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31242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sentence appears in the introduction of almost every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decolorization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paper.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4419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luminance conversion seems to be a limitation beaten by various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decolorization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which propose new models and parameter solvers.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75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Arial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533400" y="13716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there is a trend that to solve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decolorization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problem, luminance conversion (i.e.,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rgb2gray()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is not promising and research should focus on proposing new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decolorization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models and solving the parameters for different color images, correspondingly.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33400" y="38862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is it really the case?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1433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3400" y="13716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decolorization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lack robustness: failure cases can easily be found, which prevents these methods from being practical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33400" y="2057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/>
              <p:cNvSpPr txBox="1">
                <a:spLocks/>
              </p:cNvSpPr>
              <p:nvPr/>
            </p:nvSpPr>
            <p:spPr bwMode="auto">
              <a:xfrm>
                <a:off x="533400" y="2667000"/>
                <a:ext cx="8229600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38100" tIns="38100" rIns="38100" bIns="381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2200"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kern="120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Blip>
                    <a:blip r:embed="rId2"/>
                  </a:buBlip>
                  <a:defRPr sz="16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4pPr>
                <a:lvl5pPr marL="21145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1400" kern="1200">
                    <a:solidFill>
                      <a:schemeClr val="tx1"/>
                    </a:solidFill>
                    <a:latin typeface="Arial"/>
                    <a:ea typeface="ＭＳ Ｐゴシック" charset="0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Luminance conversion: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i="1" smtClean="0">
                        <a:latin typeface="Cambria Math"/>
                        <a:cs typeface="Times New Roman" panose="02020603050405020304" pitchFamily="18" charset="0"/>
                      </a:rPr>
                      <m:t>=0.299∗</m:t>
                    </m:r>
                    <m:r>
                      <a:rPr lang="en-US" i="1" smtClean="0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i="1" smtClean="0">
                        <a:latin typeface="Cambria Math"/>
                        <a:cs typeface="Times New Roman" panose="02020603050405020304" pitchFamily="18" charset="0"/>
                      </a:rPr>
                      <m:t>+0.587∗</m:t>
                    </m:r>
                    <m:r>
                      <a:rPr lang="en-US" i="1" smtClean="0">
                        <a:latin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i="1" smtClean="0">
                        <a:latin typeface="Cambria Math"/>
                        <a:cs typeface="Times New Roman" panose="02020603050405020304" pitchFamily="18" charset="0"/>
                      </a:rPr>
                      <m:t>+0.114∗</m:t>
                    </m:r>
                    <m:r>
                      <a:rPr lang="en-US" i="1" smtClean="0">
                        <a:latin typeface="Cambria Math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performs well in practice, only with occasionally failures on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iso-luminant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regions.</a:t>
                </a:r>
              </a:p>
            </p:txBody>
          </p:sp>
        </mc:Choice>
        <mc:Fallback xmlns="">
          <p:sp>
            <p:nvSpPr>
              <p:cNvPr id="6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667000"/>
                <a:ext cx="8229600" cy="685800"/>
              </a:xfrm>
              <a:prstGeom prst="rect">
                <a:avLst/>
              </a:prstGeom>
              <a:blipFill rotWithShape="1">
                <a:blip r:embed="rId3"/>
                <a:stretch>
                  <a:fillRect l="-1481" t="-6250" r="-1481" b="-169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33400" y="3962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2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1145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thought-provoking question is naturally raised: can we reach a robust solution by simply modifying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rgb2gray()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avoid failures in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iso-luminant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regions?</a:t>
            </a:r>
          </a:p>
        </p:txBody>
      </p:sp>
    </p:spTree>
    <p:extLst>
      <p:ext uri="{BB962C8B-B14F-4D97-AF65-F5344CB8AC3E}">
        <p14:creationId xmlns:p14="http://schemas.microsoft.com/office/powerpoint/2010/main" val="48942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Pages>0</Pages>
  <Words>1238</Words>
  <Characters>0</Characters>
  <Application>Microsoft Office PowerPoint</Application>
  <PresentationFormat>On-screen Show (4:3)</PresentationFormat>
  <Lines>0</Lines>
  <Paragraphs>133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Default - Title and Content</vt:lpstr>
      <vt:lpstr>Custom Design</vt:lpstr>
      <vt:lpstr>1_Custom Design</vt:lpstr>
      <vt:lpstr>2_Custom Design</vt:lpstr>
      <vt:lpstr>3_Custom Design</vt:lpstr>
      <vt:lpstr>PowerPoint Presentation</vt:lpstr>
      <vt:lpstr>Decolorization: Is rgb2gray()out?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Widjaja</dc:creator>
  <cp:lastModifiedBy>CS</cp:lastModifiedBy>
  <cp:revision>100</cp:revision>
  <dcterms:modified xsi:type="dcterms:W3CDTF">2013-11-17T07:38:32Z</dcterms:modified>
</cp:coreProperties>
</file>