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5C5DD-5709-4DB5-83DD-167B557D5FC2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98D61-7D47-41E6-BD27-DE738846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D61-7D47-41E6-BD27-DE738846F4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D61-7D47-41E6-BD27-DE738846F4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D61-7D47-41E6-BD27-DE738846F4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D61-7D47-41E6-BD27-DE738846F4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D61-7D47-41E6-BD27-DE738846F4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D61-7D47-41E6-BD27-DE738846F4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5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D61-7D47-41E6-BD27-DE738846F4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D61-7D47-41E6-BD27-DE738846F4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28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D61-7D47-41E6-BD27-DE738846F4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10.png"/><Relationship Id="rId21" Type="http://schemas.openxmlformats.org/officeDocument/2006/relationships/image" Target="../media/image44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6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70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7.png"/><Relationship Id="rId21" Type="http://schemas.openxmlformats.org/officeDocument/2006/relationships/image" Target="../media/image69.png"/><Relationship Id="rId34" Type="http://schemas.openxmlformats.org/officeDocument/2006/relationships/image" Target="../media/image82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32" Type="http://schemas.openxmlformats.org/officeDocument/2006/relationships/image" Target="../media/image79.png"/><Relationship Id="rId5" Type="http://schemas.openxmlformats.org/officeDocument/2006/relationships/image" Target="../media/image56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60.png"/><Relationship Id="rId19" Type="http://schemas.openxmlformats.org/officeDocument/2006/relationships/image" Target="../media/image67.png"/><Relationship Id="rId31" Type="http://schemas.openxmlformats.org/officeDocument/2006/relationships/image" Target="../media/image78.png"/><Relationship Id="rId4" Type="http://schemas.openxmlformats.org/officeDocument/2006/relationships/image" Target="../media/image4.png"/><Relationship Id="rId9" Type="http://schemas.openxmlformats.org/officeDocument/2006/relationships/image" Target="../media/image59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63.png"/><Relationship Id="rId35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870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86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50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4.png"/><Relationship Id="rId15" Type="http://schemas.openxmlformats.org/officeDocument/2006/relationships/image" Target="../media/image840.png"/><Relationship Id="rId10" Type="http://schemas.openxmlformats.org/officeDocument/2006/relationships/image" Target="../media/image90.png"/><Relationship Id="rId19" Type="http://schemas.openxmlformats.org/officeDocument/2006/relationships/image" Target="../media/image96.png"/><Relationship Id="rId4" Type="http://schemas.openxmlformats.org/officeDocument/2006/relationships/image" Target="../media/image83.png"/><Relationship Id="rId9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195" y="1519535"/>
            <a:ext cx="674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Exemplar-Based Face Sketch Synthesis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5101" y="2952690"/>
            <a:ext cx="233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illustration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6521" y="64886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containing animations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366736"/>
            <a:ext cx="147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Yibing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58165" y="4366736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Linchao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7856" y="4331348"/>
            <a:ext cx="183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Qingxiong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4331348"/>
            <a:ext cx="1954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Ming-Hsuan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6905" y="534566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University of Hong Kong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726668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 at Merced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yibisong\Desktop\logoECC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5715" cy="11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760" y="380999"/>
            <a:ext cx="728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assumption: a database containing photo-sketch pairs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46" y="1537792"/>
            <a:ext cx="3505200" cy="486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7792"/>
            <a:ext cx="3515570" cy="484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1066800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photo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2959" y="1075975"/>
            <a:ext cx="24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sketch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171672" y="3816287"/>
            <a:ext cx="911352" cy="363170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76941" y="3429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0786" y="381000"/>
            <a:ext cx="5888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Sketch Generation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KNN search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85" y="1831136"/>
            <a:ext cx="1343026" cy="98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42" y="2228851"/>
            <a:ext cx="361950" cy="285750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</p:pic>
      <p:sp>
        <p:nvSpPr>
          <p:cNvPr id="4" name="Oval 3"/>
          <p:cNvSpPr/>
          <p:nvPr/>
        </p:nvSpPr>
        <p:spPr>
          <a:xfrm flipH="1">
            <a:off x="2705917" y="233362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0879" y="2316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08385" y="1447800"/>
                <a:ext cx="202683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photo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385" y="1447800"/>
                <a:ext cx="2026837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2711" t="-7813" b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48467" y="1459468"/>
            <a:ext cx="1207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photo </a:t>
            </a:r>
            <a:endParaRPr lang="en-US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42" y="2228850"/>
            <a:ext cx="361950" cy="285750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</p:pic>
      <p:pic>
        <p:nvPicPr>
          <p:cNvPr id="1031" name="Picture 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97" y="4424220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25" y="4824478"/>
            <a:ext cx="365760" cy="283464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96" y="4424220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16" y="4822484"/>
            <a:ext cx="365760" cy="283464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05" y="4424220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52" y="4438650"/>
            <a:ext cx="361950" cy="285750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162364" y="3974068"/>
            <a:ext cx="22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photo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21" y="4800600"/>
            <a:ext cx="361950" cy="285750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670825" y="4724400"/>
                <a:ext cx="4955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825" y="4724400"/>
                <a:ext cx="495585" cy="394210"/>
              </a:xfrm>
              <a:prstGeom prst="rect">
                <a:avLst/>
              </a:prstGeom>
              <a:blipFill rotWithShape="1"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35" y="5124450"/>
            <a:ext cx="361950" cy="285750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670825" y="5029200"/>
                <a:ext cx="4955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825" y="5029200"/>
                <a:ext cx="495585" cy="394210"/>
              </a:xfrm>
              <a:prstGeom prst="rect">
                <a:avLst/>
              </a:prstGeom>
              <a:blipFill rotWithShape="1"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65891" y="4343400"/>
                <a:ext cx="4955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91" y="4343400"/>
                <a:ext cx="495585" cy="394210"/>
              </a:xfrm>
              <a:prstGeom prst="rect">
                <a:avLst/>
              </a:prstGeom>
              <a:blipFill rotWithShape="1">
                <a:blip r:embed="rId1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 flipH="1">
            <a:off x="2417585" y="492811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9200" y="5569188"/>
                <a:ext cx="2417585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Matched photo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569188"/>
                <a:ext cx="2417585" cy="385875"/>
              </a:xfrm>
              <a:prstGeom prst="rect">
                <a:avLst/>
              </a:prstGeom>
              <a:blipFill rotWithShape="1">
                <a:blip r:embed="rId13"/>
                <a:stretch>
                  <a:fillRect l="-2015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4"/>
            <a:endCxn id="31" idx="0"/>
          </p:cNvCxnSpPr>
          <p:nvPr/>
        </p:nvCxnSpPr>
        <p:spPr>
          <a:xfrm flipH="1">
            <a:off x="2455685" y="2409826"/>
            <a:ext cx="288332" cy="251828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50785" y="3352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102027" y="3465731"/>
                <a:ext cx="489173" cy="406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7" y="3465731"/>
                <a:ext cx="489173" cy="406778"/>
              </a:xfrm>
              <a:prstGeom prst="rect">
                <a:avLst/>
              </a:prstGeom>
              <a:blipFill rotWithShape="1"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5289370" y="4866771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93806" y="4866450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95353" y="4864608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H="1">
            <a:off x="4179296" y="492611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8563" y="346644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950985" y="5557725"/>
                <a:ext cx="2417585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Matched photo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985" y="5557725"/>
                <a:ext cx="2417585" cy="385875"/>
              </a:xfrm>
              <a:prstGeom prst="rect">
                <a:avLst/>
              </a:prstGeom>
              <a:blipFill rotWithShape="1">
                <a:blip r:embed="rId15"/>
                <a:stretch>
                  <a:fillRect l="-2015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endCxn id="46" idx="0"/>
          </p:cNvCxnSpPr>
          <p:nvPr/>
        </p:nvCxnSpPr>
        <p:spPr>
          <a:xfrm>
            <a:off x="2751637" y="2380092"/>
            <a:ext cx="1465759" cy="254602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69985" y="3352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321227" y="3465731"/>
                <a:ext cx="489173" cy="406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27" y="3465731"/>
                <a:ext cx="489173" cy="406778"/>
              </a:xfrm>
              <a:prstGeom prst="rect">
                <a:avLst/>
              </a:prstGeom>
              <a:blipFill rotWithShape="1"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4360548" y="3618065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664984" y="3617744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966531" y="3615902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315090" y="3464377"/>
                <a:ext cx="514821" cy="405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090" y="3464377"/>
                <a:ext cx="514821" cy="405496"/>
              </a:xfrm>
              <a:prstGeom prst="rect">
                <a:avLst/>
              </a:prstGeom>
              <a:blipFill rotWithShape="1">
                <a:blip r:embed="rId17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36585" y="348245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4185" y="34875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4585" y="3495452"/>
                <a:ext cx="489173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85" y="3495452"/>
                <a:ext cx="489173" cy="394210"/>
              </a:xfrm>
              <a:prstGeom prst="rect">
                <a:avLst/>
              </a:prstGeom>
              <a:blipFill rotWithShape="1">
                <a:blip r:embed="rId1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1736503" y="3505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0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796E-6 L 0.34757 -0.0013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9794E-6 L 0.10521 0.0002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65418E-6 L 0.10261 -0.000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9794E-6 L 0.10521 0.0002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47 L 0.10295 -0.0013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9794E-6 L 0.10521 0.0002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47 L 0.10295 -0.0013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8" grpId="1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10" grpId="0"/>
      <p:bldP spid="10" grpId="1"/>
      <p:bldP spid="10" grpId="2"/>
      <p:bldP spid="10" grpId="3"/>
      <p:bldP spid="31" grpId="0" animBg="1"/>
      <p:bldP spid="31" grpId="1" animBg="1"/>
      <p:bldP spid="11" grpId="0"/>
      <p:bldP spid="11" grpId="1"/>
      <p:bldP spid="21" grpId="0"/>
      <p:bldP spid="21" grpId="1"/>
      <p:bldP spid="22" grpId="0"/>
      <p:bldP spid="24" grpId="0" animBg="1"/>
      <p:bldP spid="24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25" grpId="0"/>
      <p:bldP spid="25" grpId="1"/>
      <p:bldP spid="48" grpId="0"/>
      <p:bldP spid="48" grpId="1"/>
      <p:bldP spid="51" grpId="0"/>
      <p:bldP spid="51" grpId="1"/>
      <p:bldP spid="52" grpId="0"/>
      <p:bldP spid="53" grpId="0" animBg="1"/>
      <p:bldP spid="54" grpId="0" animBg="1"/>
      <p:bldP spid="55" grpId="0" animBg="1"/>
      <p:bldP spid="33" grpId="0"/>
      <p:bldP spid="34" grpId="0"/>
      <p:bldP spid="58" grpId="0"/>
      <p:bldP spid="35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21163" y="1514252"/>
                <a:ext cx="202683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photo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63" y="1514252"/>
                <a:ext cx="2026837" cy="390748"/>
              </a:xfrm>
              <a:prstGeom prst="rect">
                <a:avLst/>
              </a:prstGeom>
              <a:blipFill rotWithShape="1">
                <a:blip r:embed="rId3"/>
                <a:stretch>
                  <a:fillRect l="-2711"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981200"/>
            <a:ext cx="361950" cy="285750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</p:pic>
      <p:sp>
        <p:nvSpPr>
          <p:cNvPr id="5" name="Oval 4"/>
          <p:cNvSpPr/>
          <p:nvPr/>
        </p:nvSpPr>
        <p:spPr>
          <a:xfrm flipH="1">
            <a:off x="1838325" y="2085975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06277" y="3051544"/>
                <a:ext cx="489173" cy="406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77" y="3051544"/>
                <a:ext cx="489173" cy="406778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93" y="4575732"/>
            <a:ext cx="365760" cy="283464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1588093" y="2199180"/>
            <a:ext cx="288332" cy="251828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>
            <a:off x="1535673" y="4679364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3400" y="4959588"/>
                <a:ext cx="2417585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Matched photo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59588"/>
                <a:ext cx="2417585" cy="385875"/>
              </a:xfrm>
              <a:prstGeom prst="rect">
                <a:avLst/>
              </a:prstGeom>
              <a:blipFill rotWithShape="1">
                <a:blip r:embed="rId7"/>
                <a:stretch>
                  <a:fillRect l="-2273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41413" y="3059520"/>
                <a:ext cx="489173" cy="406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13" y="3059520"/>
                <a:ext cx="489173" cy="406778"/>
              </a:xfrm>
              <a:prstGeom prst="rect">
                <a:avLst/>
              </a:prstGeom>
              <a:blipFill rotWithShape="1">
                <a:blip r:embed="rId8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0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16" y="4575732"/>
            <a:ext cx="365760" cy="283464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 flipH="1">
            <a:off x="3342896" y="4679364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15237" y="2148288"/>
            <a:ext cx="1465759" cy="254602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54415" y="4948125"/>
                <a:ext cx="2417585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Matched photo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15" y="4948125"/>
                <a:ext cx="2417585" cy="385875"/>
              </a:xfrm>
              <a:prstGeom prst="rect">
                <a:avLst/>
              </a:prstGeom>
              <a:blipFill rotWithShape="1">
                <a:blip r:embed="rId10"/>
                <a:stretch>
                  <a:fillRect l="-2015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872970" y="3202563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177406" y="3202242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78953" y="3200400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4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90" y="4575732"/>
            <a:ext cx="365760" cy="283464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 flipH="1">
            <a:off x="6382070" y="4678852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endCxn id="24" idx="0"/>
          </p:cNvCxnSpPr>
          <p:nvPr/>
        </p:nvCxnSpPr>
        <p:spPr>
          <a:xfrm>
            <a:off x="1921595" y="2171440"/>
            <a:ext cx="4498575" cy="2507412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006627" y="3099704"/>
                <a:ext cx="514821" cy="405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627" y="3099704"/>
                <a:ext cx="514821" cy="405496"/>
              </a:xfrm>
              <a:prstGeom prst="rect">
                <a:avLst/>
              </a:prstGeom>
              <a:blipFill rotWithShape="1">
                <a:blip r:embed="rId12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02415" y="4953000"/>
                <a:ext cx="2417585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Matched photo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𝑷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𝑲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15" y="4953000"/>
                <a:ext cx="2417585" cy="385875"/>
              </a:xfrm>
              <a:prstGeom prst="rect">
                <a:avLst/>
              </a:prstGeom>
              <a:blipFill rotWithShape="1">
                <a:blip r:embed="rId13"/>
                <a:stretch>
                  <a:fillRect l="-2015" t="-317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4191000" y="4653438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95436" y="4653117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96983" y="4651275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4479" y="4513563"/>
                <a:ext cx="593368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79" y="4513563"/>
                <a:ext cx="593368" cy="406778"/>
              </a:xfrm>
              <a:prstGeom prst="rect">
                <a:avLst/>
              </a:prstGeom>
              <a:blipFill rotWithShape="1">
                <a:blip r:embed="rId14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52908" y="4495800"/>
                <a:ext cx="766492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08" y="4495800"/>
                <a:ext cx="766492" cy="406778"/>
              </a:xfrm>
              <a:prstGeom prst="rect">
                <a:avLst/>
              </a:prstGeom>
              <a:blipFill rotWithShape="1"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57800" y="4495800"/>
                <a:ext cx="792140" cy="405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𝑲</m:t>
                          </m:r>
                        </m:sup>
                      </m:sSubSup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495800"/>
                <a:ext cx="792140" cy="405496"/>
              </a:xfrm>
              <a:prstGeom prst="rect">
                <a:avLst/>
              </a:prstGeom>
              <a:blipFill rotWithShape="1">
                <a:blip r:embed="rId1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09311" y="450746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11" y="4507468"/>
                <a:ext cx="41068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200" y="5499529"/>
                <a:ext cx="8915400" cy="520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Compute linear mapping function defined by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𝒑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𝒑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𝒑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𝑲</m:t>
                            </m:r>
                          </m:sup>
                        </m:sSub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499529"/>
                <a:ext cx="8915400" cy="520271"/>
              </a:xfrm>
              <a:prstGeom prst="rect">
                <a:avLst/>
              </a:prstGeom>
              <a:blipFill rotWithShape="1">
                <a:blip r:embed="rId18"/>
                <a:stretch>
                  <a:fillRect l="-1094" t="-465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350786" y="381000"/>
            <a:ext cx="642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Sketch Generation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Linear Estimation from Photos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8994E-6 L 0.36406 -4.48994E-6 C 0.52726 -4.48994E-6 0.72812 0.10433 0.72812 0.18922 L 0.72812 0.37891 " pathEditMode="relative" rAng="0" ptsTypes="FfFF">
                                      <p:cBhvr>
                                        <p:cTn id="1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06" y="189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5" grpId="1" animBg="1"/>
      <p:bldP spid="8" grpId="0"/>
      <p:bldP spid="8" grpId="1"/>
      <p:bldP spid="10" grpId="0" animBg="1"/>
      <p:bldP spid="10" grpId="1" animBg="1"/>
      <p:bldP spid="11" grpId="0"/>
      <p:bldP spid="11" grpId="1"/>
      <p:bldP spid="14" grpId="0"/>
      <p:bldP spid="14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6" grpId="0"/>
      <p:bldP spid="26" grpId="1"/>
      <p:bldP spid="27" grpId="0"/>
      <p:bldP spid="27" grpId="2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133600" y="548174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Matched sketch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40" y="4393692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50" y="4434494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48" y="4407679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32" y="4422648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48" y="4410428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06277" y="3661144"/>
                <a:ext cx="489173" cy="406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77" y="3661144"/>
                <a:ext cx="489173" cy="406778"/>
              </a:xfrm>
              <a:prstGeom prst="rect">
                <a:avLst/>
              </a:prstGeom>
              <a:blipFill rotWithShape="1"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 flipH="1">
            <a:off x="1527732" y="4904204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1893883"/>
            <a:ext cx="1343026" cy="98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565832" y="2510916"/>
            <a:ext cx="310594" cy="2376552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 flipH="1">
            <a:off x="1838325" y="2390775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5894" y="237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548174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Matched sketch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9200" y="1459468"/>
            <a:ext cx="1207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photo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86000" y="5481742"/>
                <a:ext cx="815159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sub>
                        <m:sup/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481742"/>
                <a:ext cx="815159" cy="461858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254027" y="3669120"/>
                <a:ext cx="489173" cy="406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27" y="3669120"/>
                <a:ext cx="489173" cy="406778"/>
              </a:xfrm>
              <a:prstGeom prst="rect">
                <a:avLst/>
              </a:prstGeom>
              <a:blipFill rotWithShape="1">
                <a:blip r:embed="rId11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 flipH="1">
            <a:off x="3305486" y="489017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1892093" y="2466975"/>
            <a:ext cx="1451493" cy="2423195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14800" y="5481742"/>
                <a:ext cx="815159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sub>
                        <m:sup/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481742"/>
                <a:ext cx="815159" cy="461858"/>
              </a:xfrm>
              <a:prstGeom prst="rect">
                <a:avLst/>
              </a:prstGeom>
              <a:blipFill rotWithShape="1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3177770" y="3812163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82206" y="3811842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83753" y="3810000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67200" y="4850553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71636" y="4850232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73183" y="4848390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40" y="4393692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Oval 37"/>
          <p:cNvSpPr/>
          <p:nvPr/>
        </p:nvSpPr>
        <p:spPr>
          <a:xfrm flipH="1">
            <a:off x="6391024" y="492207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930549" y="2445588"/>
            <a:ext cx="4498575" cy="2507412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006627" y="3709304"/>
                <a:ext cx="514821" cy="405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627" y="3709304"/>
                <a:ext cx="514821" cy="405496"/>
              </a:xfrm>
              <a:prstGeom prst="rect">
                <a:avLst/>
              </a:prstGeom>
              <a:blipFill rotWithShape="1">
                <a:blip r:embed="rId1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357041" y="5486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Matched sketch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338241" y="5486400"/>
                <a:ext cx="834396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𝑲</m:t>
                              </m:r>
                            </m:sup>
                          </m:sSubSup>
                        </m:sub>
                        <m:sup/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241" y="5486400"/>
                <a:ext cx="834396" cy="460767"/>
              </a:xfrm>
              <a:prstGeom prst="rect">
                <a:avLst/>
              </a:prstGeom>
              <a:blipFill rotWithShape="1"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90600" y="4724400"/>
                <a:ext cx="593368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724400"/>
                <a:ext cx="593368" cy="406778"/>
              </a:xfrm>
              <a:prstGeom prst="rect">
                <a:avLst/>
              </a:prstGeom>
              <a:blipFill rotWithShape="1">
                <a:blip r:embed="rId16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86000" y="4724400"/>
                <a:ext cx="766492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724400"/>
                <a:ext cx="766492" cy="406778"/>
              </a:xfrm>
              <a:prstGeom prst="rect">
                <a:avLst/>
              </a:prstGeom>
              <a:blipFill rotWithShape="1">
                <a:blip r:embed="rId1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80060" y="4724400"/>
                <a:ext cx="792140" cy="405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𝑲</m:t>
                          </m:r>
                        </m:sup>
                      </m:sSubSup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60" y="4724400"/>
                <a:ext cx="792140" cy="405496"/>
              </a:xfrm>
              <a:prstGeom prst="rect">
                <a:avLst/>
              </a:prstGeom>
              <a:blipFill rotWithShape="1">
                <a:blip r:embed="rId1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09311" y="48006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11" y="4800600"/>
                <a:ext cx="41068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 flipH="1">
            <a:off x="7848600" y="4940510"/>
            <a:ext cx="76200" cy="76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4200" y="5126727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on pixel 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5" name="Picture 7"/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632" y="1880092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2819400" y="1981200"/>
            <a:ext cx="281939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84860" y="1459468"/>
            <a:ext cx="146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Coarse sketch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50786" y="381000"/>
            <a:ext cx="5888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Sketch Generation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Apply Linear Mapping to Sketches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001000" y="4800600"/>
                <a:ext cx="50199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00600"/>
                <a:ext cx="501997" cy="394210"/>
              </a:xfrm>
              <a:prstGeom prst="rect">
                <a:avLst/>
              </a:prstGeom>
              <a:blipFill rotWithShape="1">
                <a:blip r:embed="rId2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71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6067E-6 L -0.04305 -4.96067E-6 C -0.06267 -4.96067E-6 -0.08611 -0.031 -0.08611 -0.05529 L -0.08611 -0.11059 " pathEditMode="relative" rAng="0" ptsTypes="FfFF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-553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6067E-6 L -4.44444E-6 -0.05529 C -4.44444E-6 -0.08028 -0.02152 -0.11059 -0.03888 -0.11059 L -0.07777 -0.11059 " pathEditMode="relative" rAng="0" ptsTypes="FfFF">
                                      <p:cBhvr>
                                        <p:cTn id="1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-55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16242E-7 L -0.04913 9.16242E-7 C -0.07118 9.16242E-7 -0.09809 -0.03124 -0.09809 -0.05599 L -0.09809 -0.11129 " pathEditMode="relative" rAng="0" ptsTypes="FfFF">
                                      <p:cBhvr>
                                        <p:cTn id="19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5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6" grpId="0"/>
      <p:bldP spid="6" grpId="1"/>
      <p:bldP spid="9" grpId="0" animBg="1"/>
      <p:bldP spid="5" grpId="0" animBg="1"/>
      <p:bldP spid="19" grpId="0"/>
      <p:bldP spid="21" grpId="0"/>
      <p:bldP spid="21" grpId="1"/>
      <p:bldP spid="22" grpId="0"/>
      <p:bldP spid="17" grpId="0"/>
      <p:bldP spid="17" grpId="1"/>
      <p:bldP spid="24" grpId="0"/>
      <p:bldP spid="24" grpId="1"/>
      <p:bldP spid="25" grpId="0" animBg="1"/>
      <p:bldP spid="30" grpId="0"/>
      <p:bldP spid="30" grpId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8" grpId="0" animBg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  <p:bldP spid="45" grpId="0"/>
      <p:bldP spid="46" grpId="0"/>
      <p:bldP spid="47" grpId="0" animBg="1"/>
      <p:bldP spid="23" grpId="0"/>
      <p:bldP spid="27" grpId="0" animBg="1"/>
      <p:bldP spid="5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18424" y="4953000"/>
                <a:ext cx="44851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ambria Math"/>
                  </a:rPr>
                  <a:t>Because</a:t>
                </a:r>
                <a:r>
                  <a:rPr lang="en-US" b="0" dirty="0" smtClean="0">
                    <a:latin typeface="Cambria Math"/>
                  </a:rPr>
                  <a:t>: coarse sketch image is not natural.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not a good similarity measurement </a:t>
                </a:r>
              </a:p>
              <a:p>
                <a:r>
                  <a:rPr lang="en-US" dirty="0" smtClean="0"/>
                  <a:t>between p and r.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24" y="4953000"/>
                <a:ext cx="4485139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087" t="-3974" r="-13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093672" y="381000"/>
            <a:ext cx="7135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Denoising: State-of-the-art Image Denoising Algorithms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0144" y="1408176"/>
            <a:ext cx="146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Coarse sketch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1514" y="178106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Nonlocal Means (NLM)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31888" y="2383536"/>
            <a:ext cx="365760" cy="283464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 flipH="1">
            <a:off x="2176668" y="250876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078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365760" cy="283464"/>
          </a:xfrm>
          <a:prstGeom prst="rect">
            <a:avLst/>
          </a:prstGeom>
          <a:noFill/>
          <a:ln w="222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 flipH="1">
            <a:off x="1668780" y="2084527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3094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0" y="20574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8222" y="2438400"/>
                <a:ext cx="987578" cy="39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𝑁𝐿𝑀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2" y="2438400"/>
                <a:ext cx="987578" cy="396391"/>
              </a:xfrm>
              <a:prstGeom prst="rect">
                <a:avLst/>
              </a:prstGeom>
              <a:blipFill rotWithShape="1"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01331" y="2438400"/>
                <a:ext cx="474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31" y="2438400"/>
                <a:ext cx="47410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2200" y="2150401"/>
                <a:ext cx="956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150401"/>
                <a:ext cx="95622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26069" y="243840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69" y="2438400"/>
                <a:ext cx="6463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5400000">
            <a:off x="5930962" y="1399632"/>
            <a:ext cx="330075" cy="320040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50833" y="3288268"/>
                <a:ext cx="372204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pixels in the neighbor of 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833" y="3288268"/>
                <a:ext cx="3722045" cy="390748"/>
              </a:xfrm>
              <a:prstGeom prst="rect">
                <a:avLst/>
              </a:prstGeom>
              <a:blipFill rotWithShape="1">
                <a:blip r:embed="rId11"/>
                <a:stretch>
                  <a:fillRect l="-1309"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2066682" y="3288268"/>
            <a:ext cx="296172" cy="59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84" y="4165105"/>
            <a:ext cx="1344168" cy="9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264024" y="4501275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improvement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0122" y="340256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NLM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 flipH="1">
            <a:off x="2438400" y="21336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2021" y="19805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00800" y="2400300"/>
                <a:ext cx="48506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400300"/>
                <a:ext cx="485068" cy="390748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54730" y="2431455"/>
                <a:ext cx="956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730" y="2431455"/>
                <a:ext cx="9562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0" y="245006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450068"/>
                <a:ext cx="41069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57200" y="6443246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[NLM</a:t>
            </a:r>
            <a:r>
              <a:rPr lang="en-US" sz="1600" dirty="0"/>
              <a:t>] </a:t>
            </a:r>
            <a:r>
              <a:rPr lang="en-US" sz="1600" dirty="0" smtClean="0"/>
              <a:t>A. </a:t>
            </a:r>
            <a:r>
              <a:rPr lang="en-US" sz="1600" dirty="0" err="1" smtClean="0"/>
              <a:t>Buades</a:t>
            </a:r>
            <a:r>
              <a:rPr lang="en-US" sz="1600" dirty="0"/>
              <a:t>,</a:t>
            </a:r>
            <a:r>
              <a:rPr lang="en-US" sz="1600" dirty="0" smtClean="0"/>
              <a:t> B. </a:t>
            </a:r>
            <a:r>
              <a:rPr lang="en-US" sz="1600" dirty="0" err="1" smtClean="0"/>
              <a:t>Coll</a:t>
            </a:r>
            <a:r>
              <a:rPr lang="en-US" sz="1600" dirty="0" smtClean="0"/>
              <a:t> and J.-M. Morel, A </a:t>
            </a:r>
            <a:r>
              <a:rPr lang="en-US" sz="1600" dirty="0"/>
              <a:t>non-local algorithm for image </a:t>
            </a:r>
            <a:r>
              <a:rPr lang="en-US" sz="1600" dirty="0" smtClean="0"/>
              <a:t>denoising, CVPR 2005.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5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3424E-6 L 0.05504 0.0571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28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8709E-6 L 0.20834 0.0444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3" grpId="0"/>
      <p:bldP spid="11" grpId="0" animBg="1"/>
      <p:bldP spid="15" grpId="0" animBg="1"/>
      <p:bldP spid="16" grpId="0"/>
      <p:bldP spid="17" grpId="0"/>
      <p:bldP spid="4" grpId="0"/>
      <p:bldP spid="19" grpId="0"/>
      <p:bldP spid="7" grpId="0"/>
      <p:bldP spid="7" grpId="1"/>
      <p:bldP spid="9" grpId="0"/>
      <p:bldP spid="10" grpId="0" animBg="1"/>
      <p:bldP spid="13" grpId="0"/>
      <p:bldP spid="14" grpId="0" animBg="1"/>
      <p:bldP spid="18" grpId="0"/>
      <p:bldP spid="27" grpId="0"/>
      <p:bldP spid="23" grpId="0" animBg="1"/>
      <p:bldP spid="24" grpId="0"/>
      <p:bldP spid="25" grpId="0"/>
      <p:bldP spid="26" grpId="0"/>
      <p:bldP spid="5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6995" y="38100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– BM3D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yibisong\Desktop\cameraman_th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47" y="1905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383268"/>
            <a:ext cx="787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BM3D groups correlated patches in the noisy image to create multiple estimations.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1" y="4724400"/>
            <a:ext cx="721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idea for sketch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group highly similar sketch estimations.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27432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BM3D 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197025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[BM3D] K</a:t>
            </a:r>
            <a:r>
              <a:rPr lang="en-US" sz="1600" dirty="0"/>
              <a:t>. </a:t>
            </a:r>
            <a:r>
              <a:rPr lang="en-US" sz="1600" dirty="0" err="1"/>
              <a:t>Dabov</a:t>
            </a:r>
            <a:r>
              <a:rPr lang="en-US" sz="1600" dirty="0"/>
              <a:t>, A. </a:t>
            </a:r>
            <a:r>
              <a:rPr lang="en-US" sz="1600" dirty="0" err="1"/>
              <a:t>Foi</a:t>
            </a:r>
            <a:r>
              <a:rPr lang="en-US" sz="1600" dirty="0"/>
              <a:t>, V. </a:t>
            </a:r>
            <a:r>
              <a:rPr lang="en-US" sz="1600" dirty="0" err="1"/>
              <a:t>Katkovnik</a:t>
            </a:r>
            <a:r>
              <a:rPr lang="en-US" sz="1600" dirty="0"/>
              <a:t>, and K. </a:t>
            </a:r>
            <a:r>
              <a:rPr lang="en-US" sz="1600" dirty="0" err="1"/>
              <a:t>Egiazarian</a:t>
            </a:r>
            <a:r>
              <a:rPr lang="en-US" sz="1600" dirty="0"/>
              <a:t>, “Image denoising by sparse 3D transform-domain collaborative filtering,” IEEE Trans. Image Process., vol. 16, no. 8, pp. 2080-2095, August 2007.</a:t>
            </a:r>
          </a:p>
        </p:txBody>
      </p:sp>
    </p:spTree>
    <p:extLst>
      <p:ext uri="{BB962C8B-B14F-4D97-AF65-F5344CB8AC3E}">
        <p14:creationId xmlns:p14="http://schemas.microsoft.com/office/powerpoint/2010/main" val="17206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209800" y="5687313"/>
                <a:ext cx="1065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)∙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87313"/>
                <a:ext cx="106522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47800" y="381000"/>
            <a:ext cx="670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patial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ketch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enoising Algorithm (SSD)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78" y="1669420"/>
            <a:ext cx="1343026" cy="98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50260" y="1297752"/>
            <a:ext cx="1207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photo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824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2171700" y="1828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02" y="3778460"/>
            <a:ext cx="1344168" cy="987552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209800" y="1895684"/>
            <a:ext cx="1091992" cy="2376552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>
            <a:off x="3278493" y="4235944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819400" y="3165306"/>
                <a:ext cx="820930" cy="406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</m:sub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𝒒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65306"/>
                <a:ext cx="820930" cy="406906"/>
              </a:xfrm>
              <a:prstGeom prst="rect">
                <a:avLst/>
              </a:prstGeom>
              <a:blipFill rotWithShape="1">
                <a:blip r:embed="rId6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47241" y="4262542"/>
                <a:ext cx="815159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sub>
                        <m:sup/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241" y="4262542"/>
                <a:ext cx="815159" cy="461858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555887" y="21242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 flipH="1">
            <a:off x="1837807" y="2165421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400" y="4117152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Matched sketch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05000" y="1905000"/>
            <a:ext cx="275967" cy="279312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2865520" y="4576240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766241" y="4715084"/>
                <a:ext cx="815159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𝒑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sub>
                        <m:sup/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241" y="4715084"/>
                <a:ext cx="815159" cy="461858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793868" y="336869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93" y="3778460"/>
            <a:ext cx="1344168" cy="987552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2209800" y="1897268"/>
            <a:ext cx="2804599" cy="2376776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30427" y="3169964"/>
                <a:ext cx="844975" cy="406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𝒒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427" y="3169964"/>
                <a:ext cx="844975" cy="406906"/>
              </a:xfrm>
              <a:prstGeom prst="rect">
                <a:avLst/>
              </a:prstGeom>
              <a:blipFill rotWithShape="1">
                <a:blip r:embed="rId10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 flipH="1">
            <a:off x="4999290" y="4259693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722960" y="4353815"/>
            <a:ext cx="275967" cy="279312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flipH="1">
            <a:off x="4646760" y="4595027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629810" y="4719742"/>
                <a:ext cx="815159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𝒑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sub>
                        <m:sup/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10" y="4719742"/>
                <a:ext cx="815159" cy="461858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899841" y="4262542"/>
                <a:ext cx="815159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sub>
                        <m:sup/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41" y="4262542"/>
                <a:ext cx="815159" cy="461858"/>
              </a:xfrm>
              <a:prstGeom prst="rect">
                <a:avLst/>
              </a:prstGeom>
              <a:blipFill rotWithShape="1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5768570" y="4564847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73006" y="4564526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74553" y="4562684"/>
            <a:ext cx="102447" cy="1024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16" y="3752077"/>
            <a:ext cx="1344168" cy="987552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>
            <a:off x="2209800" y="1895684"/>
            <a:ext cx="5217807" cy="2378360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 flipH="1">
            <a:off x="7467600" y="4262542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581179" y="3171246"/>
                <a:ext cx="897875" cy="405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𝑲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𝒒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79" y="3171246"/>
                <a:ext cx="897875" cy="405496"/>
              </a:xfrm>
              <a:prstGeom prst="rect">
                <a:avLst/>
              </a:prstGeom>
              <a:blipFill rotWithShape="1">
                <a:blip r:embed="rId14"/>
                <a:stretch>
                  <a:fillRect t="-4478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7222220" y="4328138"/>
            <a:ext cx="275967" cy="279312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flipH="1">
            <a:off x="7162800" y="4567342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391400" y="4262542"/>
                <a:ext cx="815159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𝑲</m:t>
                              </m:r>
                            </m:sup>
                          </m:sSubSup>
                        </m:sub>
                        <m:sup/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262542"/>
                <a:ext cx="815159" cy="461858"/>
              </a:xfrm>
              <a:prstGeom prst="rect">
                <a:avLst/>
              </a:prstGeom>
              <a:blipFill rotWithShape="1"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086600" y="4715084"/>
                <a:ext cx="823174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𝒑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𝑲</m:t>
                              </m:r>
                            </m:sup>
                          </m:sSubSup>
                        </m:sub>
                        <m:sup/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715084"/>
                <a:ext cx="823174" cy="460832"/>
              </a:xfrm>
              <a:prstGeom prst="rect">
                <a:avLst/>
              </a:prstGeom>
              <a:blipFill rotWithShape="1"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86000" y="4393822"/>
                <a:ext cx="593368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𝒒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393822"/>
                <a:ext cx="593368" cy="406778"/>
              </a:xfrm>
              <a:prstGeom prst="rect">
                <a:avLst/>
              </a:prstGeom>
              <a:blipFill rotWithShape="1">
                <a:blip r:embed="rId1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810000" y="4393822"/>
                <a:ext cx="766492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𝒒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393822"/>
                <a:ext cx="766492" cy="406778"/>
              </a:xfrm>
              <a:prstGeom prst="rect">
                <a:avLst/>
              </a:prstGeom>
              <a:blipFill rotWithShape="1">
                <a:blip r:embed="rId18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00800" y="4386812"/>
                <a:ext cx="792140" cy="405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𝒒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𝑲</m:t>
                          </m:r>
                        </m:sup>
                      </m:sSubSup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86812"/>
                <a:ext cx="792140" cy="405496"/>
              </a:xfrm>
              <a:prstGeom prst="rect">
                <a:avLst/>
              </a:prstGeom>
              <a:blipFill rotWithShape="1">
                <a:blip r:embed="rId1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514111" y="439382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111" y="4393822"/>
                <a:ext cx="41068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/>
          <p:cNvSpPr/>
          <p:nvPr/>
        </p:nvSpPr>
        <p:spPr>
          <a:xfrm flipH="1">
            <a:off x="8151078" y="4543344"/>
            <a:ext cx="76200" cy="76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8153400" y="4684707"/>
                <a:ext cx="503022" cy="42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684707"/>
                <a:ext cx="503022" cy="420693"/>
              </a:xfrm>
              <a:prstGeom prst="rect">
                <a:avLst/>
              </a:prstGeom>
              <a:blipFill rotWithShape="1">
                <a:blip r:embed="rId21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6389026" y="1618685"/>
            <a:ext cx="1394855" cy="101119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04680" y="206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 flipH="1">
            <a:off x="7086600" y="2110205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933894" y="990600"/>
                <a:ext cx="2448106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Estimations from pixels </a:t>
                </a:r>
              </a:p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local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94" y="990600"/>
                <a:ext cx="2448106" cy="667747"/>
              </a:xfrm>
              <a:prstGeom prst="rect">
                <a:avLst/>
              </a:prstGeom>
              <a:blipFill rotWithShape="1">
                <a:blip r:embed="rId22"/>
                <a:stretch>
                  <a:fillRect l="-1741" t="-4587" r="-1493"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 flipH="1">
            <a:off x="1236166" y="180539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95400" y="17526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 flipH="1">
            <a:off x="6522822" y="1744877"/>
            <a:ext cx="76200" cy="76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477000" y="1857584"/>
                <a:ext cx="50199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857584"/>
                <a:ext cx="501997" cy="394210"/>
              </a:xfrm>
              <a:prstGeom prst="rect">
                <a:avLst/>
              </a:prstGeom>
              <a:blipFill rotWithShape="1">
                <a:blip r:embed="rId2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/>
          <p:cNvSpPr/>
          <p:nvPr/>
        </p:nvSpPr>
        <p:spPr>
          <a:xfrm flipH="1">
            <a:off x="1371600" y="24384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 flipH="1">
            <a:off x="6629400" y="2362200"/>
            <a:ext cx="76200" cy="76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 flipH="1">
            <a:off x="7498187" y="1788920"/>
            <a:ext cx="76200" cy="76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43600" y="2667000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Averaging estimations to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output sketch 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2381" y="526218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Nonlocal Means (NLM):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429089" y="5703997"/>
                <a:ext cx="987578" cy="39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𝑁𝐿𝑀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89" y="5703997"/>
                <a:ext cx="987578" cy="396391"/>
              </a:xfrm>
              <a:prstGeom prst="rect">
                <a:avLst/>
              </a:prstGeom>
              <a:blipFill rotWithShape="1">
                <a:blip r:embed="rId2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096332" y="5703997"/>
                <a:ext cx="48506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332" y="5703997"/>
                <a:ext cx="485068" cy="390748"/>
              </a:xfrm>
              <a:prstGeom prst="rect">
                <a:avLst/>
              </a:prstGeom>
              <a:blipFill rotWithShape="1">
                <a:blip r:embed="rId2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046936" y="570399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36" y="5703997"/>
                <a:ext cx="646331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78896" y="5726668"/>
                <a:ext cx="474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96" y="5726668"/>
                <a:ext cx="474104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575597" y="5703997"/>
                <a:ext cx="1047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)∙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97" y="5703997"/>
                <a:ext cx="1047274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3399310" y="571566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10" y="5715665"/>
                <a:ext cx="410690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976970" y="6107668"/>
            <a:ext cx="166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483078" y="6477000"/>
                <a:ext cx="933589" cy="39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𝑆𝑆𝐷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78" y="6477000"/>
                <a:ext cx="933589" cy="397994"/>
              </a:xfrm>
              <a:prstGeom prst="rect">
                <a:avLst/>
              </a:prstGeom>
              <a:blipFill rotWithShape="1">
                <a:blip r:embed="rId3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29200" y="64886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488668"/>
                <a:ext cx="646331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407267" y="648866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67" y="6488668"/>
                <a:ext cx="410690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01790" y="6477000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790" y="6477000"/>
                <a:ext cx="474810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0" y="6434358"/>
                <a:ext cx="501997" cy="423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34358"/>
                <a:ext cx="501997" cy="423642"/>
              </a:xfrm>
              <a:prstGeom prst="rect">
                <a:avLst/>
              </a:prstGeom>
              <a:blipFill rotWithShape="1">
                <a:blip r:embed="rId3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173390" y="6477000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90" y="6477000"/>
                <a:ext cx="474810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451003" y="6463790"/>
                <a:ext cx="50199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𝒓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6463790"/>
                <a:ext cx="501997" cy="394210"/>
              </a:xfrm>
              <a:prstGeom prst="rect">
                <a:avLst/>
              </a:prstGeom>
              <a:blipFill rotWithShape="1">
                <a:blip r:embed="rId3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6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9884E-6 L 0.11858 0.3465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17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5591E-6 L -0.06077 -0.39116 " pathEditMode="relative" rAng="0" ptsTypes="AA">
                                      <p:cBhvr>
                                        <p:cTn id="32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19570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5003E-6 L -0.07066 -0.40111 " pathEditMode="relative" rAng="0" ptsTypes="AA">
                                      <p:cBhvr>
                                        <p:cTn id="32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20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23 L -0.0408 0.0421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2082"/>
                                    </p:animMotion>
                                  </p:childTnLst>
                                </p:cTn>
                              </p:par>
                              <p:par>
                                <p:cTn id="4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0557E-6 L 0.05747 0.0502 " pathEditMode="relative" rAng="0" ptsTypes="AA">
                                      <p:cBhvr>
                                        <p:cTn id="4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2498"/>
                                    </p:animMotion>
                                  </p:childTnLst>
                                </p:cTn>
                              </p:par>
                              <p:par>
                                <p:cTn id="4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8688E-6 L 0.04583 -0.03516 " pathEditMode="relative" rAng="0" ptsTypes="AA">
                                      <p:cBhvr>
                                        <p:cTn id="42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7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5" grpId="0"/>
      <p:bldP spid="6" grpId="0"/>
      <p:bldP spid="6" grpId="1"/>
      <p:bldP spid="7" grpId="0" animBg="1"/>
      <p:bldP spid="7" grpId="1" animBg="1"/>
      <p:bldP spid="10" grpId="0" animBg="1"/>
      <p:bldP spid="10" grpId="1" animBg="1"/>
      <p:bldP spid="11" grpId="0"/>
      <p:bldP spid="11" grpId="1"/>
      <p:bldP spid="12" grpId="0"/>
      <p:bldP spid="12" grpId="1"/>
      <p:bldP spid="13" grpId="0"/>
      <p:bldP spid="14" grpId="0" animBg="1"/>
      <p:bldP spid="15" grpId="0"/>
      <p:bldP spid="15" grpId="1"/>
      <p:bldP spid="21" grpId="0" animBg="1"/>
      <p:bldP spid="21" grpId="1" animBg="1"/>
      <p:bldP spid="22" grpId="0"/>
      <p:bldP spid="22" grpId="1"/>
      <p:bldP spid="23" grpId="0"/>
      <p:bldP spid="23" grpId="1"/>
      <p:bldP spid="27" grpId="0"/>
      <p:bldP spid="27" grpId="1"/>
      <p:bldP spid="28" grpId="0" animBg="1"/>
      <p:bldP spid="28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/>
      <p:bldP spid="40" grpId="1"/>
      <p:bldP spid="42" grpId="0" animBg="1"/>
      <p:bldP spid="42" grpId="1" animBg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 animBg="1"/>
      <p:bldP spid="49" grpId="1" animBg="1"/>
      <p:bldP spid="49" grpId="2" animBg="1"/>
      <p:bldP spid="50" grpId="0"/>
      <p:bldP spid="50" grpId="1"/>
      <p:bldP spid="50" grpId="2"/>
      <p:bldP spid="51" grpId="0" animBg="1"/>
      <p:bldP spid="52" grpId="0"/>
      <p:bldP spid="53" grpId="0" animBg="1"/>
      <p:bldP spid="54" grpId="0"/>
      <p:bldP spid="55" grpId="0" animBg="1"/>
      <p:bldP spid="55" grpId="1" animBg="1"/>
      <p:bldP spid="56" grpId="0"/>
      <p:bldP spid="56" grpId="1"/>
      <p:bldP spid="57" grpId="0" animBg="1"/>
      <p:bldP spid="57" grpId="1" animBg="1"/>
      <p:bldP spid="58" grpId="0"/>
      <p:bldP spid="58" grpId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9" grpId="0"/>
      <p:bldP spid="82" grpId="0"/>
      <p:bldP spid="83" grpId="0"/>
      <p:bldP spid="2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8145" y="1295400"/>
            <a:ext cx="1394855" cy="101119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73799" y="1745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 flipH="1">
            <a:off x="4255719" y="1786920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58638" y="2362200"/>
                <a:ext cx="3087448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 SSD is robust 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38" y="2362200"/>
                <a:ext cx="3087448" cy="410497"/>
              </a:xfrm>
              <a:prstGeom prst="rect">
                <a:avLst/>
              </a:prstGeom>
              <a:blipFill rotWithShape="1">
                <a:blip r:embed="rId3"/>
                <a:stretch>
                  <a:fillRect l="-1578" t="-2985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3200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43200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1527048" cy="77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48" y="4648200"/>
            <a:ext cx="1527048" cy="77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199"/>
            <a:ext cx="1527048" cy="77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048" y="4648200"/>
            <a:ext cx="1527048" cy="77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52" y="4648200"/>
            <a:ext cx="1527048" cy="77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16132" y="542186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361924" y="5410200"/>
                <a:ext cx="1351845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5x5 local region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400" b="1" i="1">
                                <a:latin typeface="Cambria Math"/>
                                <a:ea typeface="Cambria Math"/>
                              </a:rPr>
                              <m:t>𝜳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n-US" sz="1400" b="1" i="1">
                        <a:latin typeface="Cambria Math"/>
                      </a:rPr>
                      <m:t>=</m:t>
                    </m:r>
                    <m:r>
                      <a:rPr lang="en-US" sz="1400" b="1" i="1">
                        <a:latin typeface="Cambria Math"/>
                      </a:rPr>
                      <m:t>𝟐𝟓</m:t>
                    </m:r>
                  </m:oMath>
                </a14:m>
                <a:r>
                  <a:rPr lang="en-US" sz="1400" b="1" dirty="0"/>
                  <a:t>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24" y="5410200"/>
                <a:ext cx="1351845" cy="557910"/>
              </a:xfrm>
              <a:prstGeom prst="rect">
                <a:avLst/>
              </a:prstGeom>
              <a:blipFill rotWithShape="1">
                <a:blip r:embed="rId15"/>
                <a:stretch>
                  <a:fillRect l="-901" t="-1099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21760" y="5410200"/>
                <a:ext cx="1534587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11x11 local region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400" b="1" i="1">
                                <a:latin typeface="Cambria Math"/>
                                <a:ea typeface="Cambria Math"/>
                              </a:rPr>
                              <m:t>𝜳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n-US" sz="1400" b="1" i="1">
                        <a:latin typeface="Cambria Math"/>
                      </a:rPr>
                      <m:t>=</m:t>
                    </m:r>
                    <m:r>
                      <a:rPr lang="en-US" sz="1400" b="1" i="1" smtClean="0">
                        <a:latin typeface="Cambria Math"/>
                      </a:rPr>
                      <m:t>𝟏𝟐𝟏</m:t>
                    </m:r>
                  </m:oMath>
                </a14:m>
                <a:r>
                  <a:rPr lang="en-US" sz="1400" b="1" dirty="0"/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760" y="5410200"/>
                <a:ext cx="1534587" cy="557910"/>
              </a:xfrm>
              <a:prstGeom prst="rect">
                <a:avLst/>
              </a:prstGeom>
              <a:blipFill rotWithShape="1">
                <a:blip r:embed="rId16"/>
                <a:stretch>
                  <a:fillRect l="-794" t="-1099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39650" y="5398411"/>
                <a:ext cx="1534587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17x17 local region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400" b="1" i="1">
                                <a:latin typeface="Cambria Math"/>
                                <a:ea typeface="Cambria Math"/>
                              </a:rPr>
                              <m:t>𝜳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n-US" sz="1400" b="1" i="1">
                        <a:latin typeface="Cambria Math"/>
                      </a:rPr>
                      <m:t>=</m:t>
                    </m:r>
                    <m:r>
                      <a:rPr lang="en-US" sz="1400" b="1" i="1" smtClean="0">
                        <a:latin typeface="Cambria Math"/>
                      </a:rPr>
                      <m:t>𝟐𝟖𝟗</m:t>
                    </m:r>
                  </m:oMath>
                </a14:m>
                <a:r>
                  <a:rPr lang="en-US" sz="1400" b="1" dirty="0"/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50" y="5398411"/>
                <a:ext cx="1534587" cy="557910"/>
              </a:xfrm>
              <a:prstGeom prst="rect">
                <a:avLst/>
              </a:prstGeom>
              <a:blipFill rotWithShape="1">
                <a:blip r:embed="rId17"/>
                <a:stretch>
                  <a:fillRect l="-794" t="-1099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58249" y="5410200"/>
                <a:ext cx="1534587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23x23 local region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400" b="1" i="1">
                                <a:latin typeface="Cambria Math"/>
                                <a:ea typeface="Cambria Math"/>
                              </a:rPr>
                              <m:t>𝜳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n-US" sz="1400" b="1" i="1">
                        <a:latin typeface="Cambria Math"/>
                      </a:rPr>
                      <m:t>=</m:t>
                    </m:r>
                    <m:r>
                      <a:rPr lang="en-US" sz="1400" b="1" i="1" smtClean="0">
                        <a:latin typeface="Cambria Math"/>
                      </a:rPr>
                      <m:t>𝟓𝟐𝟗</m:t>
                    </m:r>
                  </m:oMath>
                </a14:m>
                <a:r>
                  <a:rPr lang="en-US" sz="1400" b="1" dirty="0"/>
                  <a:t>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249" y="5410200"/>
                <a:ext cx="1534587" cy="557910"/>
              </a:xfrm>
              <a:prstGeom prst="rect">
                <a:avLst/>
              </a:prstGeom>
              <a:blipFill rotWithShape="1">
                <a:blip r:embed="rId18"/>
                <a:stretch>
                  <a:fillRect l="-397" t="-1099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9106" y="6019800"/>
                <a:ext cx="8424101" cy="687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sufficient large (i.e.,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&gt;100),  the proposed SSD can effectively</a:t>
                </a:r>
              </a:p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suppress noise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preserving facial details like the tiny eye reflections (see close-ups).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6" y="6019800"/>
                <a:ext cx="8424101" cy="687496"/>
              </a:xfrm>
              <a:prstGeom prst="rect">
                <a:avLst/>
              </a:prstGeom>
              <a:blipFill rotWithShape="1">
                <a:blip r:embed="rId19"/>
                <a:stretch>
                  <a:fillRect l="-217" t="-1786" r="-145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" y="381000"/>
                <a:ext cx="8055270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Robustness to the region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the only parameter involved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1000"/>
                <a:ext cx="8055270" cy="516616"/>
              </a:xfrm>
              <a:prstGeom prst="rect">
                <a:avLst/>
              </a:prstGeom>
              <a:blipFill rotWithShape="1">
                <a:blip r:embed="rId20"/>
                <a:stretch>
                  <a:fillRect l="-984" t="-4762" r="-908" b="-2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8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3" grpId="0"/>
      <p:bldP spid="14" grpId="0"/>
      <p:bldP spid="25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957</Words>
  <Application>Microsoft Office PowerPoint</Application>
  <PresentationFormat>On-screen Show (4:3)</PresentationFormat>
  <Paragraphs>162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SONG Yibing</dc:creator>
  <cp:lastModifiedBy>CS</cp:lastModifiedBy>
  <cp:revision>98</cp:revision>
  <dcterms:created xsi:type="dcterms:W3CDTF">2006-08-16T00:00:00Z</dcterms:created>
  <dcterms:modified xsi:type="dcterms:W3CDTF">2014-07-14T03:29:08Z</dcterms:modified>
</cp:coreProperties>
</file>