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16" r:id="rId3"/>
    <p:sldId id="317" r:id="rId4"/>
    <p:sldId id="318" r:id="rId5"/>
    <p:sldId id="319" r:id="rId6"/>
    <p:sldId id="320" r:id="rId7"/>
    <p:sldId id="321" r:id="rId8"/>
    <p:sldId id="322" r:id="rId9"/>
    <p:sldId id="323" r:id="rId10"/>
    <p:sldId id="324" r:id="rId11"/>
    <p:sldId id="307" r:id="rId12"/>
    <p:sldId id="308" r:id="rId13"/>
    <p:sldId id="309" r:id="rId14"/>
    <p:sldId id="310" r:id="rId15"/>
    <p:sldId id="311" r:id="rId16"/>
    <p:sldId id="312" r:id="rId17"/>
    <p:sldId id="327" r:id="rId18"/>
    <p:sldId id="32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57C4B3-F67B-4C08-9F6A-C6DE378A4300}" type="datetimeFigureOut">
              <a:rPr lang="en-US" smtClean="0"/>
              <a:t>7/28/2017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60F49-92C9-48AE-A57A-B378EA3E9E67}" type="slidenum">
              <a:rPr lang="en-US" smtClean="0"/>
              <a:t>‹#›</a:t>
            </a:fld>
            <a:endParaRPr lang="en-US" dirty="0"/>
          </a:p>
        </p:txBody>
      </p:sp>
    </p:spTree>
    <p:extLst>
      <p:ext uri="{BB962C8B-B14F-4D97-AF65-F5344CB8AC3E}">
        <p14:creationId xmlns:p14="http://schemas.microsoft.com/office/powerpoint/2010/main" val="39137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video we are going to illustrate the motivation and general idea of our work, which is efficient and robust face sketch synthesis.</a:t>
            </a:r>
            <a:endParaRPr lang="en-US" dirty="0"/>
          </a:p>
        </p:txBody>
      </p:sp>
      <p:sp>
        <p:nvSpPr>
          <p:cNvPr id="4" name="Slide Number Placeholder 3"/>
          <p:cNvSpPr>
            <a:spLocks noGrp="1"/>
          </p:cNvSpPr>
          <p:nvPr>
            <p:ph type="sldNum" sz="quarter" idx="10"/>
          </p:nvPr>
        </p:nvSpPr>
        <p:spPr/>
        <p:txBody>
          <a:bodyPr/>
          <a:lstStyle/>
          <a:p>
            <a:fld id="{FA960F49-92C9-48AE-A57A-B378EA3E9E67}" type="slidenum">
              <a:rPr lang="en-US" smtClean="0"/>
              <a:t>1</a:t>
            </a:fld>
            <a:endParaRPr lang="en-US"/>
          </a:p>
        </p:txBody>
      </p:sp>
    </p:spTree>
    <p:extLst>
      <p:ext uri="{BB962C8B-B14F-4D97-AF65-F5344CB8AC3E}">
        <p14:creationId xmlns:p14="http://schemas.microsoft.com/office/powerpoint/2010/main" val="476782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960F49-92C9-48AE-A57A-B378EA3E9E67}" type="slidenum">
              <a:rPr lang="en-US" smtClean="0"/>
              <a:t>10</a:t>
            </a:fld>
            <a:endParaRPr lang="en-US"/>
          </a:p>
        </p:txBody>
      </p:sp>
    </p:spTree>
    <p:extLst>
      <p:ext uri="{BB962C8B-B14F-4D97-AF65-F5344CB8AC3E}">
        <p14:creationId xmlns:p14="http://schemas.microsoft.com/office/powerpoint/2010/main" val="22325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algorithms first involves landmarks to detect facial components and use pre defined non overlapping triangles to cover the test photo. Then local affine remapping</a:t>
            </a:r>
            <a:r>
              <a:rPr lang="en-US" baseline="0" dirty="0"/>
              <a:t> </a:t>
            </a:r>
            <a:r>
              <a:rPr lang="en-US" dirty="0"/>
              <a:t>is performed to correct test photo into frontal view and neutral expression, which is similar to the training photos.</a:t>
            </a:r>
          </a:p>
        </p:txBody>
      </p:sp>
      <p:sp>
        <p:nvSpPr>
          <p:cNvPr id="4" name="Slide Number Placeholder 3"/>
          <p:cNvSpPr>
            <a:spLocks noGrp="1"/>
          </p:cNvSpPr>
          <p:nvPr>
            <p:ph type="sldNum" sz="quarter" idx="10"/>
          </p:nvPr>
        </p:nvSpPr>
        <p:spPr/>
        <p:txBody>
          <a:bodyPr/>
          <a:lstStyle/>
          <a:p>
            <a:fld id="{FA960F49-92C9-48AE-A57A-B378EA3E9E67}" type="slidenum">
              <a:rPr lang="en-US" smtClean="0"/>
              <a:t>11</a:t>
            </a:fld>
            <a:endParaRPr lang="en-US"/>
          </a:p>
        </p:txBody>
      </p:sp>
    </p:spTree>
    <p:extLst>
      <p:ext uri="{BB962C8B-B14F-4D97-AF65-F5344CB8AC3E}">
        <p14:creationId xmlns:p14="http://schemas.microsoft.com/office/powerpoint/2010/main" val="1113669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detect whether side lighting exists through measuring the intensity difference between left part and right part of face region. If side lighting exists we first use adaptive histogram equalization to reduce its effect. Notice that cast shadows still exist around facial component we try to further reduce its effect using facial symmetric information. For each pixel in the shadow region we perform a K N </a:t>
            </a:r>
            <a:r>
              <a:rPr lang="en-US" dirty="0" err="1"/>
              <a:t>N</a:t>
            </a:r>
            <a:r>
              <a:rPr lang="en-US" dirty="0"/>
              <a:t> search around its symmetric</a:t>
            </a:r>
            <a:r>
              <a:rPr lang="en-US" baseline="0" dirty="0"/>
              <a:t> </a:t>
            </a:r>
            <a:r>
              <a:rPr lang="en-US" dirty="0"/>
              <a:t>position. After K N </a:t>
            </a:r>
            <a:r>
              <a:rPr lang="en-US" dirty="0" err="1"/>
              <a:t>N</a:t>
            </a:r>
            <a:r>
              <a:rPr lang="en-US" dirty="0"/>
              <a:t> search we can identify the best matched patch and use it to adjust the lighting of current pixel. We perform this operation densely and relight the shadow around facial component.</a:t>
            </a:r>
          </a:p>
        </p:txBody>
      </p:sp>
      <p:sp>
        <p:nvSpPr>
          <p:cNvPr id="4" name="Slide Number Placeholder 3"/>
          <p:cNvSpPr>
            <a:spLocks noGrp="1"/>
          </p:cNvSpPr>
          <p:nvPr>
            <p:ph type="sldNum" sz="quarter" idx="10"/>
          </p:nvPr>
        </p:nvSpPr>
        <p:spPr/>
        <p:txBody>
          <a:bodyPr/>
          <a:lstStyle/>
          <a:p>
            <a:fld id="{FA960F49-92C9-48AE-A57A-B378EA3E9E67}" type="slidenum">
              <a:rPr lang="en-US" smtClean="0"/>
              <a:t>12</a:t>
            </a:fld>
            <a:endParaRPr lang="en-US"/>
          </a:p>
        </p:txBody>
      </p:sp>
    </p:spTree>
    <p:extLst>
      <p:ext uri="{BB962C8B-B14F-4D97-AF65-F5344CB8AC3E}">
        <p14:creationId xmlns:p14="http://schemas.microsoft.com/office/powerpoint/2010/main" val="98144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60F49-92C9-48AE-A57A-B378EA3E9E67}" type="slidenum">
              <a:rPr lang="en-US" smtClean="0"/>
              <a:t>13</a:t>
            </a:fld>
            <a:endParaRPr lang="en-US"/>
          </a:p>
        </p:txBody>
      </p:sp>
    </p:spTree>
    <p:extLst>
      <p:ext uri="{BB962C8B-B14F-4D97-AF65-F5344CB8AC3E}">
        <p14:creationId xmlns:p14="http://schemas.microsoft.com/office/powerpoint/2010/main" val="2140751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960F49-92C9-48AE-A57A-B378EA3E9E67}" type="slidenum">
              <a:rPr lang="en-US" smtClean="0"/>
              <a:t>14</a:t>
            </a:fld>
            <a:endParaRPr lang="en-US"/>
          </a:p>
        </p:txBody>
      </p:sp>
    </p:spTree>
    <p:extLst>
      <p:ext uri="{BB962C8B-B14F-4D97-AF65-F5344CB8AC3E}">
        <p14:creationId xmlns:p14="http://schemas.microsoft.com/office/powerpoint/2010/main" val="208997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side lighting reduction we adjust both testing and training photos through proposed bidirectional luminance remapping. The remapping algorithm is performed in two steps. First we globally linear remap testing photo according to the foreground intensity of both testing and training photos. The foreground is approximated using pre defined facial region according to landmarks. Second we adjust the background luminance of each training photo to make he overall statistics of training photos consistent with adapted testing photo in the first step. The background can be pre computed using off line alpha matte. Then we combine foreground, alpha matte and transformed background into new training photos. Together with adapted testing photo, the new training photos will be provided to state of the art methods for sketch synthesis. </a:t>
            </a:r>
          </a:p>
        </p:txBody>
      </p:sp>
      <p:sp>
        <p:nvSpPr>
          <p:cNvPr id="4" name="Slide Number Placeholder 3"/>
          <p:cNvSpPr>
            <a:spLocks noGrp="1"/>
          </p:cNvSpPr>
          <p:nvPr>
            <p:ph type="sldNum" sz="quarter" idx="10"/>
          </p:nvPr>
        </p:nvSpPr>
        <p:spPr/>
        <p:txBody>
          <a:bodyPr/>
          <a:lstStyle/>
          <a:p>
            <a:fld id="{FA960F49-92C9-48AE-A57A-B378EA3E9E67}" type="slidenum">
              <a:rPr lang="en-US" smtClean="0"/>
              <a:t>15</a:t>
            </a:fld>
            <a:endParaRPr lang="en-US"/>
          </a:p>
        </p:txBody>
      </p:sp>
    </p:spTree>
    <p:extLst>
      <p:ext uri="{BB962C8B-B14F-4D97-AF65-F5344CB8AC3E}">
        <p14:creationId xmlns:p14="http://schemas.microsoft.com/office/powerpoint/2010/main" val="123667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advantage of the proposed algorithm is that it does not require online segmentation or matting for testing photos and thus is efficient and robust. After obtaining the synthesized sketches we map it back using local affine remapping to yield the final sketch result.</a:t>
            </a:r>
            <a:endParaRPr lang="en-US" dirty="0"/>
          </a:p>
        </p:txBody>
      </p:sp>
      <p:sp>
        <p:nvSpPr>
          <p:cNvPr id="4" name="Slide Number Placeholder 3"/>
          <p:cNvSpPr>
            <a:spLocks noGrp="1"/>
          </p:cNvSpPr>
          <p:nvPr>
            <p:ph type="sldNum" sz="quarter" idx="10"/>
          </p:nvPr>
        </p:nvSpPr>
        <p:spPr/>
        <p:txBody>
          <a:bodyPr/>
          <a:lstStyle/>
          <a:p>
            <a:fld id="{FA960F49-92C9-48AE-A57A-B378EA3E9E67}" type="slidenum">
              <a:rPr lang="en-US" smtClean="0"/>
              <a:t>16</a:t>
            </a:fld>
            <a:endParaRPr lang="en-US"/>
          </a:p>
        </p:txBody>
      </p:sp>
    </p:spTree>
    <p:extLst>
      <p:ext uri="{BB962C8B-B14F-4D97-AF65-F5344CB8AC3E}">
        <p14:creationId xmlns:p14="http://schemas.microsoft.com/office/powerpoint/2010/main" val="165373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 sketch synthesis simulates the drawing style of artist on generating face photos automatically. Existing achievements can be categorized as image based methods and exemplar based methods. While image based methods typically produce strokes and shadings according to image edges, exemplar based methods reconstruct new sketches from existing ones. For face photos exemplar based methods have advantages to synthesize stylistic sketches through learning from the data set.</a:t>
            </a:r>
          </a:p>
        </p:txBody>
      </p:sp>
      <p:sp>
        <p:nvSpPr>
          <p:cNvPr id="4" name="Slide Number Placeholder 3"/>
          <p:cNvSpPr>
            <a:spLocks noGrp="1"/>
          </p:cNvSpPr>
          <p:nvPr>
            <p:ph type="sldNum" sz="quarter" idx="10"/>
          </p:nvPr>
        </p:nvSpPr>
        <p:spPr/>
        <p:txBody>
          <a:bodyPr/>
          <a:lstStyle/>
          <a:p>
            <a:fld id="{FA960F49-92C9-48AE-A57A-B378EA3E9E67}" type="slidenum">
              <a:rPr lang="en-US" smtClean="0"/>
              <a:t>2</a:t>
            </a:fld>
            <a:endParaRPr lang="en-US"/>
          </a:p>
        </p:txBody>
      </p:sp>
    </p:spTree>
    <p:extLst>
      <p:ext uri="{BB962C8B-B14F-4D97-AF65-F5344CB8AC3E}">
        <p14:creationId xmlns:p14="http://schemas.microsoft.com/office/powerpoint/2010/main" val="1527126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exemplar-based methods a training photo-sketch dataset is involved. The sketches are drawn by the artist and aligned well with face photos.</a:t>
            </a:r>
            <a:endParaRPr lang="en-US" dirty="0"/>
          </a:p>
        </p:txBody>
      </p:sp>
      <p:sp>
        <p:nvSpPr>
          <p:cNvPr id="4" name="Slide Number Placeholder 3"/>
          <p:cNvSpPr>
            <a:spLocks noGrp="1"/>
          </p:cNvSpPr>
          <p:nvPr>
            <p:ph type="sldNum" sz="quarter" idx="10"/>
          </p:nvPr>
        </p:nvSpPr>
        <p:spPr/>
        <p:txBody>
          <a:bodyPr/>
          <a:lstStyle/>
          <a:p>
            <a:fld id="{FA960F49-92C9-48AE-A57A-B378EA3E9E67}" type="slidenum">
              <a:rPr lang="en-US" smtClean="0"/>
              <a:t>3</a:t>
            </a:fld>
            <a:endParaRPr lang="en-US"/>
          </a:p>
        </p:txBody>
      </p:sp>
    </p:spTree>
    <p:extLst>
      <p:ext uri="{BB962C8B-B14F-4D97-AF65-F5344CB8AC3E}">
        <p14:creationId xmlns:p14="http://schemas.microsoft.com/office/powerpoint/2010/main" val="171355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testing photo is divided into local patches. For each patch a K nearest neighbor search is performed between testing and training photos. The similarity measurement is based on pixel luminance difference. After K N </a:t>
            </a:r>
            <a:r>
              <a:rPr lang="en-US" dirty="0" err="1"/>
              <a:t>N</a:t>
            </a:r>
            <a:r>
              <a:rPr lang="en-US" dirty="0"/>
              <a:t> search candidate photo sketch pairs can be identified.</a:t>
            </a:r>
          </a:p>
        </p:txBody>
      </p:sp>
      <p:sp>
        <p:nvSpPr>
          <p:cNvPr id="4" name="Slide Number Placeholder 3"/>
          <p:cNvSpPr>
            <a:spLocks noGrp="1"/>
          </p:cNvSpPr>
          <p:nvPr>
            <p:ph type="sldNum" sz="quarter" idx="10"/>
          </p:nvPr>
        </p:nvSpPr>
        <p:spPr/>
        <p:txBody>
          <a:bodyPr/>
          <a:lstStyle/>
          <a:p>
            <a:fld id="{FA960F49-92C9-48AE-A57A-B378EA3E9E67}" type="slidenum">
              <a:rPr lang="en-US" smtClean="0"/>
              <a:t>4</a:t>
            </a:fld>
            <a:endParaRPr lang="en-US"/>
          </a:p>
        </p:txBody>
      </p:sp>
    </p:spTree>
    <p:extLst>
      <p:ext uri="{BB962C8B-B14F-4D97-AF65-F5344CB8AC3E}">
        <p14:creationId xmlns:p14="http://schemas.microsoft.com/office/powerpoint/2010/main" val="8923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selecting candidate</a:t>
            </a:r>
            <a:r>
              <a:rPr lang="en-US" baseline="0" dirty="0"/>
              <a:t> photo-sketch patches, existing methods either involve Markov Random Field or sketch </a:t>
            </a:r>
            <a:r>
              <a:rPr lang="en-US" baseline="0" dirty="0" err="1"/>
              <a:t>denoising</a:t>
            </a:r>
            <a:r>
              <a:rPr lang="en-US" baseline="0" dirty="0"/>
              <a:t> scheme to combine sketch patches into output result.</a:t>
            </a:r>
            <a:endParaRPr lang="en-US" dirty="0"/>
          </a:p>
        </p:txBody>
      </p:sp>
      <p:sp>
        <p:nvSpPr>
          <p:cNvPr id="4" name="Slide Number Placeholder 3"/>
          <p:cNvSpPr>
            <a:spLocks noGrp="1"/>
          </p:cNvSpPr>
          <p:nvPr>
            <p:ph type="sldNum" sz="quarter" idx="10"/>
          </p:nvPr>
        </p:nvSpPr>
        <p:spPr/>
        <p:txBody>
          <a:bodyPr/>
          <a:lstStyle/>
          <a:p>
            <a:fld id="{FA960F49-92C9-48AE-A57A-B378EA3E9E67}" type="slidenum">
              <a:rPr lang="en-US" smtClean="0"/>
              <a:t>5</a:t>
            </a:fld>
            <a:endParaRPr lang="en-US"/>
          </a:p>
        </p:txBody>
      </p:sp>
    </p:spTree>
    <p:extLst>
      <p:ext uri="{BB962C8B-B14F-4D97-AF65-F5344CB8AC3E}">
        <p14:creationId xmlns:p14="http://schemas.microsoft.com/office/powerpoint/2010/main" val="313282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 of the synthesized sketch hinges on whether correct candidate patches can be obtained through K N </a:t>
            </a:r>
            <a:r>
              <a:rPr lang="en-US" dirty="0" err="1"/>
              <a:t>N</a:t>
            </a:r>
            <a:r>
              <a:rPr lang="en-US" dirty="0"/>
              <a:t> search step. For ideal case where both testing and training photos are captured in frontal view, normal lighting and neutral expression, pixel luminance based distance metrics enable correctly matched patches to synthesize high quality sketches. However, in practice when testing photo is captured in different lighting or poses, original metrics can not find correctly matched patches, which lead to blurry and artifact on the synthesized sketches. Meanwhile the luminance invariant patch distance like normalized cross correlation will fail when local contrast within a patch changes due to varying lighting conditions.</a:t>
            </a:r>
          </a:p>
        </p:txBody>
      </p:sp>
      <p:sp>
        <p:nvSpPr>
          <p:cNvPr id="4" name="Slide Number Placeholder 3"/>
          <p:cNvSpPr>
            <a:spLocks noGrp="1"/>
          </p:cNvSpPr>
          <p:nvPr>
            <p:ph type="sldNum" sz="quarter" idx="10"/>
          </p:nvPr>
        </p:nvSpPr>
        <p:spPr/>
        <p:txBody>
          <a:bodyPr/>
          <a:lstStyle/>
          <a:p>
            <a:fld id="{FA960F49-92C9-48AE-A57A-B378EA3E9E67}" type="slidenum">
              <a:rPr lang="en-US" smtClean="0"/>
              <a:t>6</a:t>
            </a:fld>
            <a:endParaRPr lang="en-US"/>
          </a:p>
        </p:txBody>
      </p:sp>
    </p:spTree>
    <p:extLst>
      <p:ext uri="{BB962C8B-B14F-4D97-AF65-F5344CB8AC3E}">
        <p14:creationId xmlns:p14="http://schemas.microsoft.com/office/powerpoint/2010/main" val="125366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Inspired by the previous achievements, we in this work propose two algorithms to remap testing and training photos into similar condition, which enables correct K N </a:t>
            </a:r>
            <a:r>
              <a:rPr lang="en-US" dirty="0" err="1"/>
              <a:t>N</a:t>
            </a:r>
            <a:r>
              <a:rPr lang="en-US" dirty="0"/>
              <a:t> search and existing methods will become robust. In case of varying lighting conditions, we jointly adapt both testing and training photos to make their lighting conditions similar to each other. In case of pose and expression variations, we estimate the local projective mapping to remap testing photos, which reduces three D facial deformation and perspective change. The proposed algorithms can be directly integrated with existing methods with ignorable computational cost.</a:t>
            </a:r>
          </a:p>
        </p:txBody>
      </p:sp>
      <p:sp>
        <p:nvSpPr>
          <p:cNvPr id="4" name="Slide Number Placeholder 3"/>
          <p:cNvSpPr>
            <a:spLocks noGrp="1"/>
          </p:cNvSpPr>
          <p:nvPr>
            <p:ph type="sldNum" sz="quarter" idx="10"/>
          </p:nvPr>
        </p:nvSpPr>
        <p:spPr/>
        <p:txBody>
          <a:bodyPr/>
          <a:lstStyle/>
          <a:p>
            <a:fld id="{FA960F49-92C9-48AE-A57A-B378EA3E9E67}" type="slidenum">
              <a:rPr lang="en-US" smtClean="0"/>
              <a:t>7</a:t>
            </a:fld>
            <a:endParaRPr lang="en-US"/>
          </a:p>
        </p:txBody>
      </p:sp>
    </p:spTree>
    <p:extLst>
      <p:ext uri="{BB962C8B-B14F-4D97-AF65-F5344CB8AC3E}">
        <p14:creationId xmlns:p14="http://schemas.microsoft.com/office/powerpoint/2010/main" val="1196789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960F49-92C9-48AE-A57A-B378EA3E9E67}" type="slidenum">
              <a:rPr lang="en-US" smtClean="0"/>
              <a:t>8</a:t>
            </a:fld>
            <a:endParaRPr lang="en-US"/>
          </a:p>
        </p:txBody>
      </p:sp>
    </p:spTree>
    <p:extLst>
      <p:ext uri="{BB962C8B-B14F-4D97-AF65-F5344CB8AC3E}">
        <p14:creationId xmlns:p14="http://schemas.microsoft.com/office/powerpoint/2010/main" val="228947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960F49-92C9-48AE-A57A-B378EA3E9E67}" type="slidenum">
              <a:rPr lang="en-US" smtClean="0"/>
              <a:t>9</a:t>
            </a:fld>
            <a:endParaRPr lang="en-US"/>
          </a:p>
        </p:txBody>
      </p:sp>
    </p:spTree>
    <p:extLst>
      <p:ext uri="{BB962C8B-B14F-4D97-AF65-F5344CB8AC3E}">
        <p14:creationId xmlns:p14="http://schemas.microsoft.com/office/powerpoint/2010/main" val="8118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2.png"/><Relationship Id="rId7"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5.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3.png"/><Relationship Id="rId7"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8.png"/><Relationship Id="rId4" Type="http://schemas.openxmlformats.org/officeDocument/2006/relationships/image" Target="../media/image55.png"/><Relationship Id="rId9"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3.png"/><Relationship Id="rId7"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8.png"/><Relationship Id="rId4" Type="http://schemas.openxmlformats.org/officeDocument/2006/relationships/image" Target="../media/image55.png"/><Relationship Id="rId9"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4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20.png"/><Relationship Id="rId21"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27.png"/><Relationship Id="rId9"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867" y="1600200"/>
            <a:ext cx="8760733" cy="523220"/>
          </a:xfrm>
          <a:prstGeom prst="rect">
            <a:avLst/>
          </a:prstGeom>
          <a:noFill/>
        </p:spPr>
        <p:txBody>
          <a:bodyPr wrap="none" rtlCol="0">
            <a:spAutoFit/>
          </a:bodyPr>
          <a:lstStyle/>
          <a:p>
            <a:pPr algn="ctr"/>
            <a:r>
              <a:rPr lang="en-US" sz="2800" b="1" dirty="0">
                <a:latin typeface="Palatino Linotype" panose="02040502050505030304" pitchFamily="18" charset="0"/>
                <a:cs typeface="Times New Roman" panose="02020603050405020304" pitchFamily="18" charset="0"/>
              </a:rPr>
              <a:t>Fast Preprocessing for Robust Face Sketch Synthesis</a:t>
            </a:r>
          </a:p>
        </p:txBody>
      </p:sp>
      <p:sp>
        <p:nvSpPr>
          <p:cNvPr id="5" name="AutoShape 2" descr="data:image/jpeg;base64,/9j/4AAQSkZJRgABAQAAAQABAAD/2wCEAAkGBxQHBhUTBxMWFBQWGRsaFhgYGR8UHRseKB0cISQjHyIkJSghHSYlJyQdKDQhJTUuLjQwHx82PzgsNygtMDcBCgoKBQUFDgUFDisZExkrKysrKysrKysrKysrKysrKysrKysrKysrKysrKysrKysrKysrKysrKysrKysrKysrK//AABEIAGYAeAMBIgACEQEDEQH/xAAcAAEAAgIDAQAAAAAAAAAAAAAABwgFBgIDBAH/xABCEAABAwIEAgcCCwQLAAAAAAABAAIDBBEFBhIhBzETQVFhcYGRYrEUFSIjMkJSgqGywQgWF9IlJjRDU2NykqPR4f/EABQBAQAAAAAAAAAAAAAAAAAAAAD/xAAUEQEAAAAAAAAAAAAAAAAAAAAA/9oADAMBAAIRAxEAPwCcUREBcXvEbCXkADck7ALrratlDSOkq3BjGAlzjsAAqzcTOJ0ubJ3Q4cXRUgNg3kZO93d2NQSbnDjVS4O8x4I34VIObgdMY89y7y9VFON8WsTxZx0z9C37MQ0/juVkclcHKrH4xLih+CwmxGpt5HDubtbxPopiy/wsw3BGDTAJnj683zhv4fRHkEFZpcy1kzry1dQfGZ5/Vd1Hm+uong01ZUC3V0rnD0JIVwIKCKmFqeJjB7LQ33BfZ6KOoFqiNjh7TQ73oK44Bxtr8OcBiQZUt69Q0O/3D/pTHkviRR5tAbTP6Kb/AApCA77p5O8lyxzhnhuNNPT0zY3H68XzZ/Db1CiTN3BaqwW8uXZDUMbvptplbbsts4+Fj3ILFooQ4XcWnGdtHm5299Mcztjflpk/m9VN4NxsgIiICIiAiLA55x4ZaytNUG2prbMv1vOzfxQQ5x3zq7EMR+L8LcejjPz2nfW/qb4N957ltPCjhWzBYm1WYWh9QQCyMi4i8e13uWt8CMnnFcQfiWLguDXHodW+uT6zz2295PYp8QEREBERAREQR9xK4ZQ5thMtFaKqA2cNg/uf/NzWI4PZumFQ7CszAsqINoy/m4Dm09pG1j1hSwo84q5RdiELK/Avk1tL8tpH940b6T2kdXmOtBIaLFZWxtmYsAiqaflI0EjnY9Y8isqgIiICh79oGokrXUNBQ7unkJI7xpa2/ddxP3VMKjTEaT4144w9ILilptfmSQPeg3zAcKZgmDxU9J9GJoaO/tPnzXvREBERAREQEREBERBGtBmCjyFmiqpK+ZscMrmzQjmIy++tpt9EXAcL/aPYpIjeJGAxkEEXBG4I7lS/MVW+vx6eSrN3ukeSfvH3clYvg1jY/hvG/FpGsbE5zNb3BoDQdhc+iCR0XCGVs8QdA4OaRcEG4I7j1og5rSMNljbxYqy6Rms00DWt1C5OqQkAc9rC47wtzqXFlO4xC7g0kDtNtlSh9dJJXGZz3dKXai+9nar3vdBdtFqXC7MxzVlCOacgytvHL/qHWfEWPmttQEREBERAREQEREFKcaGnGZh/mv8AzFbHjdW+Phth8THEMfJUvcO0hzAL+F3eqwGYm6cwVA7JpPzlZbMBtk3DR3VB9Zf/ABBN3AbEP6iNbWvAAmeyLUbX5Gwvz69gihmdzmZewpsLiCZJnC3U7pWtB8dl8QTXxI4pfuZjsdPDAJbtD5CXabAnYN7+fNQfxDoY4cc+EYV/ZqpvTRd1z8pvi119vBbzxvkpsySunwSTXNRuMVUyxB03sHC/MNddpI7QtIwr+nMnTU7t5aQmeDtLDtK38rvEFBuH7O+P/Acwy0kx+TO0OaPbbfl4gn0HYrEKlODYk/B8VinpDZ8Tw9vkeR7jyVzcOrG4jQRy05u2Roc3wIug9KIiAiIgIiICIiCm2douhzjWN7Kib01usvXmDfKWHH2Zx/ylejixT/BuIdYO2TV6taf1XTjjS7I+HOtsHVLb9+th/VBlTB8zgYPJzj+NQEUh5NyEMxZYwmoqHmM0zi/Ta+tusOA7tx6Er4g1ziBhrcncSTJUg/A64O6Uc9nbSW72kh3mtEgdJkvOFqgajDIWvA5SMOx8ntO3iFYjjLlv94smPMTbywfOx257D5Q8x7goKzZEcWynRV7QdQBppz7TLaD5t9yDBZown4kx2SFhuwG8bvtMO7T5gj8VYPgJjnxpkvoZDd9M7R907t/UeSg7HXfG2U6WpG74SaaY+Hyoj5t1C/srbv2dsTNLm2SD6s0V/NpuPeUFjUREBERAREQEREEIccOH9RieMMrMCidLraGStbuQRyNusEbeS23KnDmH+H8NHmeIPcHGRwuQWPJvYOab7DbZSEiDqpKZlHTNjpWhrGANa0bAAcgi7UQDuN1gsZylS4rl+SkdE2OJ9zZgDdLr31DqvfdEQajgfCKHD8qVNHVymQ1Dg7XbToLb6CB2i5v23WE4ScOZcvZslmxCSNwiaWNDNRuT1m4FtvHmiIJmREQEREB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1206368" y="2983985"/>
            <a:ext cx="1571905" cy="369332"/>
          </a:xfrm>
          <a:prstGeom prst="rect">
            <a:avLst/>
          </a:prstGeom>
          <a:noFill/>
        </p:spPr>
        <p:txBody>
          <a:bodyPr wrap="none" rtlCol="0">
            <a:spAutoFit/>
          </a:bodyPr>
          <a:lstStyle/>
          <a:p>
            <a:pPr algn="ctr"/>
            <a:r>
              <a:rPr lang="en-US" b="1" dirty="0">
                <a:latin typeface="Palatino Linotype" panose="02040502050505030304" pitchFamily="18" charset="0"/>
                <a:cs typeface="Adobe Hebrew" pitchFamily="18" charset="-79"/>
              </a:rPr>
              <a:t>Yibing Song</a:t>
            </a:r>
            <a:r>
              <a:rPr lang="en-US" b="1" baseline="30000" dirty="0">
                <a:latin typeface="Palatino Linotype" panose="02040502050505030304" pitchFamily="18" charset="0"/>
                <a:cs typeface="Adobe Hebrew" pitchFamily="18" charset="-79"/>
              </a:rPr>
              <a:t>1</a:t>
            </a:r>
            <a:endParaRPr lang="en-US" b="1" dirty="0">
              <a:latin typeface="Palatino Linotype" panose="02040502050505030304" pitchFamily="18" charset="0"/>
              <a:cs typeface="Adobe Hebrew" pitchFamily="18" charset="-79"/>
            </a:endParaRPr>
          </a:p>
        </p:txBody>
      </p:sp>
      <p:sp>
        <p:nvSpPr>
          <p:cNvPr id="12" name="TextBox 11"/>
          <p:cNvSpPr txBox="1"/>
          <p:nvPr/>
        </p:nvSpPr>
        <p:spPr>
          <a:xfrm>
            <a:off x="2777081" y="2971800"/>
            <a:ext cx="1665841" cy="369332"/>
          </a:xfrm>
          <a:prstGeom prst="rect">
            <a:avLst/>
          </a:prstGeom>
          <a:noFill/>
        </p:spPr>
        <p:txBody>
          <a:bodyPr wrap="none" rtlCol="0">
            <a:spAutoFit/>
          </a:bodyPr>
          <a:lstStyle/>
          <a:p>
            <a:pPr algn="ctr"/>
            <a:r>
              <a:rPr lang="en-US" b="1" dirty="0">
                <a:latin typeface="Palatino Linotype" panose="02040502050505030304" pitchFamily="18" charset="0"/>
                <a:cs typeface="Adobe Hebrew" pitchFamily="18" charset="-79"/>
              </a:rPr>
              <a:t>Jiawei Zhang</a:t>
            </a:r>
            <a:r>
              <a:rPr lang="en-US" b="1" baseline="30000" dirty="0">
                <a:latin typeface="Palatino Linotype" panose="02040502050505030304" pitchFamily="18" charset="0"/>
                <a:cs typeface="Adobe Hebrew" pitchFamily="18" charset="-79"/>
              </a:rPr>
              <a:t>1</a:t>
            </a:r>
            <a:endParaRPr lang="en-US" b="1" dirty="0">
              <a:latin typeface="Palatino Linotype" panose="02040502050505030304" pitchFamily="18" charset="0"/>
              <a:cs typeface="Adobe Hebrew" pitchFamily="18" charset="-79"/>
            </a:endParaRPr>
          </a:p>
        </p:txBody>
      </p:sp>
      <p:sp>
        <p:nvSpPr>
          <p:cNvPr id="14" name="TextBox 13"/>
          <p:cNvSpPr txBox="1"/>
          <p:nvPr/>
        </p:nvSpPr>
        <p:spPr>
          <a:xfrm>
            <a:off x="4469555" y="2980733"/>
            <a:ext cx="1560043" cy="369332"/>
          </a:xfrm>
          <a:prstGeom prst="rect">
            <a:avLst/>
          </a:prstGeom>
          <a:noFill/>
        </p:spPr>
        <p:txBody>
          <a:bodyPr wrap="none" rtlCol="0">
            <a:spAutoFit/>
          </a:bodyPr>
          <a:lstStyle/>
          <a:p>
            <a:pPr algn="ctr"/>
            <a:r>
              <a:rPr lang="en-US" b="1" dirty="0">
                <a:latin typeface="Palatino Linotype" panose="02040502050505030304" pitchFamily="18" charset="0"/>
                <a:cs typeface="Adobe Hebrew" pitchFamily="18" charset="-79"/>
              </a:rPr>
              <a:t>Linchao Bao</a:t>
            </a:r>
            <a:r>
              <a:rPr lang="en-US" b="1" baseline="30000" dirty="0">
                <a:latin typeface="Palatino Linotype" panose="02040502050505030304" pitchFamily="18" charset="0"/>
                <a:cs typeface="Adobe Hebrew" pitchFamily="18" charset="-79"/>
              </a:rPr>
              <a:t>2</a:t>
            </a:r>
            <a:endParaRPr lang="en-US" b="1" dirty="0">
              <a:latin typeface="Palatino Linotype" panose="02040502050505030304" pitchFamily="18" charset="0"/>
              <a:cs typeface="Adobe Hebrew" pitchFamily="18" charset="-79"/>
            </a:endParaRPr>
          </a:p>
        </p:txBody>
      </p:sp>
      <p:sp>
        <p:nvSpPr>
          <p:cNvPr id="15" name="TextBox 14"/>
          <p:cNvSpPr txBox="1"/>
          <p:nvPr/>
        </p:nvSpPr>
        <p:spPr>
          <a:xfrm>
            <a:off x="6031678" y="2971800"/>
            <a:ext cx="1969322" cy="369332"/>
          </a:xfrm>
          <a:prstGeom prst="rect">
            <a:avLst/>
          </a:prstGeom>
          <a:noFill/>
        </p:spPr>
        <p:txBody>
          <a:bodyPr wrap="none" rtlCol="0">
            <a:spAutoFit/>
          </a:bodyPr>
          <a:lstStyle/>
          <a:p>
            <a:pPr algn="ctr"/>
            <a:r>
              <a:rPr lang="en-US" b="1" dirty="0" err="1">
                <a:latin typeface="Palatino Linotype" panose="02040502050505030304" pitchFamily="18" charset="0"/>
                <a:cs typeface="Adobe Hebrew" pitchFamily="18" charset="-79"/>
              </a:rPr>
              <a:t>Qingxiong</a:t>
            </a:r>
            <a:r>
              <a:rPr lang="en-US" b="1" dirty="0">
                <a:latin typeface="Palatino Linotype" panose="02040502050505030304" pitchFamily="18" charset="0"/>
                <a:cs typeface="Adobe Hebrew" pitchFamily="18" charset="-79"/>
              </a:rPr>
              <a:t> Yang</a:t>
            </a:r>
            <a:r>
              <a:rPr lang="en-US" b="1" baseline="30000" dirty="0">
                <a:latin typeface="Palatino Linotype" panose="02040502050505030304" pitchFamily="18" charset="0"/>
                <a:cs typeface="Adobe Hebrew" pitchFamily="18" charset="-79"/>
              </a:rPr>
              <a:t>3</a:t>
            </a:r>
            <a:endParaRPr lang="en-US" b="1" dirty="0">
              <a:latin typeface="Palatino Linotype" panose="02040502050505030304" pitchFamily="18" charset="0"/>
              <a:cs typeface="Adobe Hebrew" pitchFamily="18" charset="-79"/>
            </a:endParaRPr>
          </a:p>
        </p:txBody>
      </p:sp>
      <p:sp>
        <p:nvSpPr>
          <p:cNvPr id="16" name="TextBox 15"/>
          <p:cNvSpPr txBox="1"/>
          <p:nvPr/>
        </p:nvSpPr>
        <p:spPr>
          <a:xfrm>
            <a:off x="2888433" y="4081046"/>
            <a:ext cx="3081293" cy="338554"/>
          </a:xfrm>
          <a:prstGeom prst="rect">
            <a:avLst/>
          </a:prstGeom>
          <a:noFill/>
        </p:spPr>
        <p:txBody>
          <a:bodyPr wrap="none" rtlCol="0">
            <a:spAutoFit/>
          </a:bodyPr>
          <a:lstStyle/>
          <a:p>
            <a:pPr algn="ctr"/>
            <a:r>
              <a:rPr lang="en-US" sz="1600" b="1" baseline="30000" dirty="0">
                <a:latin typeface="Palatino Linotype" panose="02040502050505030304" pitchFamily="18" charset="0"/>
                <a:cs typeface="Adobe Hebrew" pitchFamily="18" charset="-79"/>
              </a:rPr>
              <a:t>1</a:t>
            </a:r>
            <a:r>
              <a:rPr lang="en-US" sz="1600" b="1" dirty="0">
                <a:latin typeface="Palatino Linotype" panose="02040502050505030304" pitchFamily="18" charset="0"/>
                <a:cs typeface="Adobe Hebrew" pitchFamily="18" charset="-79"/>
              </a:rPr>
              <a:t>City University of Hong Kong</a:t>
            </a:r>
          </a:p>
        </p:txBody>
      </p:sp>
      <p:sp>
        <p:nvSpPr>
          <p:cNvPr id="18" name="TextBox 17"/>
          <p:cNvSpPr txBox="1"/>
          <p:nvPr/>
        </p:nvSpPr>
        <p:spPr>
          <a:xfrm>
            <a:off x="3633179" y="4404597"/>
            <a:ext cx="1682255" cy="338554"/>
          </a:xfrm>
          <a:prstGeom prst="rect">
            <a:avLst/>
          </a:prstGeom>
          <a:noFill/>
        </p:spPr>
        <p:txBody>
          <a:bodyPr wrap="none" rtlCol="0">
            <a:spAutoFit/>
          </a:bodyPr>
          <a:lstStyle/>
          <a:p>
            <a:pPr algn="ctr"/>
            <a:r>
              <a:rPr lang="en-US" sz="1600" b="1" baseline="30000" dirty="0">
                <a:latin typeface="Palatino Linotype" panose="02040502050505030304" pitchFamily="18" charset="0"/>
                <a:cs typeface="Adobe Hebrew" pitchFamily="18" charset="-79"/>
              </a:rPr>
              <a:t>2</a:t>
            </a:r>
            <a:r>
              <a:rPr lang="en-US" sz="1600" b="1" dirty="0">
                <a:latin typeface="Palatino Linotype" panose="02040502050505030304" pitchFamily="18" charset="0"/>
                <a:cs typeface="Adobe Hebrew" pitchFamily="18" charset="-79"/>
              </a:rPr>
              <a:t>Tencent AI Lab</a:t>
            </a:r>
          </a:p>
        </p:txBody>
      </p:sp>
      <p:sp>
        <p:nvSpPr>
          <p:cNvPr id="19" name="TextBox 18"/>
          <p:cNvSpPr txBox="1"/>
          <p:nvPr/>
        </p:nvSpPr>
        <p:spPr>
          <a:xfrm>
            <a:off x="2145591" y="4751843"/>
            <a:ext cx="4657429" cy="338554"/>
          </a:xfrm>
          <a:prstGeom prst="rect">
            <a:avLst/>
          </a:prstGeom>
          <a:noFill/>
        </p:spPr>
        <p:txBody>
          <a:bodyPr wrap="none" rtlCol="0">
            <a:spAutoFit/>
          </a:bodyPr>
          <a:lstStyle/>
          <a:p>
            <a:pPr algn="ctr"/>
            <a:r>
              <a:rPr lang="en-US" sz="1600" b="1" baseline="30000" dirty="0">
                <a:latin typeface="Palatino Linotype" panose="02040502050505030304" pitchFamily="18" charset="0"/>
                <a:cs typeface="Adobe Hebrew" pitchFamily="18" charset="-79"/>
              </a:rPr>
              <a:t>3</a:t>
            </a:r>
            <a:r>
              <a:rPr lang="en-US" sz="1600" b="1" dirty="0">
                <a:latin typeface="Palatino Linotype" panose="02040502050505030304" pitchFamily="18" charset="0"/>
                <a:cs typeface="Adobe Hebrew" pitchFamily="18" charset="-79"/>
              </a:rPr>
              <a:t>University of Science and Technology of China</a:t>
            </a:r>
          </a:p>
        </p:txBody>
      </p:sp>
    </p:spTree>
    <p:extLst>
      <p:ext uri="{BB962C8B-B14F-4D97-AF65-F5344CB8AC3E}">
        <p14:creationId xmlns:p14="http://schemas.microsoft.com/office/powerpoint/2010/main" val="357088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05170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Our contributions: robust to multiple expressions</a:t>
            </a:r>
          </a:p>
        </p:txBody>
      </p:sp>
      <p:sp>
        <p:nvSpPr>
          <p:cNvPr id="10" name="Rectangle 9"/>
          <p:cNvSpPr/>
          <p:nvPr/>
        </p:nvSpPr>
        <p:spPr>
          <a:xfrm>
            <a:off x="838200" y="4278868"/>
            <a:ext cx="144456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Testing photo</a:t>
            </a:r>
            <a:endParaRPr lang="en-US" dirty="0"/>
          </a:p>
        </p:txBody>
      </p:sp>
      <p:sp>
        <p:nvSpPr>
          <p:cNvPr id="11" name="Rectangle 10"/>
          <p:cNvSpPr/>
          <p:nvPr/>
        </p:nvSpPr>
        <p:spPr>
          <a:xfrm>
            <a:off x="3276600" y="2907268"/>
            <a:ext cx="671979"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MRF</a:t>
            </a:r>
            <a:endParaRPr lang="en-US" dirty="0"/>
          </a:p>
        </p:txBody>
      </p:sp>
      <p:sp>
        <p:nvSpPr>
          <p:cNvPr id="12" name="Rectangle 11"/>
          <p:cNvSpPr/>
          <p:nvPr/>
        </p:nvSpPr>
        <p:spPr>
          <a:xfrm>
            <a:off x="5131301" y="2907268"/>
            <a:ext cx="73609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MWF</a:t>
            </a:r>
            <a:endParaRPr lang="en-US" dirty="0"/>
          </a:p>
        </p:txBody>
      </p:sp>
      <p:sp>
        <p:nvSpPr>
          <p:cNvPr id="13" name="Rectangle 12"/>
          <p:cNvSpPr/>
          <p:nvPr/>
        </p:nvSpPr>
        <p:spPr>
          <a:xfrm>
            <a:off x="7088341" y="2895600"/>
            <a:ext cx="6078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SSD</a:t>
            </a:r>
            <a:endParaRPr lang="en-US" dirty="0"/>
          </a:p>
        </p:txBody>
      </p:sp>
      <p:sp>
        <p:nvSpPr>
          <p:cNvPr id="14" name="Rectangle 13"/>
          <p:cNvSpPr/>
          <p:nvPr/>
        </p:nvSpPr>
        <p:spPr>
          <a:xfrm>
            <a:off x="2895600" y="5726668"/>
            <a:ext cx="136608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MRF</a:t>
            </a:r>
            <a:endParaRPr lang="en-US" dirty="0"/>
          </a:p>
        </p:txBody>
      </p:sp>
      <p:sp>
        <p:nvSpPr>
          <p:cNvPr id="15" name="Rectangle 14"/>
          <p:cNvSpPr/>
          <p:nvPr/>
        </p:nvSpPr>
        <p:spPr>
          <a:xfrm>
            <a:off x="4724400" y="5726668"/>
            <a:ext cx="143020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MWF</a:t>
            </a:r>
            <a:endParaRPr lang="en-US" dirty="0"/>
          </a:p>
        </p:txBody>
      </p:sp>
      <p:sp>
        <p:nvSpPr>
          <p:cNvPr id="16" name="Rectangle 15"/>
          <p:cNvSpPr/>
          <p:nvPr/>
        </p:nvSpPr>
        <p:spPr>
          <a:xfrm>
            <a:off x="6705600" y="5726668"/>
            <a:ext cx="13019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SSD</a:t>
            </a:r>
            <a:endParaRPr lang="en-US" dirty="0"/>
          </a:p>
        </p:txBody>
      </p:sp>
      <p:pic>
        <p:nvPicPr>
          <p:cNvPr id="3074" name="Picture 2" descr="D:\paper\cvpr2015_sketch\submission\figures\exp_expression\ori\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91" y="1889641"/>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paper\cvpr2015_sketch\submission\figures\exp_expression\ori\mr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6140" y="52601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paper\cvpr2015_sketch\submission\figures\exp_expression\ori\mw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4770" y="5143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paper\cvpr2015_sketch\submission\figures\exp_expression\ori\ss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9770" y="5143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paper\cvpr2015_sketch\submission\figures\exp_expression\ori\mrf_our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0089" y="332405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D:\paper\cvpr2015_sketch\submission\figures\exp_expression\ori\mwf_our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5089" y="332405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paper\cvpr2015_sketch\submission\figures\exp_expression\ori\ssd_our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0089" y="3324054"/>
            <a:ext cx="190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05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3075"/>
                                        </p:tgtEl>
                                        <p:attrNameLst>
                                          <p:attrName>style.visibility</p:attrName>
                                        </p:attrNameLst>
                                      </p:cBhvr>
                                      <p:to>
                                        <p:strVal val="visible"/>
                                      </p:to>
                                    </p:set>
                                    <p:animEffect transition="in" filter="fade">
                                      <p:cBhvr>
                                        <p:cTn id="24" dur="500"/>
                                        <p:tgtEl>
                                          <p:spTgt spid="3075"/>
                                        </p:tgtEl>
                                      </p:cBhvr>
                                    </p:animEffect>
                                  </p:childTnLst>
                                </p:cTn>
                              </p:par>
                              <p:par>
                                <p:cTn id="25" presetID="10" presetClass="entr" presetSubtype="0" fill="hold" nodeType="with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fade">
                                      <p:cBhvr>
                                        <p:cTn id="27" dur="500"/>
                                        <p:tgtEl>
                                          <p:spTgt spid="3076"/>
                                        </p:tgtEl>
                                      </p:cBhvr>
                                    </p:animEffect>
                                  </p:childTnLst>
                                </p:cTn>
                              </p:par>
                              <p:par>
                                <p:cTn id="28" presetID="10" presetClass="entr" presetSubtype="0" fill="hold" nodeType="withEffect">
                                  <p:stCondLst>
                                    <p:cond delay="0"/>
                                  </p:stCondLst>
                                  <p:childTnLst>
                                    <p:set>
                                      <p:cBhvr>
                                        <p:cTn id="29" dur="1" fill="hold">
                                          <p:stCondLst>
                                            <p:cond delay="0"/>
                                          </p:stCondLst>
                                        </p:cTn>
                                        <p:tgtEl>
                                          <p:spTgt spid="3077"/>
                                        </p:tgtEl>
                                        <p:attrNameLst>
                                          <p:attrName>style.visibility</p:attrName>
                                        </p:attrNameLst>
                                      </p:cBhvr>
                                      <p:to>
                                        <p:strVal val="visible"/>
                                      </p:to>
                                    </p:set>
                                    <p:animEffect transition="in" filter="fade">
                                      <p:cBhvr>
                                        <p:cTn id="30" dur="500"/>
                                        <p:tgtEl>
                                          <p:spTgt spid="30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3080"/>
                                        </p:tgtEl>
                                        <p:attrNameLst>
                                          <p:attrName>style.visibility</p:attrName>
                                        </p:attrNameLst>
                                      </p:cBhvr>
                                      <p:to>
                                        <p:strVal val="visible"/>
                                      </p:to>
                                    </p:set>
                                    <p:animEffect transition="in" filter="fade">
                                      <p:cBhvr>
                                        <p:cTn id="44" dur="500"/>
                                        <p:tgtEl>
                                          <p:spTgt spid="3080"/>
                                        </p:tgtEl>
                                      </p:cBhvr>
                                    </p:animEffect>
                                  </p:childTnLst>
                                </p:cTn>
                              </p:par>
                              <p:par>
                                <p:cTn id="45" presetID="10" presetClass="entr" presetSubtype="0" fill="hold" nodeType="withEffect">
                                  <p:stCondLst>
                                    <p:cond delay="0"/>
                                  </p:stCondLst>
                                  <p:childTnLst>
                                    <p:set>
                                      <p:cBhvr>
                                        <p:cTn id="46" dur="1" fill="hold">
                                          <p:stCondLst>
                                            <p:cond delay="0"/>
                                          </p:stCondLst>
                                        </p:cTn>
                                        <p:tgtEl>
                                          <p:spTgt spid="3079"/>
                                        </p:tgtEl>
                                        <p:attrNameLst>
                                          <p:attrName>style.visibility</p:attrName>
                                        </p:attrNameLst>
                                      </p:cBhvr>
                                      <p:to>
                                        <p:strVal val="visible"/>
                                      </p:to>
                                    </p:set>
                                    <p:animEffect transition="in" filter="fade">
                                      <p:cBhvr>
                                        <p:cTn id="47" dur="500"/>
                                        <p:tgtEl>
                                          <p:spTgt spid="3079"/>
                                        </p:tgtEl>
                                      </p:cBhvr>
                                    </p:animEffect>
                                  </p:childTnLst>
                                </p:cTn>
                              </p:par>
                              <p:par>
                                <p:cTn id="48" presetID="10" presetClass="entr" presetSubtype="0" fill="hold" nodeType="withEffect">
                                  <p:stCondLst>
                                    <p:cond delay="0"/>
                                  </p:stCondLst>
                                  <p:childTnLst>
                                    <p:set>
                                      <p:cBhvr>
                                        <p:cTn id="49" dur="1" fill="hold">
                                          <p:stCondLst>
                                            <p:cond delay="0"/>
                                          </p:stCondLst>
                                        </p:cTn>
                                        <p:tgtEl>
                                          <p:spTgt spid="3078"/>
                                        </p:tgtEl>
                                        <p:attrNameLst>
                                          <p:attrName>style.visibility</p:attrName>
                                        </p:attrNameLst>
                                      </p:cBhvr>
                                      <p:to>
                                        <p:strVal val="visible"/>
                                      </p:to>
                                    </p:set>
                                    <p:animEffect transition="in" filter="fade">
                                      <p:cBhvr>
                                        <p:cTn id="50"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3028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Proposed algorithms:</a:t>
            </a:r>
          </a:p>
        </p:txBody>
      </p:sp>
      <p:pic>
        <p:nvPicPr>
          <p:cNvPr id="4098" name="Picture 2" descr="D:\paper\cvpr2015_sketch\slides\pics\ori\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D:\paper\cvpr2015_sketch\slides\pics\ori\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6304" y="381000"/>
            <a:ext cx="130689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Testing photo</a:t>
            </a:r>
          </a:p>
        </p:txBody>
      </p:sp>
      <p:sp>
        <p:nvSpPr>
          <p:cNvPr id="4" name="TextBox 3"/>
          <p:cNvSpPr txBox="1"/>
          <p:nvPr/>
        </p:nvSpPr>
        <p:spPr>
          <a:xfrm>
            <a:off x="990600" y="392668"/>
            <a:ext cx="23477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Local affine remapping</a:t>
            </a:r>
          </a:p>
        </p:txBody>
      </p:sp>
      <p:sp>
        <p:nvSpPr>
          <p:cNvPr id="5" name="TextBox 4"/>
          <p:cNvSpPr txBox="1"/>
          <p:nvPr/>
        </p:nvSpPr>
        <p:spPr>
          <a:xfrm>
            <a:off x="1595015" y="423446"/>
            <a:ext cx="995785"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Corrected</a:t>
            </a:r>
          </a:p>
        </p:txBody>
      </p:sp>
      <p:pic>
        <p:nvPicPr>
          <p:cNvPr id="4102" name="Picture 6" descr="D:\adj.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5800" y="381000"/>
            <a:ext cx="294984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Adaptive Histogram Equalization</a:t>
            </a:r>
          </a:p>
        </p:txBody>
      </p:sp>
    </p:spTree>
    <p:extLst>
      <p:ext uri="{BB962C8B-B14F-4D97-AF65-F5344CB8AC3E}">
        <p14:creationId xmlns:p14="http://schemas.microsoft.com/office/powerpoint/2010/main" val="18731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098"/>
                                        </p:tgtEl>
                                      </p:cBhvr>
                                    </p:animEffect>
                                    <p:set>
                                      <p:cBhvr>
                                        <p:cTn id="15" dur="1" fill="hold">
                                          <p:stCondLst>
                                            <p:cond delay="499"/>
                                          </p:stCondLst>
                                        </p:cTn>
                                        <p:tgtEl>
                                          <p:spTgt spid="409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4099"/>
                                        </p:tgtEl>
                                        <p:attrNameLst>
                                          <p:attrName>style.visibility</p:attrName>
                                        </p:attrNameLst>
                                      </p:cBhvr>
                                      <p:to>
                                        <p:strVal val="visible"/>
                                      </p:to>
                                    </p:set>
                                    <p:animEffect transition="in" filter="fade">
                                      <p:cBhvr>
                                        <p:cTn id="21" dur="500"/>
                                        <p:tgtEl>
                                          <p:spTgt spid="409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4099"/>
                                        </p:tgtEl>
                                      </p:cBhvr>
                                    </p:animEffect>
                                    <p:set>
                                      <p:cBhvr>
                                        <p:cTn id="29" dur="1" fill="hold">
                                          <p:stCondLst>
                                            <p:cond delay="499"/>
                                          </p:stCondLst>
                                        </p:cTn>
                                        <p:tgtEl>
                                          <p:spTgt spid="4099"/>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100"/>
                                        </p:tgtEl>
                                        <p:attrNameLst>
                                          <p:attrName>style.visibility</p:attrName>
                                        </p:attrNameLst>
                                      </p:cBhvr>
                                      <p:to>
                                        <p:strVal val="visible"/>
                                      </p:to>
                                    </p:set>
                                    <p:animEffect transition="in" filter="fade">
                                      <p:cBhvr>
                                        <p:cTn id="32" dur="500"/>
                                        <p:tgtEl>
                                          <p:spTgt spid="410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4100"/>
                                        </p:tgtEl>
                                      </p:cBhvr>
                                    </p:animEffect>
                                    <p:set>
                                      <p:cBhvr>
                                        <p:cTn id="37" dur="1" fill="hold">
                                          <p:stCondLst>
                                            <p:cond delay="499"/>
                                          </p:stCondLst>
                                        </p:cTn>
                                        <p:tgtEl>
                                          <p:spTgt spid="4100"/>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4101"/>
                                        </p:tgtEl>
                                        <p:attrNameLst>
                                          <p:attrName>style.visibility</p:attrName>
                                        </p:attrNameLst>
                                      </p:cBhvr>
                                      <p:to>
                                        <p:strVal val="visible"/>
                                      </p:to>
                                    </p:set>
                                    <p:animEffect transition="in" filter="fade">
                                      <p:cBhvr>
                                        <p:cTn id="40" dur="500"/>
                                        <p:tgtEl>
                                          <p:spTgt spid="4101"/>
                                        </p:tgtEl>
                                      </p:cBhvr>
                                    </p:animEffect>
                                  </p:childTnLst>
                                </p:cTn>
                              </p:par>
                              <p:par>
                                <p:cTn id="41" presetID="10" presetClass="exit" presetSubtype="0" fill="hold" grpId="1" nodeType="with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4101"/>
                                        </p:tgtEl>
                                      </p:cBhvr>
                                    </p:animEffect>
                                    <p:set>
                                      <p:cBhvr>
                                        <p:cTn id="51" dur="1" fill="hold">
                                          <p:stCondLst>
                                            <p:cond delay="499"/>
                                          </p:stCondLst>
                                        </p:cTn>
                                        <p:tgtEl>
                                          <p:spTgt spid="4101"/>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102"/>
                                        </p:tgtEl>
                                        <p:attrNameLst>
                                          <p:attrName>style.visibility</p:attrName>
                                        </p:attrNameLst>
                                      </p:cBhvr>
                                      <p:to>
                                        <p:strVal val="visible"/>
                                      </p:to>
                                    </p:set>
                                    <p:animEffect transition="in" filter="fade">
                                      <p:cBhvr>
                                        <p:cTn id="59" dur="500"/>
                                        <p:tgtEl>
                                          <p:spTgt spid="410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3028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Proposed algorithms:</a:t>
            </a:r>
          </a:p>
        </p:txBody>
      </p:sp>
      <p:pic>
        <p:nvPicPr>
          <p:cNvPr id="12" name="Picture 6" descr="D:\ad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85800" y="381000"/>
            <a:ext cx="294984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Adaptive Histogram Equalization</a:t>
            </a:r>
          </a:p>
        </p:txBody>
      </p:sp>
      <p:sp>
        <p:nvSpPr>
          <p:cNvPr id="7" name="TextBox 6"/>
          <p:cNvSpPr txBox="1"/>
          <p:nvPr/>
        </p:nvSpPr>
        <p:spPr>
          <a:xfrm>
            <a:off x="1052799" y="381000"/>
            <a:ext cx="207140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Side lighting reduction</a:t>
            </a:r>
          </a:p>
        </p:txBody>
      </p:sp>
      <p:sp>
        <p:nvSpPr>
          <p:cNvPr id="8" name="Oval 7"/>
          <p:cNvSpPr/>
          <p:nvPr/>
        </p:nvSpPr>
        <p:spPr>
          <a:xfrm>
            <a:off x="1562100" y="2281654"/>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50207" y="2281654"/>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 name="Rectangle 8"/>
          <p:cNvSpPr/>
          <p:nvPr/>
        </p:nvSpPr>
        <p:spPr>
          <a:xfrm>
            <a:off x="1447800" y="2167354"/>
            <a:ext cx="304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1602" y="2013049"/>
            <a:ext cx="613410" cy="613410"/>
          </a:xfrm>
          <a:prstGeom prst="rect">
            <a:avLst/>
          </a:prstGeom>
          <a:noFill/>
          <a:ln w="317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86000" y="2000587"/>
            <a:ext cx="304800" cy="304800"/>
          </a:xfrm>
          <a:prstGeom prst="rect">
            <a:avLst/>
          </a:prstGeom>
          <a:blipFill>
            <a:blip r:embed="rId4"/>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86000" y="2167354"/>
            <a:ext cx="304800" cy="304800"/>
          </a:xfrm>
          <a:prstGeom prst="rect">
            <a:avLst/>
          </a:prstGeom>
          <a:blipFill>
            <a:blip r:embed="rId4"/>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86000" y="2319754"/>
            <a:ext cx="304800" cy="304800"/>
          </a:xfrm>
          <a:prstGeom prst="rect">
            <a:avLst/>
          </a:prstGeom>
          <a:blipFill>
            <a:blip r:embed="rId4"/>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38400" y="2319754"/>
            <a:ext cx="304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509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5.55556E-7 -4.33033E-6 L 0.03368 0.00209 " pathEditMode="relative" rAng="0" ptsTypes="AA">
                                      <p:cBhvr>
                                        <p:cTn id="41" dur="2000" fill="hold"/>
                                        <p:tgtEl>
                                          <p:spTgt spid="19"/>
                                        </p:tgtEl>
                                        <p:attrNameLst>
                                          <p:attrName>ppt_x</p:attrName>
                                          <p:attrName>ppt_y</p:attrName>
                                        </p:attrNameLst>
                                      </p:cBhvr>
                                      <p:rCtr x="1684" y="93"/>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2" nodeType="click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5.55556E-7 -4.33033E-6 L 0.03368 0.00209 " pathEditMode="relative" rAng="0" ptsTypes="AA">
                                      <p:cBhvr>
                                        <p:cTn id="55" dur="2000" fill="hold"/>
                                        <p:tgtEl>
                                          <p:spTgt spid="20"/>
                                        </p:tgtEl>
                                        <p:attrNameLst>
                                          <p:attrName>ppt_x</p:attrName>
                                          <p:attrName>ppt_y</p:attrName>
                                        </p:attrNameLst>
                                      </p:cBhvr>
                                      <p:rCtr x="1684" y="93"/>
                                    </p:animMotion>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2" nodeType="clickEffect">
                                  <p:stCondLst>
                                    <p:cond delay="0"/>
                                  </p:stCondLst>
                                  <p:childTnLst>
                                    <p:animEffect transition="out" filter="fade">
                                      <p:cBhvr>
                                        <p:cTn id="59" dur="500"/>
                                        <p:tgtEl>
                                          <p:spTgt spid="20"/>
                                        </p:tgtEl>
                                      </p:cBhvr>
                                    </p:animEffect>
                                    <p:set>
                                      <p:cBhvr>
                                        <p:cTn id="60" dur="1" fill="hold">
                                          <p:stCondLst>
                                            <p:cond delay="499"/>
                                          </p:stCondLst>
                                        </p:cTn>
                                        <p:tgtEl>
                                          <p:spTgt spid="2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1" nodeType="clickEffect">
                                  <p:stCondLst>
                                    <p:cond delay="0"/>
                                  </p:stCondLst>
                                  <p:childTnLst>
                                    <p:animMotion origin="layout" path="M 5.55556E-7 -4.33033E-6 L 0.03368 0.00209 " pathEditMode="relative" rAng="0" ptsTypes="AA">
                                      <p:cBhvr>
                                        <p:cTn id="69" dur="2000" fill="hold"/>
                                        <p:tgtEl>
                                          <p:spTgt spid="21"/>
                                        </p:tgtEl>
                                        <p:attrNameLst>
                                          <p:attrName>ppt_x</p:attrName>
                                          <p:attrName>ppt_y</p:attrName>
                                        </p:attrNameLst>
                                      </p:cBhvr>
                                      <p:rCtr x="1684" y="93"/>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2" nodeType="clickEffect">
                                  <p:stCondLst>
                                    <p:cond delay="0"/>
                                  </p:stCondLst>
                                  <p:childTnLst>
                                    <p:animEffect transition="out" filter="fade">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6"/>
                                        </p:tgtEl>
                                      </p:cBhvr>
                                    </p:animEffect>
                                    <p:set>
                                      <p:cBhvr>
                                        <p:cTn id="77" dur="1" fill="hold">
                                          <p:stCondLst>
                                            <p:cond delay="499"/>
                                          </p:stCondLst>
                                        </p:cTn>
                                        <p:tgtEl>
                                          <p:spTgt spid="16"/>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10"/>
                                        </p:tgtEl>
                                      </p:cBhvr>
                                    </p:animEffect>
                                    <p:set>
                                      <p:cBhvr>
                                        <p:cTn id="80" dur="1" fill="hold">
                                          <p:stCondLst>
                                            <p:cond delay="499"/>
                                          </p:stCondLst>
                                        </p:cTn>
                                        <p:tgtEl>
                                          <p:spTgt spid="1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9"/>
                                        </p:tgtEl>
                                      </p:cBhvr>
                                    </p:animEffect>
                                    <p:set>
                                      <p:cBhvr>
                                        <p:cTn id="93" dur="1" fill="hold">
                                          <p:stCondLst>
                                            <p:cond delay="499"/>
                                          </p:stCondLst>
                                        </p:cTn>
                                        <p:tgtEl>
                                          <p:spTgt spid="9"/>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24"/>
                                        </p:tgtEl>
                                      </p:cBhvr>
                                    </p:animEffect>
                                    <p:set>
                                      <p:cBhvr>
                                        <p:cTn id="96" dur="1" fill="hold">
                                          <p:stCondLst>
                                            <p:cond delay="499"/>
                                          </p:stCondLst>
                                        </p:cTn>
                                        <p:tgtEl>
                                          <p:spTgt spid="2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12"/>
                                        </p:tgtEl>
                                      </p:cBhvr>
                                    </p:animEffect>
                                    <p:set>
                                      <p:cBhvr>
                                        <p:cTn id="101" dur="1" fill="hold">
                                          <p:stCondLst>
                                            <p:cond delay="499"/>
                                          </p:stCondLst>
                                        </p:cTn>
                                        <p:tgtEl>
                                          <p:spTgt spid="12"/>
                                        </p:tgtEl>
                                        <p:attrNameLst>
                                          <p:attrName>style.visibility</p:attrName>
                                        </p:attrNameLst>
                                      </p:cBhvr>
                                      <p:to>
                                        <p:strVal val="hidden"/>
                                      </p:to>
                                    </p:set>
                                  </p:childTnLst>
                                </p:cTn>
                              </p:par>
                              <p:par>
                                <p:cTn id="102" presetID="10" presetClass="entr" presetSubtype="0" fill="hold" nodeType="withEffect">
                                  <p:stCondLst>
                                    <p:cond delay="0"/>
                                  </p:stCondLst>
                                  <p:childTnLst>
                                    <p:set>
                                      <p:cBhvr>
                                        <p:cTn id="103" dur="1" fill="hold">
                                          <p:stCondLst>
                                            <p:cond delay="0"/>
                                          </p:stCondLst>
                                        </p:cTn>
                                        <p:tgtEl>
                                          <p:spTgt spid="5124"/>
                                        </p:tgtEl>
                                        <p:attrNameLst>
                                          <p:attrName>style.visibility</p:attrName>
                                        </p:attrNameLst>
                                      </p:cBhvr>
                                      <p:to>
                                        <p:strVal val="visible"/>
                                      </p:to>
                                    </p:set>
                                    <p:animEffect transition="in" filter="fade">
                                      <p:cBhvr>
                                        <p:cTn id="104"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8" grpId="0" animBg="1"/>
      <p:bldP spid="8" grpId="1" animBg="1"/>
      <p:bldP spid="16" grpId="0" animBg="1"/>
      <p:bldP spid="16" grpId="1" animBg="1"/>
      <p:bldP spid="9" grpId="0" animBg="1"/>
      <p:bldP spid="9" grpId="1" animBg="1"/>
      <p:bldP spid="10" grpId="0" animBg="1"/>
      <p:bldP spid="10" grpId="1" animBg="1"/>
      <p:bldP spid="19" grpId="0" animBg="1"/>
      <p:bldP spid="19" grpId="1" animBg="1"/>
      <p:bldP spid="19" grpId="2" animBg="1"/>
      <p:bldP spid="20" grpId="0" animBg="1"/>
      <p:bldP spid="20" grpId="1" animBg="1"/>
      <p:bldP spid="20" grpId="2" animBg="1"/>
      <p:bldP spid="21" grpId="0" animBg="1"/>
      <p:bldP spid="21" grpId="1" animBg="1"/>
      <p:bldP spid="21" grpId="2" animBg="1"/>
      <p:bldP spid="24" grpId="0" animBg="1"/>
      <p:bldP spid="2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3028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Proposed algorithms:</a:t>
            </a:r>
          </a:p>
        </p:txBody>
      </p:sp>
      <p:sp>
        <p:nvSpPr>
          <p:cNvPr id="15" name="TextBox 14"/>
          <p:cNvSpPr txBox="1"/>
          <p:nvPr/>
        </p:nvSpPr>
        <p:spPr>
          <a:xfrm>
            <a:off x="1052799" y="381000"/>
            <a:ext cx="207140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Side lighting reduction</a:t>
            </a: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20483" y="381000"/>
            <a:ext cx="210371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Foreground adaptation</a:t>
            </a:r>
          </a:p>
        </p:txBody>
      </p:sp>
      <p:sp>
        <p:nvSpPr>
          <p:cNvPr id="5" name="TextBox 4"/>
          <p:cNvSpPr txBox="1"/>
          <p:nvPr/>
        </p:nvSpPr>
        <p:spPr>
          <a:xfrm>
            <a:off x="5202840" y="381000"/>
            <a:ext cx="140532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Training photo</a:t>
            </a:r>
          </a:p>
        </p:txBody>
      </p:sp>
      <p:pic>
        <p:nvPicPr>
          <p:cNvPr id="6151" name="Picture 7" descr="D:\di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71600" y="381000"/>
            <a:ext cx="130689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Testing photo</a:t>
            </a:r>
          </a:p>
        </p:txBody>
      </p:sp>
      <p:sp>
        <p:nvSpPr>
          <p:cNvPr id="11" name="TextBox 10"/>
          <p:cNvSpPr txBox="1"/>
          <p:nvPr/>
        </p:nvSpPr>
        <p:spPr>
          <a:xfrm>
            <a:off x="1124712" y="3962400"/>
            <a:ext cx="200086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Adapted testing photo</a:t>
            </a:r>
          </a:p>
        </p:txBody>
      </p:sp>
      <p:pic>
        <p:nvPicPr>
          <p:cNvPr id="6154" name="Picture 10" descr="D:\paper\cvpr2015_sketch\dataset\cuhk\training\matting\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230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154"/>
                                        </p:tgtEl>
                                        <p:attrNameLst>
                                          <p:attrName>style.visibility</p:attrName>
                                        </p:attrNameLst>
                                      </p:cBhvr>
                                      <p:to>
                                        <p:strVal val="visible"/>
                                      </p:to>
                                    </p:set>
                                    <p:animEffect transition="in" filter="fade">
                                      <p:cBhvr>
                                        <p:cTn id="10" dur="500"/>
                                        <p:tgtEl>
                                          <p:spTgt spid="61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fade">
                                      <p:cBhvr>
                                        <p:cTn id="20" dur="500"/>
                                        <p:tgtEl>
                                          <p:spTgt spid="614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6155"/>
                                        </p:tgtEl>
                                        <p:attrNameLst>
                                          <p:attrName>style.visibility</p:attrName>
                                        </p:attrNameLst>
                                      </p:cBhvr>
                                      <p:to>
                                        <p:strVal val="visible"/>
                                      </p:to>
                                    </p:set>
                                    <p:animEffect transition="in" filter="fade">
                                      <p:cBhvr>
                                        <p:cTn id="26" dur="500"/>
                                        <p:tgtEl>
                                          <p:spTgt spid="615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147"/>
                                        </p:tgtEl>
                                      </p:cBhvr>
                                    </p:animEffect>
                                    <p:set>
                                      <p:cBhvr>
                                        <p:cTn id="31" dur="1" fill="hold">
                                          <p:stCondLst>
                                            <p:cond delay="499"/>
                                          </p:stCondLst>
                                        </p:cTn>
                                        <p:tgtEl>
                                          <p:spTgt spid="614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6155"/>
                                        </p:tgtEl>
                                      </p:cBhvr>
                                    </p:animEffect>
                                    <p:set>
                                      <p:cBhvr>
                                        <p:cTn id="34" dur="1" fill="hold">
                                          <p:stCondLst>
                                            <p:cond delay="499"/>
                                          </p:stCondLst>
                                        </p:cTn>
                                        <p:tgtEl>
                                          <p:spTgt spid="615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151"/>
                                        </p:tgtEl>
                                        <p:attrNameLst>
                                          <p:attrName>style.visibility</p:attrName>
                                        </p:attrNameLst>
                                      </p:cBhvr>
                                      <p:to>
                                        <p:strVal val="visible"/>
                                      </p:to>
                                    </p:set>
                                    <p:animEffect transition="in" filter="fade">
                                      <p:cBhvr>
                                        <p:cTn id="39" dur="500"/>
                                        <p:tgtEl>
                                          <p:spTgt spid="6151"/>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3.33333E-6 1.02706E-6 L 3.33333E-6 0.52116 " pathEditMode="relative" rAng="0" ptsTypes="AA">
                                      <p:cBhvr>
                                        <p:cTn id="43" dur="2000" fill="hold"/>
                                        <p:tgtEl>
                                          <p:spTgt spid="6151"/>
                                        </p:tgtEl>
                                        <p:attrNameLst>
                                          <p:attrName>ppt_x</p:attrName>
                                          <p:attrName>ppt_y</p:attrName>
                                        </p:attrNameLst>
                                      </p:cBhvr>
                                      <p:rCtr x="0" y="26047"/>
                                    </p:animMotion>
                                  </p:childTnLst>
                                </p:cTn>
                              </p:par>
                              <p:par>
                                <p:cTn id="44" presetID="10" presetClass="exit" presetSubtype="0" fill="hold" grpId="1" nodeType="withEffect">
                                  <p:stCondLst>
                                    <p:cond delay="0"/>
                                  </p:stCondLst>
                                  <p:childTnLst>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4" grpId="1"/>
      <p:bldP spid="5" grpId="0"/>
      <p:bldP spid="6"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3028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Proposed algorithms:</a:t>
            </a: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02840" y="381000"/>
            <a:ext cx="140532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Training photo</a:t>
            </a:r>
          </a:p>
        </p:txBody>
      </p:sp>
      <p:pic>
        <p:nvPicPr>
          <p:cNvPr id="6151" name="Picture 7" descr="D:\di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300954"/>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71600" y="385273"/>
            <a:ext cx="130689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Testing photo</a:t>
            </a:r>
          </a:p>
        </p:txBody>
      </p:sp>
      <p:sp>
        <p:nvSpPr>
          <p:cNvPr id="11" name="TextBox 10"/>
          <p:cNvSpPr txBox="1"/>
          <p:nvPr/>
        </p:nvSpPr>
        <p:spPr>
          <a:xfrm>
            <a:off x="1123331" y="3962400"/>
            <a:ext cx="200086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Adapted testing photo</a:t>
            </a:r>
          </a:p>
        </p:txBody>
      </p:sp>
      <p:pic>
        <p:nvPicPr>
          <p:cNvPr id="6154" name="Picture 10" descr="D:\paper\cvpr2015_sketch\dataset\cuhk\training\matting\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3" descr="D:\paper\cvpr2015_sketch\dataset\cuhk\training\matting\00_alph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D:\paper\cvpr2015_sketch\dataset\cuhk\training\matting\00_foregrou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723827"/>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3462516" y="3886200"/>
            <a:ext cx="126188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Foreground</a:t>
            </a:r>
            <a:endParaRPr lang="en-US" dirty="0"/>
          </a:p>
        </p:txBody>
      </p:sp>
      <p:sp>
        <p:nvSpPr>
          <p:cNvPr id="22" name="Rectangle 21"/>
          <p:cNvSpPr/>
          <p:nvPr/>
        </p:nvSpPr>
        <p:spPr>
          <a:xfrm>
            <a:off x="5425224" y="3886200"/>
            <a:ext cx="120417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Alpha map</a:t>
            </a:r>
            <a:endParaRPr lang="en-US" dirty="0"/>
          </a:p>
        </p:txBody>
      </p:sp>
      <p:sp>
        <p:nvSpPr>
          <p:cNvPr id="23" name="Rectangle 22"/>
          <p:cNvSpPr/>
          <p:nvPr/>
        </p:nvSpPr>
        <p:spPr>
          <a:xfrm>
            <a:off x="7297420" y="3886200"/>
            <a:ext cx="131318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Background</a:t>
            </a:r>
            <a:endParaRPr lang="en-US" dirty="0"/>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43009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39000" y="3682425"/>
            <a:ext cx="1188146" cy="584775"/>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Adapted </a:t>
            </a:r>
          </a:p>
          <a:p>
            <a:pPr algn="ctr"/>
            <a:r>
              <a:rPr lang="en-US" sz="1600"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388638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42" presetClass="path" presetSubtype="0" accel="50000" decel="50000" fill="hold" nodeType="withEffect">
                                  <p:stCondLst>
                                    <p:cond delay="0"/>
                                  </p:stCondLst>
                                  <p:childTnLst>
                                    <p:animMotion origin="layout" path="M -3.33333E-6 3.33333E-6 L -0.20017 0.52083 " pathEditMode="relative" rAng="0" ptsTypes="AA">
                                      <p:cBhvr>
                                        <p:cTn id="12" dur="2000" fill="hold"/>
                                        <p:tgtEl>
                                          <p:spTgt spid="19"/>
                                        </p:tgtEl>
                                        <p:attrNameLst>
                                          <p:attrName>ppt_x</p:attrName>
                                          <p:attrName>ppt_y</p:attrName>
                                        </p:attrNameLst>
                                      </p:cBhvr>
                                      <p:rCtr x="-10017" y="26042"/>
                                    </p:animMotion>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42" presetClass="path" presetSubtype="0" accel="50000" decel="50000" fill="hold" nodeType="withEffect">
                                  <p:stCondLst>
                                    <p:cond delay="0"/>
                                  </p:stCondLst>
                                  <p:childTnLst>
                                    <p:animMotion origin="layout" path="M -3.33333E-6 -2.22222E-6 L 0.0125 0.52153 " pathEditMode="relative" rAng="0" ptsTypes="AA">
                                      <p:cBhvr>
                                        <p:cTn id="20" dur="2000" fill="hold"/>
                                        <p:tgtEl>
                                          <p:spTgt spid="18"/>
                                        </p:tgtEl>
                                        <p:attrNameLst>
                                          <p:attrName>ppt_x</p:attrName>
                                          <p:attrName>ppt_y</p:attrName>
                                        </p:attrNameLst>
                                      </p:cBhvr>
                                      <p:rCtr x="625" y="26065"/>
                                    </p:animMotion>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42" presetClass="path" presetSubtype="0" accel="50000" decel="50000" fill="hold" nodeType="withEffect">
                                  <p:stCondLst>
                                    <p:cond delay="0"/>
                                  </p:stCondLst>
                                  <p:childTnLst>
                                    <p:animMotion origin="layout" path="M 0 -2.22222E-6 L 0.22569 0.52153 " pathEditMode="relative" rAng="0" ptsTypes="AA">
                                      <p:cBhvr>
                                        <p:cTn id="28" dur="2000" fill="hold"/>
                                        <p:tgtEl>
                                          <p:spTgt spid="20"/>
                                        </p:tgtEl>
                                        <p:attrNameLst>
                                          <p:attrName>ppt_x</p:attrName>
                                          <p:attrName>ppt_y</p:attrName>
                                        </p:attrNameLst>
                                      </p:cBhvr>
                                      <p:rCtr x="11285" y="26065"/>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500"/>
                                        <p:tgtEl>
                                          <p:spTgt spid="1026"/>
                                        </p:tgtEl>
                                      </p:cBhvr>
                                    </p:animEffect>
                                  </p:childTnLst>
                                </p:cTn>
                              </p:par>
                              <p:par>
                                <p:cTn id="37" presetID="10" presetClass="exit" presetSubtype="0" fill="hold" grpId="1" nodeType="withEffect">
                                  <p:stCondLst>
                                    <p:cond delay="0"/>
                                  </p:stCondLst>
                                  <p:childTnLst>
                                    <p:animEffect transition="out" filter="fade">
                                      <p:cBhvr>
                                        <p:cTn id="38" dur="500"/>
                                        <p:tgtEl>
                                          <p:spTgt spid="23"/>
                                        </p:tgtEl>
                                      </p:cBhvr>
                                    </p:animEffect>
                                    <p:set>
                                      <p:cBhvr>
                                        <p:cTn id="39" dur="1" fill="hold">
                                          <p:stCondLst>
                                            <p:cond delay="499"/>
                                          </p:stCondLst>
                                        </p:cTn>
                                        <p:tgtEl>
                                          <p:spTgt spid="23"/>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3" grpId="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3028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Proposed algorithms:</a:t>
            </a: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195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02840" y="381000"/>
            <a:ext cx="140532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Training photo</a:t>
            </a:r>
          </a:p>
        </p:txBody>
      </p:sp>
      <p:pic>
        <p:nvPicPr>
          <p:cNvPr id="6151" name="Picture 7" descr="D:\di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300954"/>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71600" y="385273"/>
            <a:ext cx="130689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Testing photo</a:t>
            </a:r>
          </a:p>
        </p:txBody>
      </p:sp>
      <p:sp>
        <p:nvSpPr>
          <p:cNvPr id="11" name="TextBox 10"/>
          <p:cNvSpPr txBox="1"/>
          <p:nvPr/>
        </p:nvSpPr>
        <p:spPr>
          <a:xfrm>
            <a:off x="1124712" y="3962400"/>
            <a:ext cx="200086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Adapted testing photo</a:t>
            </a:r>
          </a:p>
        </p:txBody>
      </p:sp>
      <p:pic>
        <p:nvPicPr>
          <p:cNvPr id="6154" name="Picture 10" descr="D:\paper\cvpr2015_sketch\dataset\cuhk\training\matting\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71955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3" descr="D:\paper\cvpr2015_sketch\dataset\cuhk\training\matting\00_alph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4812" y="430095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D:\paper\cvpr2015_sketch\dataset\cuhk\training\matting\00_foregrou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958" y="4300954"/>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462516" y="3886200"/>
            <a:ext cx="126188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Foreground</a:t>
            </a:r>
            <a:endParaRPr lang="en-US" dirty="0"/>
          </a:p>
        </p:txBody>
      </p:sp>
      <p:sp>
        <p:nvSpPr>
          <p:cNvPr id="22" name="Rectangle 21"/>
          <p:cNvSpPr/>
          <p:nvPr/>
        </p:nvSpPr>
        <p:spPr>
          <a:xfrm>
            <a:off x="5425224" y="3886200"/>
            <a:ext cx="120417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Alpha map</a:t>
            </a: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43009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7239000" y="3682425"/>
            <a:ext cx="1188146" cy="584775"/>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Adapted </a:t>
            </a:r>
          </a:p>
          <a:p>
            <a:pPr algn="ctr"/>
            <a:r>
              <a:rPr lang="en-US" sz="1600" dirty="0">
                <a:latin typeface="Times New Roman" panose="02020603050405020304" pitchFamily="18" charset="0"/>
                <a:cs typeface="Times New Roman" panose="02020603050405020304" pitchFamily="18" charset="0"/>
              </a:rPr>
              <a:t>Background</a:t>
            </a:r>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9200" y="4300954"/>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876800" y="3962400"/>
            <a:ext cx="212301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Adapted training photo</a:t>
            </a:r>
          </a:p>
        </p:txBody>
      </p:sp>
    </p:spTree>
    <p:extLst>
      <p:ext uri="{BB962C8B-B14F-4D97-AF65-F5344CB8AC3E}">
        <p14:creationId xmlns:p14="http://schemas.microsoft.com/office/powerpoint/2010/main" val="254164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1.20749E-6 L 0.20226 -0.0007 " pathEditMode="relative" rAng="0" ptsTypes="AA">
                                      <p:cBhvr>
                                        <p:cTn id="6" dur="2000" fill="hold"/>
                                        <p:tgtEl>
                                          <p:spTgt spid="19"/>
                                        </p:tgtEl>
                                        <p:attrNameLst>
                                          <p:attrName>ppt_x</p:attrName>
                                          <p:attrName>ppt_y</p:attrName>
                                        </p:attrNameLst>
                                      </p:cBhvr>
                                      <p:rCtr x="10104" y="-46"/>
                                    </p:animMotion>
                                  </p:childTnLst>
                                </p:cTn>
                              </p:par>
                              <p:par>
                                <p:cTn id="7" presetID="42" presetClass="path" presetSubtype="0" accel="50000" decel="50000" fill="hold" nodeType="withEffect">
                                  <p:stCondLst>
                                    <p:cond delay="0"/>
                                  </p:stCondLst>
                                  <p:childTnLst>
                                    <p:animMotion origin="layout" path="M -3.33333E-6 1.20749E-6 L -0.2125 -0.0007 " pathEditMode="relative" rAng="0" ptsTypes="AA">
                                      <p:cBhvr>
                                        <p:cTn id="8" dur="2000" fill="hold"/>
                                        <p:tgtEl>
                                          <p:spTgt spid="1026"/>
                                        </p:tgtEl>
                                        <p:attrNameLst>
                                          <p:attrName>ppt_x</p:attrName>
                                          <p:attrName>ppt_y</p:attrName>
                                        </p:attrNameLst>
                                      </p:cBhvr>
                                      <p:rCtr x="-10625" y="-46"/>
                                    </p:animMotion>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6"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3028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Proposed algorithms:</a:t>
            </a:r>
          </a:p>
        </p:txBody>
      </p:sp>
      <p:sp>
        <p:nvSpPr>
          <p:cNvPr id="4" name="TextBox 3"/>
          <p:cNvSpPr txBox="1"/>
          <p:nvPr/>
        </p:nvSpPr>
        <p:spPr>
          <a:xfrm>
            <a:off x="5029200" y="381000"/>
            <a:ext cx="175560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Synthesized sketch</a:t>
            </a:r>
          </a:p>
        </p:txBody>
      </p:sp>
      <p:sp>
        <p:nvSpPr>
          <p:cNvPr id="5" name="TextBox 4"/>
          <p:cNvSpPr txBox="1"/>
          <p:nvPr/>
        </p:nvSpPr>
        <p:spPr>
          <a:xfrm>
            <a:off x="1371600" y="385273"/>
            <a:ext cx="130689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Testing photo</a:t>
            </a:r>
          </a:p>
        </p:txBody>
      </p:sp>
      <p:pic>
        <p:nvPicPr>
          <p:cNvPr id="1026" name="Picture 2" descr="D:\paper\cvpr2015_sketch\slides\pics\ori\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048" y="723827"/>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aper\cvpr2015_sketch\slides\pics\ori\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22376"/>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048" y="723827"/>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6048" y="723827"/>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D:\paper\cvpr2015_sketch\slides\pics\ori\1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6048" y="723827"/>
            <a:ext cx="190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29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28"/>
                                        </p:tgtEl>
                                      </p:cBhvr>
                                    </p:animEffect>
                                    <p:set>
                                      <p:cBhvr>
                                        <p:cTn id="15" dur="1" fill="hold">
                                          <p:stCondLst>
                                            <p:cond delay="499"/>
                                          </p:stCondLst>
                                        </p:cTn>
                                        <p:tgtEl>
                                          <p:spTgt spid="102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fade">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029"/>
                                        </p:tgtEl>
                                      </p:cBhvr>
                                    </p:animEffect>
                                    <p:set>
                                      <p:cBhvr>
                                        <p:cTn id="23" dur="1" fill="hold">
                                          <p:stCondLst>
                                            <p:cond delay="499"/>
                                          </p:stCondLst>
                                        </p:cTn>
                                        <p:tgtEl>
                                          <p:spTgt spid="102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30"/>
                                        </p:tgtEl>
                                        <p:attrNameLst>
                                          <p:attrName>style.visibility</p:attrName>
                                        </p:attrNameLst>
                                      </p:cBhvr>
                                      <p:to>
                                        <p:strVal val="visible"/>
                                      </p:to>
                                    </p:set>
                                    <p:animEffect transition="in" filter="fade">
                                      <p:cBhvr>
                                        <p:cTn id="2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4FFBE-9219-4074-99F7-6AC5B4F3B15D}"/>
              </a:ext>
            </a:extLst>
          </p:cNvPr>
          <p:cNvSpPr txBox="1"/>
          <p:nvPr/>
        </p:nvSpPr>
        <p:spPr>
          <a:xfrm>
            <a:off x="8912" y="71735"/>
            <a:ext cx="302095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Take-home messages:</a:t>
            </a:r>
          </a:p>
        </p:txBody>
      </p:sp>
      <p:sp>
        <p:nvSpPr>
          <p:cNvPr id="3" name="TextBox 2">
            <a:extLst>
              <a:ext uri="{FF2B5EF4-FFF2-40B4-BE49-F238E27FC236}">
                <a16:creationId xmlns:a16="http://schemas.microsoft.com/office/drawing/2014/main" id="{9BFD9743-36CE-40C6-A75D-1289EB7D76AB}"/>
              </a:ext>
            </a:extLst>
          </p:cNvPr>
          <p:cNvSpPr txBox="1"/>
          <p:nvPr/>
        </p:nvSpPr>
        <p:spPr>
          <a:xfrm>
            <a:off x="76200" y="1524000"/>
            <a:ext cx="875880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Exemplar-based framework enriches the artistic style of face sketch synthesis.</a:t>
            </a:r>
          </a:p>
        </p:txBody>
      </p:sp>
      <p:sp>
        <p:nvSpPr>
          <p:cNvPr id="4" name="TextBox 3">
            <a:extLst>
              <a:ext uri="{FF2B5EF4-FFF2-40B4-BE49-F238E27FC236}">
                <a16:creationId xmlns:a16="http://schemas.microsoft.com/office/drawing/2014/main" id="{1F4617EC-1696-434E-96F5-9B4964930A96}"/>
              </a:ext>
            </a:extLst>
          </p:cNvPr>
          <p:cNvSpPr txBox="1"/>
          <p:nvPr/>
        </p:nvSpPr>
        <p:spPr>
          <a:xfrm>
            <a:off x="76200" y="2667000"/>
            <a:ext cx="881241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2.     Correspondence establishment suffers from lighting and pose variance effects.</a:t>
            </a:r>
          </a:p>
        </p:txBody>
      </p:sp>
      <p:sp>
        <p:nvSpPr>
          <p:cNvPr id="5" name="TextBox 4">
            <a:extLst>
              <a:ext uri="{FF2B5EF4-FFF2-40B4-BE49-F238E27FC236}">
                <a16:creationId xmlns:a16="http://schemas.microsoft.com/office/drawing/2014/main" id="{C2682BBA-6D30-436D-9D1E-883C11AB5A92}"/>
              </a:ext>
            </a:extLst>
          </p:cNvPr>
          <p:cNvSpPr txBox="1"/>
          <p:nvPr/>
        </p:nvSpPr>
        <p:spPr>
          <a:xfrm>
            <a:off x="76200" y="3810000"/>
            <a:ext cx="907543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3.     We integrate our method into existing methods to ensure accurate correspondence.</a:t>
            </a:r>
          </a:p>
        </p:txBody>
      </p:sp>
      <p:sp>
        <p:nvSpPr>
          <p:cNvPr id="6" name="TextBox 5">
            <a:extLst>
              <a:ext uri="{FF2B5EF4-FFF2-40B4-BE49-F238E27FC236}">
                <a16:creationId xmlns:a16="http://schemas.microsoft.com/office/drawing/2014/main" id="{C3BD630D-0585-4F1A-91D2-E37B19023834}"/>
              </a:ext>
            </a:extLst>
          </p:cNvPr>
          <p:cNvSpPr txBox="1"/>
          <p:nvPr/>
        </p:nvSpPr>
        <p:spPr>
          <a:xfrm>
            <a:off x="76200" y="4972110"/>
            <a:ext cx="758092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4.     Robustness to overcome challenging scenarios in real world demos.</a:t>
            </a:r>
          </a:p>
        </p:txBody>
      </p:sp>
    </p:spTree>
    <p:extLst>
      <p:ext uri="{BB962C8B-B14F-4D97-AF65-F5344CB8AC3E}">
        <p14:creationId xmlns:p14="http://schemas.microsoft.com/office/powerpoint/2010/main" val="15038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posing for a photo&#10;&#10;Description generated with very high confidence">
            <a:extLst>
              <a:ext uri="{FF2B5EF4-FFF2-40B4-BE49-F238E27FC236}">
                <a16:creationId xmlns:a16="http://schemas.microsoft.com/office/drawing/2014/main" id="{C451E23E-EF7A-42E2-ADDF-6FE682E8B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5297142" cy="5734520"/>
          </a:xfrm>
          <a:prstGeom prst="rect">
            <a:avLst/>
          </a:prstGeom>
        </p:spPr>
      </p:pic>
      <p:sp>
        <p:nvSpPr>
          <p:cNvPr id="6" name="Rectangle 5">
            <a:extLst>
              <a:ext uri="{FF2B5EF4-FFF2-40B4-BE49-F238E27FC236}">
                <a16:creationId xmlns:a16="http://schemas.microsoft.com/office/drawing/2014/main" id="{0938BD0D-7FA3-4C6D-A12A-920D0620148C}"/>
              </a:ext>
            </a:extLst>
          </p:cNvPr>
          <p:cNvSpPr/>
          <p:nvPr/>
        </p:nvSpPr>
        <p:spPr>
          <a:xfrm>
            <a:off x="5632644" y="2675083"/>
            <a:ext cx="29017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Thanks </a:t>
            </a:r>
            <a:r>
              <a:rPr lang="en-US" sz="540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FA0FBB8B-0835-4C10-BBB5-1AAAB8919569}"/>
              </a:ext>
            </a:extLst>
          </p:cNvPr>
          <p:cNvSpPr/>
          <p:nvPr/>
        </p:nvSpPr>
        <p:spPr>
          <a:xfrm>
            <a:off x="5410200" y="4038600"/>
            <a:ext cx="339734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Questions?</a:t>
            </a:r>
          </a:p>
        </p:txBody>
      </p:sp>
      <p:sp>
        <p:nvSpPr>
          <p:cNvPr id="8" name="TextBox 7">
            <a:extLst>
              <a:ext uri="{FF2B5EF4-FFF2-40B4-BE49-F238E27FC236}">
                <a16:creationId xmlns:a16="http://schemas.microsoft.com/office/drawing/2014/main" id="{EE4300B4-5446-49A0-AAFB-81908110C1E2}"/>
              </a:ext>
            </a:extLst>
          </p:cNvPr>
          <p:cNvSpPr txBox="1"/>
          <p:nvPr/>
        </p:nvSpPr>
        <p:spPr>
          <a:xfrm>
            <a:off x="5295803" y="361890"/>
            <a:ext cx="1954831" cy="400110"/>
          </a:xfrm>
          <a:prstGeom prst="rect">
            <a:avLst/>
          </a:prstGeom>
          <a:noFill/>
        </p:spPr>
        <p:txBody>
          <a:bodyPr wrap="none" rtlCol="0">
            <a:spAutoFit/>
          </a:bodyPr>
          <a:lstStyle/>
          <a:p>
            <a:r>
              <a:rPr lang="en-US" sz="2000" dirty="0">
                <a:latin typeface="Palatino Linotype" panose="02040502050505030304" pitchFamily="18" charset="0"/>
              </a:rPr>
              <a:t>Project website:</a:t>
            </a:r>
          </a:p>
        </p:txBody>
      </p:sp>
      <p:sp>
        <p:nvSpPr>
          <p:cNvPr id="9" name="Rectangle 8">
            <a:extLst>
              <a:ext uri="{FF2B5EF4-FFF2-40B4-BE49-F238E27FC236}">
                <a16:creationId xmlns:a16="http://schemas.microsoft.com/office/drawing/2014/main" id="{6E0E16F8-446C-446E-9140-732B660212E3}"/>
              </a:ext>
            </a:extLst>
          </p:cNvPr>
          <p:cNvSpPr/>
          <p:nvPr/>
        </p:nvSpPr>
        <p:spPr>
          <a:xfrm>
            <a:off x="5295803" y="815719"/>
            <a:ext cx="377661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www.cs.cityu.edu.hk/~yibisong/ijcai17_sketch/index.html</a:t>
            </a:r>
          </a:p>
        </p:txBody>
      </p:sp>
    </p:spTree>
    <p:extLst>
      <p:ext uri="{BB962C8B-B14F-4D97-AF65-F5344CB8AC3E}">
        <p14:creationId xmlns:p14="http://schemas.microsoft.com/office/powerpoint/2010/main" val="27946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yibisong\Dropbox\CityU_yibing\eccv2014\submission\figure\NPR\fa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0"/>
            <a:ext cx="2880360" cy="3600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yibisong\Dropbox\CityU_yibing\eccv2014\submission\figure\NPR\face_app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524000"/>
            <a:ext cx="2880360" cy="3600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yibisong\Dropbox\CityU_yibing\eccv2014\submission\figure\NPR\face_sv.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8870" y="1524000"/>
            <a:ext cx="2880360" cy="36004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4364" y="5124450"/>
            <a:ext cx="141417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Input image</a:t>
            </a:r>
          </a:p>
        </p:txBody>
      </p:sp>
      <p:sp>
        <p:nvSpPr>
          <p:cNvPr id="9" name="TextBox 8"/>
          <p:cNvSpPr txBox="1"/>
          <p:nvPr/>
        </p:nvSpPr>
        <p:spPr>
          <a:xfrm>
            <a:off x="3394486" y="5124449"/>
            <a:ext cx="2324675"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Image-based method</a:t>
            </a:r>
          </a:p>
        </p:txBody>
      </p:sp>
      <p:sp>
        <p:nvSpPr>
          <p:cNvPr id="10" name="TextBox 9"/>
          <p:cNvSpPr txBox="1"/>
          <p:nvPr/>
        </p:nvSpPr>
        <p:spPr>
          <a:xfrm>
            <a:off x="6239988" y="5124449"/>
            <a:ext cx="2675412"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Exemplar-based method</a:t>
            </a:r>
          </a:p>
        </p:txBody>
      </p:sp>
      <p:sp>
        <p:nvSpPr>
          <p:cNvPr id="11" name="TextBox 10">
            <a:extLst>
              <a:ext uri="{FF2B5EF4-FFF2-40B4-BE49-F238E27FC236}">
                <a16:creationId xmlns:a16="http://schemas.microsoft.com/office/drawing/2014/main" id="{A254186D-14BA-4C52-AD03-5BA3EA255A41}"/>
              </a:ext>
            </a:extLst>
          </p:cNvPr>
          <p:cNvSpPr txBox="1"/>
          <p:nvPr/>
        </p:nvSpPr>
        <p:spPr>
          <a:xfrm>
            <a:off x="0" y="0"/>
            <a:ext cx="173957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233740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97717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Exemplar-based framework:</a:t>
            </a:r>
          </a:p>
        </p:txBody>
      </p:sp>
      <p:sp>
        <p:nvSpPr>
          <p:cNvPr id="3" name="Left-Right Arrow 2"/>
          <p:cNvSpPr/>
          <p:nvPr/>
        </p:nvSpPr>
        <p:spPr>
          <a:xfrm>
            <a:off x="4037156" y="3324328"/>
            <a:ext cx="911352" cy="272378"/>
          </a:xfrm>
          <a:prstGeom prst="leftRightArrow">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020049" y="2968056"/>
            <a:ext cx="9284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Aligned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8511"/>
            <a:ext cx="3584370" cy="4937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075" y="1060891"/>
            <a:ext cx="3573798" cy="495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36547" y="609600"/>
            <a:ext cx="1798889" cy="400110"/>
          </a:xfrm>
          <a:prstGeom prst="rect">
            <a:avLst/>
          </a:prstGeom>
          <a:noFill/>
        </p:spPr>
        <p:txBody>
          <a:bodyPr wrap="none" rtlCol="0">
            <a:spAutoFit/>
          </a:bodyPr>
          <a:lstStyle/>
          <a:p>
            <a:pPr algn="ctr"/>
            <a:r>
              <a:rPr lang="en-US" sz="2000" dirty="0">
                <a:latin typeface="Times New Roman" pitchFamily="18" charset="0"/>
                <a:cs typeface="Times New Roman" pitchFamily="18" charset="0"/>
              </a:rPr>
              <a:t>1. photo dataset</a:t>
            </a:r>
          </a:p>
        </p:txBody>
      </p:sp>
      <p:sp>
        <p:nvSpPr>
          <p:cNvPr id="8" name="TextBox 7"/>
          <p:cNvSpPr txBox="1"/>
          <p:nvPr/>
        </p:nvSpPr>
        <p:spPr>
          <a:xfrm>
            <a:off x="5960626" y="616482"/>
            <a:ext cx="1869423" cy="400110"/>
          </a:xfrm>
          <a:prstGeom prst="rect">
            <a:avLst/>
          </a:prstGeom>
          <a:noFill/>
        </p:spPr>
        <p:txBody>
          <a:bodyPr wrap="none" rtlCol="0">
            <a:spAutoFit/>
          </a:bodyPr>
          <a:lstStyle/>
          <a:p>
            <a:pPr algn="ctr"/>
            <a:r>
              <a:rPr lang="en-US" sz="2000" dirty="0">
                <a:latin typeface="Times New Roman" pitchFamily="18" charset="0"/>
                <a:cs typeface="Times New Roman" pitchFamily="18" charset="0"/>
              </a:rPr>
              <a:t>2. sketch dataset</a:t>
            </a:r>
          </a:p>
        </p:txBody>
      </p:sp>
    </p:spTree>
    <p:extLst>
      <p:ext uri="{BB962C8B-B14F-4D97-AF65-F5344CB8AC3E}">
        <p14:creationId xmlns:p14="http://schemas.microsoft.com/office/powerpoint/2010/main" val="370725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arn(outVertical)">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8756" y="1871246"/>
            <a:ext cx="1306897" cy="338554"/>
          </a:xfrm>
          <a:prstGeom prst="rect">
            <a:avLst/>
          </a:prstGeom>
          <a:noFill/>
        </p:spPr>
        <p:txBody>
          <a:bodyPr wrap="none" rtlCol="0">
            <a:spAutoFit/>
          </a:bodyPr>
          <a:lstStyle/>
          <a:p>
            <a:pPr algn="ctr"/>
            <a:r>
              <a:rPr lang="en-US" sz="1600" dirty="0">
                <a:latin typeface="Times New Roman" pitchFamily="18" charset="0"/>
                <a:cs typeface="Times New Roman" pitchFamily="18" charset="0"/>
              </a:rPr>
              <a:t>Testing photo</a:t>
            </a:r>
          </a:p>
        </p:txBody>
      </p:sp>
      <p:pic>
        <p:nvPicPr>
          <p:cNvPr id="4" name="Picture 8" descr="D:\paper\pami2014\code\SSD_sendout\face_sketch_SSD\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 y="2209800"/>
            <a:ext cx="146304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paper\pami2014\code\SSD_sendout\face_sketch_SSD\dataset\CUHK\training\photos\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2417" y="3810000"/>
            <a:ext cx="1279698" cy="15996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D:\paper\pami2014\code\SSD_sendout\face_sketch_SSD\dataset\CUHK\training\sketches\5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1348" y="3810000"/>
            <a:ext cx="1277652" cy="15970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15397" y="1219200"/>
            <a:ext cx="2623603" cy="338554"/>
          </a:xfrm>
          <a:prstGeom prst="rect">
            <a:avLst/>
          </a:prstGeom>
          <a:noFill/>
        </p:spPr>
        <p:txBody>
          <a:bodyPr wrap="none" rtlCol="0">
            <a:spAutoFit/>
          </a:bodyPr>
          <a:lstStyle/>
          <a:p>
            <a:pPr algn="ctr"/>
            <a:r>
              <a:rPr lang="en-US" sz="1600" dirty="0">
                <a:latin typeface="Times New Roman" pitchFamily="18" charset="0"/>
                <a:cs typeface="Times New Roman" pitchFamily="18" charset="0"/>
              </a:rPr>
              <a:t>Training photo-sketch dataset</a:t>
            </a:r>
          </a:p>
        </p:txBody>
      </p:sp>
      <p:sp>
        <p:nvSpPr>
          <p:cNvPr id="8" name="Oval 7"/>
          <p:cNvSpPr/>
          <p:nvPr/>
        </p:nvSpPr>
        <p:spPr>
          <a:xfrm>
            <a:off x="5307753" y="3429000"/>
            <a:ext cx="102447" cy="768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07753" y="3619183"/>
            <a:ext cx="102447" cy="768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53200" y="3429000"/>
            <a:ext cx="102447" cy="768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553200" y="3619183"/>
            <a:ext cx="102447" cy="768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D:\paper\pami2014\code\SSD_sendout\face_sketch_SSD\dataset\CUHK\training\photos\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6666" y="1740064"/>
            <a:ext cx="1279698" cy="15996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D:\paper\pami2014\code\SSD_sendout\face_sketch_SSD\dataset\CUHK\training\sketches\0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76364" y="1740064"/>
            <a:ext cx="1279698" cy="1599624"/>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4343400" y="1600200"/>
            <a:ext cx="3048000" cy="3962400"/>
          </a:xfrm>
          <a:prstGeom prst="roundRect">
            <a:avLst/>
          </a:prstGeom>
          <a:noFill/>
          <a:ln w="50800" cap="rnd">
            <a:solidFill>
              <a:schemeClr val="accent2">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81328" y="3048000"/>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38700" y="2392603"/>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837176" y="2484120"/>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37176" y="4495800"/>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837176" y="4587317"/>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481328" y="3048000"/>
            <a:ext cx="228600" cy="182880"/>
          </a:xfrm>
          <a:prstGeom prst="rect">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063283" y="2448436"/>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063283" y="4518372"/>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6324600" y="2447544"/>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6324600" y="4518372"/>
            <a:ext cx="22860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063283" y="2454094"/>
            <a:ext cx="228600" cy="182880"/>
          </a:xfrm>
          <a:prstGeom prst="rect">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5067300" y="4526986"/>
            <a:ext cx="228600" cy="182880"/>
          </a:xfrm>
          <a:prstGeom prst="rect">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324600" y="2438400"/>
            <a:ext cx="228600" cy="182880"/>
          </a:xfrm>
          <a:prstGeom prst="rect">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324600" y="4517092"/>
            <a:ext cx="228600" cy="182880"/>
          </a:xfrm>
          <a:prstGeom prst="rect">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5764953" y="3429000"/>
            <a:ext cx="102447" cy="768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764953" y="3619183"/>
            <a:ext cx="102447" cy="768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06755" y="2557046"/>
            <a:ext cx="1803827" cy="338554"/>
          </a:xfrm>
          <a:prstGeom prst="rect">
            <a:avLst/>
          </a:prstGeom>
          <a:noFill/>
        </p:spPr>
        <p:txBody>
          <a:bodyPr wrap="none" rtlCol="0">
            <a:spAutoFit/>
          </a:bodyPr>
          <a:lstStyle/>
          <a:p>
            <a:pPr algn="ctr"/>
            <a:r>
              <a:rPr lang="en-US" sz="1600" dirty="0">
                <a:latin typeface="Times New Roman" pitchFamily="18" charset="0"/>
                <a:cs typeface="Times New Roman" pitchFamily="18" charset="0"/>
              </a:rPr>
              <a:t>Testing photo patch</a:t>
            </a:r>
          </a:p>
        </p:txBody>
      </p:sp>
      <p:sp>
        <p:nvSpPr>
          <p:cNvPr id="37" name="TextBox 36"/>
          <p:cNvSpPr txBox="1"/>
          <p:nvPr/>
        </p:nvSpPr>
        <p:spPr>
          <a:xfrm>
            <a:off x="4823125" y="1015425"/>
            <a:ext cx="2335896" cy="584775"/>
          </a:xfrm>
          <a:prstGeom prst="rect">
            <a:avLst/>
          </a:prstGeom>
          <a:noFill/>
        </p:spPr>
        <p:txBody>
          <a:bodyPr wrap="none" rtlCol="0">
            <a:spAutoFit/>
          </a:bodyPr>
          <a:lstStyle/>
          <a:p>
            <a:pPr algn="ctr"/>
            <a:r>
              <a:rPr lang="en-US" sz="1600" dirty="0">
                <a:latin typeface="Times New Roman" pitchFamily="18" charset="0"/>
                <a:cs typeface="Times New Roman" pitchFamily="18" charset="0"/>
              </a:rPr>
              <a:t>K-NN matched candidate </a:t>
            </a:r>
          </a:p>
          <a:p>
            <a:pPr algn="ctr"/>
            <a:r>
              <a:rPr lang="en-US" sz="1600" dirty="0">
                <a:latin typeface="Times New Roman" pitchFamily="18" charset="0"/>
                <a:cs typeface="Times New Roman" pitchFamily="18" charset="0"/>
              </a:rPr>
              <a:t>Photo-sketch patches</a:t>
            </a:r>
          </a:p>
        </p:txBody>
      </p:sp>
      <p:sp>
        <p:nvSpPr>
          <p:cNvPr id="38" name="TextBox 37">
            <a:extLst>
              <a:ext uri="{FF2B5EF4-FFF2-40B4-BE49-F238E27FC236}">
                <a16:creationId xmlns:a16="http://schemas.microsoft.com/office/drawing/2014/main" id="{5B73A97F-4787-4DF6-96D4-FA73845196CD}"/>
              </a:ext>
            </a:extLst>
          </p:cNvPr>
          <p:cNvSpPr txBox="1"/>
          <p:nvPr/>
        </p:nvSpPr>
        <p:spPr>
          <a:xfrm>
            <a:off x="0" y="0"/>
            <a:ext cx="397717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Exemplar-based framework:</a:t>
            </a:r>
          </a:p>
        </p:txBody>
      </p:sp>
    </p:spTree>
    <p:extLst>
      <p:ext uri="{BB962C8B-B14F-4D97-AF65-F5344CB8AC3E}">
        <p14:creationId xmlns:p14="http://schemas.microsoft.com/office/powerpoint/2010/main" val="2692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2"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3.33333E-6 -1.40874E-6 L 0.03333 -1.40874E-6 " pathEditMode="relative" rAng="0" ptsTypes="AA">
                                      <p:cBhvr>
                                        <p:cTn id="56" dur="2000" fill="hold"/>
                                        <p:tgtEl>
                                          <p:spTgt spid="18"/>
                                        </p:tgtEl>
                                        <p:attrNameLst>
                                          <p:attrName>ppt_x</p:attrName>
                                          <p:attrName>ppt_y</p:attrName>
                                        </p:attrNameLst>
                                      </p:cBhvr>
                                      <p:rCtr x="1667" y="0"/>
                                    </p:animMotion>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2"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3.33333E-6 -1.40874E-6 L 0.03333 -1.40874E-6 " pathEditMode="relative" rAng="0" ptsTypes="AA">
                                      <p:cBhvr>
                                        <p:cTn id="70" dur="2000" fill="hold"/>
                                        <p:tgtEl>
                                          <p:spTgt spid="19"/>
                                        </p:tgtEl>
                                        <p:attrNameLst>
                                          <p:attrName>ppt_x</p:attrName>
                                          <p:attrName>ppt_y</p:attrName>
                                        </p:attrNameLst>
                                      </p:cBhvr>
                                      <p:rCtr x="1667" y="0"/>
                                    </p:animMotion>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9"/>
                                        </p:tgtEl>
                                      </p:cBhvr>
                                    </p:animEffect>
                                    <p:set>
                                      <p:cBhvr>
                                        <p:cTn id="75" dur="1" fill="hold">
                                          <p:stCondLst>
                                            <p:cond delay="499"/>
                                          </p:stCondLst>
                                        </p:cTn>
                                        <p:tgtEl>
                                          <p:spTgt spid="19"/>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2"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0" nodeType="clickEffect">
                                  <p:stCondLst>
                                    <p:cond delay="0"/>
                                  </p:stCondLst>
                                  <p:childTnLst>
                                    <p:animMotion origin="layout" path="M 3.33333E-6 -1.40874E-6 L 0.03333 -1.40874E-6 " pathEditMode="relative" rAng="0" ptsTypes="AA">
                                      <p:cBhvr>
                                        <p:cTn id="84" dur="2000" fill="hold"/>
                                        <p:tgtEl>
                                          <p:spTgt spid="20"/>
                                        </p:tgtEl>
                                        <p:attrNameLst>
                                          <p:attrName>ppt_x</p:attrName>
                                          <p:attrName>ppt_y</p:attrName>
                                        </p:attrNameLst>
                                      </p:cBhvr>
                                      <p:rCtr x="1667" y="0"/>
                                    </p:animMotion>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20"/>
                                        </p:tgtEl>
                                      </p:cBhvr>
                                    </p:animEffect>
                                    <p:set>
                                      <p:cBhvr>
                                        <p:cTn id="89" dur="1" fill="hold">
                                          <p:stCondLst>
                                            <p:cond delay="499"/>
                                          </p:stCondLst>
                                        </p:cTn>
                                        <p:tgtEl>
                                          <p:spTgt spid="2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2" nodeType="click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3.33333E-6 -1.40874E-6 L 0.03333 -1.40874E-6 " pathEditMode="relative" rAng="0" ptsTypes="AA">
                                      <p:cBhvr>
                                        <p:cTn id="98" dur="2000" fill="hold"/>
                                        <p:tgtEl>
                                          <p:spTgt spid="21"/>
                                        </p:tgtEl>
                                        <p:attrNameLst>
                                          <p:attrName>ppt_x</p:attrName>
                                          <p:attrName>ppt_y</p:attrName>
                                        </p:attrNameLst>
                                      </p:cBhvr>
                                      <p:rCtr x="1667" y="0"/>
                                    </p:animMotion>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21"/>
                                        </p:tgtEl>
                                      </p:cBhvr>
                                    </p:animEffect>
                                    <p:set>
                                      <p:cBhvr>
                                        <p:cTn id="103" dur="1" fill="hold">
                                          <p:stCondLst>
                                            <p:cond delay="499"/>
                                          </p:stCondLst>
                                        </p:cTn>
                                        <p:tgtEl>
                                          <p:spTgt spid="21"/>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fade">
                                      <p:cBhvr>
                                        <p:cTn id="111" dur="500"/>
                                        <p:tgtEl>
                                          <p:spTgt spid="2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fade">
                                      <p:cBhvr>
                                        <p:cTn id="116" dur="500"/>
                                        <p:tgtEl>
                                          <p:spTgt spid="2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fade">
                                      <p:cBhvr>
                                        <p:cTn id="119" dur="500"/>
                                        <p:tgtEl>
                                          <p:spTgt spid="2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16"/>
                                        </p:tgtEl>
                                      </p:cBhvr>
                                    </p:animEffect>
                                    <p:set>
                                      <p:cBhvr>
                                        <p:cTn id="124" dur="1" fill="hold">
                                          <p:stCondLst>
                                            <p:cond delay="499"/>
                                          </p:stCondLst>
                                        </p:cTn>
                                        <p:tgtEl>
                                          <p:spTgt spid="16"/>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7"/>
                                        </p:tgtEl>
                                      </p:cBhvr>
                                    </p:animEffect>
                                    <p:set>
                                      <p:cBhvr>
                                        <p:cTn id="127" dur="1" fill="hold">
                                          <p:stCondLst>
                                            <p:cond delay="499"/>
                                          </p:stCondLst>
                                        </p:cTn>
                                        <p:tgtEl>
                                          <p:spTgt spid="7"/>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5"/>
                                        </p:tgtEl>
                                      </p:cBhvr>
                                    </p:animEffect>
                                    <p:set>
                                      <p:cBhvr>
                                        <p:cTn id="130" dur="1" fill="hold">
                                          <p:stCondLst>
                                            <p:cond delay="499"/>
                                          </p:stCondLst>
                                        </p:cTn>
                                        <p:tgtEl>
                                          <p:spTgt spid="5"/>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6"/>
                                        </p:tgtEl>
                                      </p:cBhvr>
                                    </p:animEffect>
                                    <p:set>
                                      <p:cBhvr>
                                        <p:cTn id="133" dur="1" fill="hold">
                                          <p:stCondLst>
                                            <p:cond delay="499"/>
                                          </p:stCondLst>
                                        </p:cTn>
                                        <p:tgtEl>
                                          <p:spTgt spid="6"/>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2"/>
                                        </p:tgtEl>
                                      </p:cBhvr>
                                    </p:animEffect>
                                    <p:set>
                                      <p:cBhvr>
                                        <p:cTn id="136" dur="1" fill="hold">
                                          <p:stCondLst>
                                            <p:cond delay="499"/>
                                          </p:stCondLst>
                                        </p:cTn>
                                        <p:tgtEl>
                                          <p:spTgt spid="12"/>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13"/>
                                        </p:tgtEl>
                                      </p:cBhvr>
                                    </p:animEffect>
                                    <p:set>
                                      <p:cBhvr>
                                        <p:cTn id="139" dur="1" fill="hold">
                                          <p:stCondLst>
                                            <p:cond delay="499"/>
                                          </p:stCondLst>
                                        </p:cTn>
                                        <p:tgtEl>
                                          <p:spTgt spid="13"/>
                                        </p:tgtEl>
                                        <p:attrNameLst>
                                          <p:attrName>style.visibility</p:attrName>
                                        </p:attrNameLst>
                                      </p:cBhvr>
                                      <p:to>
                                        <p:strVal val="hidden"/>
                                      </p:to>
                                    </p:set>
                                  </p:childTnLst>
                                </p:cTn>
                              </p:par>
                              <p:par>
                                <p:cTn id="140" presetID="10" presetClass="exit" presetSubtype="0" fill="hold" grpId="3" nodeType="withEffect">
                                  <p:stCondLst>
                                    <p:cond delay="0"/>
                                  </p:stCondLst>
                                  <p:childTnLst>
                                    <p:animEffect transition="out" filter="fade">
                                      <p:cBhvr>
                                        <p:cTn id="141" dur="500"/>
                                        <p:tgtEl>
                                          <p:spTgt spid="18"/>
                                        </p:tgtEl>
                                      </p:cBhvr>
                                    </p:animEffect>
                                    <p:set>
                                      <p:cBhvr>
                                        <p:cTn id="142" dur="1" fill="hold">
                                          <p:stCondLst>
                                            <p:cond delay="499"/>
                                          </p:stCondLst>
                                        </p:cTn>
                                        <p:tgtEl>
                                          <p:spTgt spid="18"/>
                                        </p:tgtEl>
                                        <p:attrNameLst>
                                          <p:attrName>style.visibility</p:attrName>
                                        </p:attrNameLst>
                                      </p:cBhvr>
                                      <p:to>
                                        <p:strVal val="hidden"/>
                                      </p:to>
                                    </p:set>
                                  </p:childTnLst>
                                </p:cTn>
                              </p:par>
                              <p:par>
                                <p:cTn id="143" presetID="10" presetClass="exit" presetSubtype="0" fill="hold" grpId="3" nodeType="withEffect">
                                  <p:stCondLst>
                                    <p:cond delay="0"/>
                                  </p:stCondLst>
                                  <p:childTnLst>
                                    <p:animEffect transition="out" filter="fade">
                                      <p:cBhvr>
                                        <p:cTn id="144" dur="500"/>
                                        <p:tgtEl>
                                          <p:spTgt spid="19"/>
                                        </p:tgtEl>
                                      </p:cBhvr>
                                    </p:animEffect>
                                    <p:set>
                                      <p:cBhvr>
                                        <p:cTn id="145" dur="1" fill="hold">
                                          <p:stCondLst>
                                            <p:cond delay="499"/>
                                          </p:stCondLst>
                                        </p:cTn>
                                        <p:tgtEl>
                                          <p:spTgt spid="19"/>
                                        </p:tgtEl>
                                        <p:attrNameLst>
                                          <p:attrName>style.visibility</p:attrName>
                                        </p:attrNameLst>
                                      </p:cBhvr>
                                      <p:to>
                                        <p:strVal val="hidden"/>
                                      </p:to>
                                    </p:set>
                                  </p:childTnLst>
                                </p:cTn>
                              </p:par>
                              <p:par>
                                <p:cTn id="146" presetID="10" presetClass="exit" presetSubtype="0" fill="hold" grpId="3" nodeType="withEffect">
                                  <p:stCondLst>
                                    <p:cond delay="0"/>
                                  </p:stCondLst>
                                  <p:childTnLst>
                                    <p:animEffect transition="out" filter="fade">
                                      <p:cBhvr>
                                        <p:cTn id="147" dur="500"/>
                                        <p:tgtEl>
                                          <p:spTgt spid="20"/>
                                        </p:tgtEl>
                                      </p:cBhvr>
                                    </p:animEffect>
                                    <p:set>
                                      <p:cBhvr>
                                        <p:cTn id="148" dur="1" fill="hold">
                                          <p:stCondLst>
                                            <p:cond delay="499"/>
                                          </p:stCondLst>
                                        </p:cTn>
                                        <p:tgtEl>
                                          <p:spTgt spid="20"/>
                                        </p:tgtEl>
                                        <p:attrNameLst>
                                          <p:attrName>style.visibility</p:attrName>
                                        </p:attrNameLst>
                                      </p:cBhvr>
                                      <p:to>
                                        <p:strVal val="hidden"/>
                                      </p:to>
                                    </p:set>
                                  </p:childTnLst>
                                </p:cTn>
                              </p:par>
                              <p:par>
                                <p:cTn id="149" presetID="10" presetClass="exit" presetSubtype="0" fill="hold" grpId="3" nodeType="withEffect">
                                  <p:stCondLst>
                                    <p:cond delay="0"/>
                                  </p:stCondLst>
                                  <p:childTnLst>
                                    <p:animEffect transition="out" filter="fade">
                                      <p:cBhvr>
                                        <p:cTn id="150" dur="500"/>
                                        <p:tgtEl>
                                          <p:spTgt spid="21"/>
                                        </p:tgtEl>
                                      </p:cBhvr>
                                    </p:animEffect>
                                    <p:set>
                                      <p:cBhvr>
                                        <p:cTn id="151" dur="1" fill="hold">
                                          <p:stCondLst>
                                            <p:cond delay="499"/>
                                          </p:stCondLst>
                                        </p:cTn>
                                        <p:tgtEl>
                                          <p:spTgt spid="21"/>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24"/>
                                        </p:tgtEl>
                                      </p:cBhvr>
                                    </p:animEffect>
                                    <p:set>
                                      <p:cBhvr>
                                        <p:cTn id="154" dur="1" fill="hold">
                                          <p:stCondLst>
                                            <p:cond delay="499"/>
                                          </p:stCondLst>
                                        </p:cTn>
                                        <p:tgtEl>
                                          <p:spTgt spid="24"/>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25"/>
                                        </p:tgtEl>
                                      </p:cBhvr>
                                    </p:animEffect>
                                    <p:set>
                                      <p:cBhvr>
                                        <p:cTn id="157" dur="1" fill="hold">
                                          <p:stCondLst>
                                            <p:cond delay="499"/>
                                          </p:stCondLst>
                                        </p:cTn>
                                        <p:tgtEl>
                                          <p:spTgt spid="25"/>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26"/>
                                        </p:tgtEl>
                                      </p:cBhvr>
                                    </p:animEffect>
                                    <p:set>
                                      <p:cBhvr>
                                        <p:cTn id="160" dur="1" fill="hold">
                                          <p:stCondLst>
                                            <p:cond delay="499"/>
                                          </p:stCondLst>
                                        </p:cTn>
                                        <p:tgtEl>
                                          <p:spTgt spid="26"/>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27"/>
                                        </p:tgtEl>
                                      </p:cBhvr>
                                    </p:animEffect>
                                    <p:set>
                                      <p:cBhvr>
                                        <p:cTn id="163" dur="1" fill="hold">
                                          <p:stCondLst>
                                            <p:cond delay="499"/>
                                          </p:stCondLst>
                                        </p:cTn>
                                        <p:tgtEl>
                                          <p:spTgt spid="27"/>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3"/>
                                        </p:tgtEl>
                                      </p:cBhvr>
                                    </p:animEffect>
                                    <p:set>
                                      <p:cBhvr>
                                        <p:cTn id="166" dur="1" fill="hold">
                                          <p:stCondLst>
                                            <p:cond delay="499"/>
                                          </p:stCondLst>
                                        </p:cTn>
                                        <p:tgtEl>
                                          <p:spTgt spid="3"/>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4"/>
                                        </p:tgtEl>
                                      </p:cBhvr>
                                    </p:animEffect>
                                    <p:set>
                                      <p:cBhvr>
                                        <p:cTn id="169" dur="1" fill="hold">
                                          <p:stCondLst>
                                            <p:cond delay="499"/>
                                          </p:stCondLst>
                                        </p:cTn>
                                        <p:tgtEl>
                                          <p:spTgt spid="4"/>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29"/>
                                        </p:tgtEl>
                                        <p:attrNameLst>
                                          <p:attrName>style.visibility</p:attrName>
                                        </p:attrNameLst>
                                      </p:cBhvr>
                                      <p:to>
                                        <p:strVal val="visible"/>
                                      </p:to>
                                    </p:set>
                                    <p:animEffect transition="in" filter="fade">
                                      <p:cBhvr>
                                        <p:cTn id="172" dur="500"/>
                                        <p:tgtEl>
                                          <p:spTgt spid="29"/>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23"/>
                                        </p:tgtEl>
                                        <p:attrNameLst>
                                          <p:attrName>style.visibility</p:attrName>
                                        </p:attrNameLst>
                                      </p:cBhvr>
                                      <p:to>
                                        <p:strVal val="visible"/>
                                      </p:to>
                                    </p:set>
                                    <p:animEffect transition="in" filter="fade">
                                      <p:cBhvr>
                                        <p:cTn id="175" dur="500"/>
                                        <p:tgtEl>
                                          <p:spTgt spid="23"/>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31"/>
                                        </p:tgtEl>
                                        <p:attrNameLst>
                                          <p:attrName>style.visibility</p:attrName>
                                        </p:attrNameLst>
                                      </p:cBhvr>
                                      <p:to>
                                        <p:strVal val="visible"/>
                                      </p:to>
                                    </p:set>
                                    <p:animEffect transition="in" filter="fade">
                                      <p:cBhvr>
                                        <p:cTn id="178" dur="500"/>
                                        <p:tgtEl>
                                          <p:spTgt spid="3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fade">
                                      <p:cBhvr>
                                        <p:cTn id="181" dur="500"/>
                                        <p:tgtEl>
                                          <p:spTgt spid="3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3"/>
                                        </p:tgtEl>
                                        <p:attrNameLst>
                                          <p:attrName>style.visibility</p:attrName>
                                        </p:attrNameLst>
                                      </p:cBhvr>
                                      <p:to>
                                        <p:strVal val="visible"/>
                                      </p:to>
                                    </p:set>
                                    <p:animEffect transition="in" filter="fade">
                                      <p:cBhvr>
                                        <p:cTn id="184" dur="500"/>
                                        <p:tgtEl>
                                          <p:spTgt spid="33"/>
                                        </p:tgtEl>
                                      </p:cBhvr>
                                    </p:animEffect>
                                  </p:childTnLst>
                                </p:cTn>
                              </p:par>
                              <p:par>
                                <p:cTn id="185" presetID="10" presetClass="exit" presetSubtype="0" fill="hold" grpId="1" nodeType="withEffect">
                                  <p:stCondLst>
                                    <p:cond delay="0"/>
                                  </p:stCondLst>
                                  <p:childTnLst>
                                    <p:animEffect transition="out" filter="fade">
                                      <p:cBhvr>
                                        <p:cTn id="186" dur="500"/>
                                        <p:tgtEl>
                                          <p:spTgt spid="10"/>
                                        </p:tgtEl>
                                      </p:cBhvr>
                                    </p:animEffect>
                                    <p:set>
                                      <p:cBhvr>
                                        <p:cTn id="187" dur="1" fill="hold">
                                          <p:stCondLst>
                                            <p:cond delay="499"/>
                                          </p:stCondLst>
                                        </p:cTn>
                                        <p:tgtEl>
                                          <p:spTgt spid="10"/>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11"/>
                                        </p:tgtEl>
                                      </p:cBhvr>
                                    </p:animEffect>
                                    <p:set>
                                      <p:cBhvr>
                                        <p:cTn id="190" dur="1" fill="hold">
                                          <p:stCondLst>
                                            <p:cond delay="499"/>
                                          </p:stCondLst>
                                        </p:cTn>
                                        <p:tgtEl>
                                          <p:spTgt spid="11"/>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8"/>
                                        </p:tgtEl>
                                      </p:cBhvr>
                                    </p:animEffect>
                                    <p:set>
                                      <p:cBhvr>
                                        <p:cTn id="193" dur="1" fill="hold">
                                          <p:stCondLst>
                                            <p:cond delay="499"/>
                                          </p:stCondLst>
                                        </p:cTn>
                                        <p:tgtEl>
                                          <p:spTgt spid="8"/>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9"/>
                                        </p:tgtEl>
                                      </p:cBhvr>
                                    </p:animEffect>
                                    <p:set>
                                      <p:cBhvr>
                                        <p:cTn id="196" dur="1" fill="hold">
                                          <p:stCondLst>
                                            <p:cond delay="499"/>
                                          </p:stCondLst>
                                        </p:cTn>
                                        <p:tgtEl>
                                          <p:spTgt spid="9"/>
                                        </p:tgtEl>
                                        <p:attrNameLst>
                                          <p:attrName>style.visibility</p:attrName>
                                        </p:attrNameLst>
                                      </p:cBhvr>
                                      <p:to>
                                        <p:strVal val="hidden"/>
                                      </p:to>
                                    </p:set>
                                  </p:childTnLst>
                                </p:cTn>
                              </p:par>
                              <p:par>
                                <p:cTn id="197" presetID="10" presetClass="entr" presetSubtype="0" fill="hold" grpId="0" nodeType="withEffect">
                                  <p:stCondLst>
                                    <p:cond delay="0"/>
                                  </p:stCondLst>
                                  <p:childTnLst>
                                    <p:set>
                                      <p:cBhvr>
                                        <p:cTn id="198" dur="1" fill="hold">
                                          <p:stCondLst>
                                            <p:cond delay="0"/>
                                          </p:stCondLst>
                                        </p:cTn>
                                        <p:tgtEl>
                                          <p:spTgt spid="34"/>
                                        </p:tgtEl>
                                        <p:attrNameLst>
                                          <p:attrName>style.visibility</p:attrName>
                                        </p:attrNameLst>
                                      </p:cBhvr>
                                      <p:to>
                                        <p:strVal val="visible"/>
                                      </p:to>
                                    </p:set>
                                    <p:animEffect transition="in" filter="fade">
                                      <p:cBhvr>
                                        <p:cTn id="199" dur="500"/>
                                        <p:tgtEl>
                                          <p:spTgt spid="34"/>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35"/>
                                        </p:tgtEl>
                                        <p:attrNameLst>
                                          <p:attrName>style.visibility</p:attrName>
                                        </p:attrNameLst>
                                      </p:cBhvr>
                                      <p:to>
                                        <p:strVal val="visible"/>
                                      </p:to>
                                    </p:set>
                                    <p:animEffect transition="in" filter="fade">
                                      <p:cBhvr>
                                        <p:cTn id="202" dur="500"/>
                                        <p:tgtEl>
                                          <p:spTgt spid="35"/>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36"/>
                                        </p:tgtEl>
                                        <p:attrNameLst>
                                          <p:attrName>style.visibility</p:attrName>
                                        </p:attrNameLst>
                                      </p:cBhvr>
                                      <p:to>
                                        <p:strVal val="visible"/>
                                      </p:to>
                                    </p:set>
                                    <p:animEffect transition="in" filter="fade">
                                      <p:cBhvr>
                                        <p:cTn id="207" dur="500"/>
                                        <p:tgtEl>
                                          <p:spTgt spid="36"/>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37"/>
                                        </p:tgtEl>
                                        <p:attrNameLst>
                                          <p:attrName>style.visibility</p:attrName>
                                        </p:attrNameLst>
                                      </p:cBhvr>
                                      <p:to>
                                        <p:strVal val="visible"/>
                                      </p:to>
                                    </p:set>
                                    <p:animEffect transition="in" filter="fade">
                                      <p:cBhvr>
                                        <p:cTn id="2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P spid="8" grpId="0" animBg="1"/>
      <p:bldP spid="8" grpId="1" animBg="1"/>
      <p:bldP spid="9" grpId="0" animBg="1"/>
      <p:bldP spid="9" grpId="1" animBg="1"/>
      <p:bldP spid="10" grpId="0" animBg="1"/>
      <p:bldP spid="10" grpId="1" animBg="1"/>
      <p:bldP spid="11" grpId="0" animBg="1"/>
      <p:bldP spid="11" grpId="1" animBg="1"/>
      <p:bldP spid="14" grpId="0" animBg="1"/>
      <p:bldP spid="16" grpId="0" animBg="1"/>
      <p:bldP spid="16" grpId="1" animBg="1"/>
      <p:bldP spid="18" grpId="0" animBg="1"/>
      <p:bldP spid="18" grpId="1" animBg="1"/>
      <p:bldP spid="18" grpId="2" animBg="1"/>
      <p:bldP spid="18" grpId="3" animBg="1"/>
      <p:bldP spid="19" grpId="0" animBg="1"/>
      <p:bldP spid="19" grpId="1" animBg="1"/>
      <p:bldP spid="19" grpId="2" animBg="1"/>
      <p:bldP spid="19" grpId="3" animBg="1"/>
      <p:bldP spid="20" grpId="0" animBg="1"/>
      <p:bldP spid="20" grpId="1" animBg="1"/>
      <p:bldP spid="20" grpId="2" animBg="1"/>
      <p:bldP spid="20" grpId="3" animBg="1"/>
      <p:bldP spid="21" grpId="0" animBg="1"/>
      <p:bldP spid="21" grpId="1" animBg="1"/>
      <p:bldP spid="21" grpId="2" animBg="1"/>
      <p:bldP spid="21" grpId="3" animBg="1"/>
      <p:bldP spid="23" grpId="0" animBg="1"/>
      <p:bldP spid="24" grpId="0" animBg="1"/>
      <p:bldP spid="24" grpId="1" animBg="1"/>
      <p:bldP spid="25" grpId="0" animBg="1"/>
      <p:bldP spid="25" grpId="1" animBg="1"/>
      <p:bldP spid="26" grpId="0" animBg="1"/>
      <p:bldP spid="26" grpId="1" animBg="1"/>
      <p:bldP spid="27" grpId="0" animBg="1"/>
      <p:bldP spid="27" grpId="1" animBg="1"/>
      <p:bldP spid="29" grpId="0" animBg="1"/>
      <p:bldP spid="31" grpId="0" animBg="1"/>
      <p:bldP spid="32" grpId="0" animBg="1"/>
      <p:bldP spid="33" grpId="0" animBg="1"/>
      <p:bldP spid="34" grpId="0" animBg="1"/>
      <p:bldP spid="35" grpId="0" animBg="1"/>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yibisong\Desktop\te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02821"/>
            <a:ext cx="3915601"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yibisong\Desktop\te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355221"/>
            <a:ext cx="2079113" cy="19975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95400" y="652046"/>
            <a:ext cx="2108269" cy="338554"/>
          </a:xfrm>
          <a:prstGeom prst="rect">
            <a:avLst/>
          </a:prstGeom>
          <a:noFill/>
        </p:spPr>
        <p:txBody>
          <a:bodyPr wrap="none" rtlCol="0">
            <a:spAutoFit/>
          </a:bodyPr>
          <a:lstStyle/>
          <a:p>
            <a:pPr algn="ctr"/>
            <a:r>
              <a:rPr lang="en-US" sz="1600" dirty="0">
                <a:latin typeface="Times New Roman" pitchFamily="18" charset="0"/>
                <a:cs typeface="Times New Roman" pitchFamily="18" charset="0"/>
              </a:rPr>
              <a:t>Markov Random Field </a:t>
            </a:r>
          </a:p>
        </p:txBody>
      </p:sp>
      <p:sp>
        <p:nvSpPr>
          <p:cNvPr id="14" name="TextBox 13"/>
          <p:cNvSpPr txBox="1"/>
          <p:nvPr/>
        </p:nvSpPr>
        <p:spPr>
          <a:xfrm>
            <a:off x="5638800" y="652046"/>
            <a:ext cx="1646606" cy="338554"/>
          </a:xfrm>
          <a:prstGeom prst="rect">
            <a:avLst/>
          </a:prstGeom>
          <a:noFill/>
        </p:spPr>
        <p:txBody>
          <a:bodyPr wrap="none" rtlCol="0">
            <a:spAutoFit/>
          </a:bodyPr>
          <a:lstStyle/>
          <a:p>
            <a:pPr algn="ctr"/>
            <a:r>
              <a:rPr lang="en-US" sz="1600" dirty="0">
                <a:latin typeface="Times New Roman" pitchFamily="18" charset="0"/>
                <a:cs typeface="Times New Roman" pitchFamily="18" charset="0"/>
              </a:rPr>
              <a:t>Sketch </a:t>
            </a:r>
            <a:r>
              <a:rPr lang="en-US" sz="1600" dirty="0" err="1">
                <a:latin typeface="Times New Roman" pitchFamily="18" charset="0"/>
                <a:cs typeface="Times New Roman" pitchFamily="18" charset="0"/>
              </a:rPr>
              <a:t>denoising</a:t>
            </a:r>
            <a:endParaRPr lang="en-US" sz="1600" dirty="0">
              <a:latin typeface="Times New Roman" pitchFamily="18" charset="0"/>
              <a:cs typeface="Times New Roman" pitchFamily="18" charset="0"/>
            </a:endParaRPr>
          </a:p>
        </p:txBody>
      </p:sp>
      <p:pic>
        <p:nvPicPr>
          <p:cNvPr id="2053" name="Picture 5" descr="D:\homepage\eccv14\results\CUHK\photos\4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962" y="378934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D:\homepage\eccv14\results\CUHK\mrf\4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962" y="378934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D:\homepage\eccv14\results\CUHK\mwf\4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3962" y="378934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D:\homepage\eccv14\results\CUHK\ssd\4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8962" y="3789348"/>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41437" y="6107668"/>
            <a:ext cx="1444563" cy="369332"/>
          </a:xfrm>
          <a:prstGeom prst="rect">
            <a:avLst/>
          </a:prstGeom>
        </p:spPr>
        <p:txBody>
          <a:bodyPr wrap="none">
            <a:spAutoFit/>
          </a:bodyPr>
          <a:lstStyle/>
          <a:p>
            <a:r>
              <a:rPr lang="en-US" dirty="0">
                <a:latin typeface="Times New Roman" pitchFamily="18" charset="0"/>
                <a:cs typeface="Times New Roman" pitchFamily="18" charset="0"/>
              </a:rPr>
              <a:t>Testing photo</a:t>
            </a:r>
            <a:endParaRPr lang="en-US" dirty="0"/>
          </a:p>
        </p:txBody>
      </p:sp>
      <p:sp>
        <p:nvSpPr>
          <p:cNvPr id="20" name="Rectangle 19"/>
          <p:cNvSpPr/>
          <p:nvPr/>
        </p:nvSpPr>
        <p:spPr>
          <a:xfrm>
            <a:off x="3138019" y="6107668"/>
            <a:ext cx="671979" cy="369332"/>
          </a:xfrm>
          <a:prstGeom prst="rect">
            <a:avLst/>
          </a:prstGeom>
        </p:spPr>
        <p:txBody>
          <a:bodyPr wrap="none">
            <a:spAutoFit/>
          </a:bodyPr>
          <a:lstStyle/>
          <a:p>
            <a:r>
              <a:rPr lang="en-US" dirty="0">
                <a:latin typeface="Times New Roman" pitchFamily="18" charset="0"/>
                <a:cs typeface="Times New Roman" pitchFamily="18" charset="0"/>
              </a:rPr>
              <a:t>MRF</a:t>
            </a:r>
            <a:endParaRPr lang="en-US" dirty="0"/>
          </a:p>
        </p:txBody>
      </p:sp>
      <p:sp>
        <p:nvSpPr>
          <p:cNvPr id="21" name="Rectangle 20"/>
          <p:cNvSpPr/>
          <p:nvPr/>
        </p:nvSpPr>
        <p:spPr>
          <a:xfrm>
            <a:off x="5018412" y="6107668"/>
            <a:ext cx="736099" cy="369332"/>
          </a:xfrm>
          <a:prstGeom prst="rect">
            <a:avLst/>
          </a:prstGeom>
        </p:spPr>
        <p:txBody>
          <a:bodyPr wrap="none">
            <a:spAutoFit/>
          </a:bodyPr>
          <a:lstStyle/>
          <a:p>
            <a:r>
              <a:rPr lang="en-US" dirty="0">
                <a:latin typeface="Times New Roman" pitchFamily="18" charset="0"/>
                <a:cs typeface="Times New Roman" pitchFamily="18" charset="0"/>
              </a:rPr>
              <a:t>MWF</a:t>
            </a:r>
          </a:p>
        </p:txBody>
      </p:sp>
      <p:sp>
        <p:nvSpPr>
          <p:cNvPr id="22" name="Rectangle 21"/>
          <p:cNvSpPr/>
          <p:nvPr/>
        </p:nvSpPr>
        <p:spPr>
          <a:xfrm>
            <a:off x="7012141" y="6107668"/>
            <a:ext cx="607859" cy="369332"/>
          </a:xfrm>
          <a:prstGeom prst="rect">
            <a:avLst/>
          </a:prstGeom>
        </p:spPr>
        <p:txBody>
          <a:bodyPr wrap="none">
            <a:spAutoFit/>
          </a:bodyPr>
          <a:lstStyle/>
          <a:p>
            <a:r>
              <a:rPr lang="en-US" dirty="0">
                <a:latin typeface="Times New Roman" pitchFamily="18" charset="0"/>
                <a:cs typeface="Times New Roman" pitchFamily="18" charset="0"/>
              </a:rPr>
              <a:t>SSD</a:t>
            </a:r>
          </a:p>
        </p:txBody>
      </p:sp>
      <p:sp>
        <p:nvSpPr>
          <p:cNvPr id="15" name="TextBox 14">
            <a:extLst>
              <a:ext uri="{FF2B5EF4-FFF2-40B4-BE49-F238E27FC236}">
                <a16:creationId xmlns:a16="http://schemas.microsoft.com/office/drawing/2014/main" id="{009B1D19-D290-4E86-A360-E9C084AC10C4}"/>
              </a:ext>
            </a:extLst>
          </p:cNvPr>
          <p:cNvSpPr txBox="1"/>
          <p:nvPr/>
        </p:nvSpPr>
        <p:spPr>
          <a:xfrm>
            <a:off x="0" y="0"/>
            <a:ext cx="397717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Exemplar-based framework:</a:t>
            </a:r>
          </a:p>
        </p:txBody>
      </p:sp>
    </p:spTree>
    <p:extLst>
      <p:ext uri="{BB962C8B-B14F-4D97-AF65-F5344CB8AC3E}">
        <p14:creationId xmlns:p14="http://schemas.microsoft.com/office/powerpoint/2010/main" val="239346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53"/>
                                        </p:tgtEl>
                                        <p:attrNameLst>
                                          <p:attrName>style.visibility</p:attrName>
                                        </p:attrNameLst>
                                      </p:cBhvr>
                                      <p:to>
                                        <p:strVal val="visible"/>
                                      </p:to>
                                    </p:set>
                                    <p:animEffect transition="in" filter="fade">
                                      <p:cBhvr>
                                        <p:cTn id="23" dur="500"/>
                                        <p:tgtEl>
                                          <p:spTgt spid="2053"/>
                                        </p:tgtEl>
                                      </p:cBhvr>
                                    </p:animEffect>
                                  </p:childTnLst>
                                </p:cTn>
                              </p:par>
                              <p:par>
                                <p:cTn id="24" presetID="10" presetClass="entr" presetSubtype="0" fill="hold" nodeType="withEffect">
                                  <p:stCondLst>
                                    <p:cond delay="0"/>
                                  </p:stCondLst>
                                  <p:childTnLst>
                                    <p:set>
                                      <p:cBhvr>
                                        <p:cTn id="25" dur="1" fill="hold">
                                          <p:stCondLst>
                                            <p:cond delay="0"/>
                                          </p:stCondLst>
                                        </p:cTn>
                                        <p:tgtEl>
                                          <p:spTgt spid="2055"/>
                                        </p:tgtEl>
                                        <p:attrNameLst>
                                          <p:attrName>style.visibility</p:attrName>
                                        </p:attrNameLst>
                                      </p:cBhvr>
                                      <p:to>
                                        <p:strVal val="visible"/>
                                      </p:to>
                                    </p:set>
                                    <p:animEffect transition="in" filter="fade">
                                      <p:cBhvr>
                                        <p:cTn id="26" dur="500"/>
                                        <p:tgtEl>
                                          <p:spTgt spid="2055"/>
                                        </p:tgtEl>
                                      </p:cBhvr>
                                    </p:animEffect>
                                  </p:childTnLst>
                                </p:cTn>
                              </p:par>
                              <p:par>
                                <p:cTn id="27" presetID="10" presetClass="entr" presetSubtype="0" fill="hold" nodeType="withEffect">
                                  <p:stCondLst>
                                    <p:cond delay="0"/>
                                  </p:stCondLst>
                                  <p:childTnLst>
                                    <p:set>
                                      <p:cBhvr>
                                        <p:cTn id="28" dur="1" fill="hold">
                                          <p:stCondLst>
                                            <p:cond delay="0"/>
                                          </p:stCondLst>
                                        </p:cTn>
                                        <p:tgtEl>
                                          <p:spTgt spid="2057"/>
                                        </p:tgtEl>
                                        <p:attrNameLst>
                                          <p:attrName>style.visibility</p:attrName>
                                        </p:attrNameLst>
                                      </p:cBhvr>
                                      <p:to>
                                        <p:strVal val="visible"/>
                                      </p:to>
                                    </p:set>
                                    <p:animEffect transition="in" filter="fade">
                                      <p:cBhvr>
                                        <p:cTn id="29" dur="500"/>
                                        <p:tgtEl>
                                          <p:spTgt spid="2057"/>
                                        </p:tgtEl>
                                      </p:cBhvr>
                                    </p:animEffect>
                                  </p:childTnLst>
                                </p:cTn>
                              </p:par>
                              <p:par>
                                <p:cTn id="30" presetID="10" presetClass="entr" presetSubtype="0" fill="hold" nodeType="withEffect">
                                  <p:stCondLst>
                                    <p:cond delay="0"/>
                                  </p:stCondLst>
                                  <p:childTnLst>
                                    <p:set>
                                      <p:cBhvr>
                                        <p:cTn id="31" dur="1" fill="hold">
                                          <p:stCondLst>
                                            <p:cond delay="0"/>
                                          </p:stCondLst>
                                        </p:cTn>
                                        <p:tgtEl>
                                          <p:spTgt spid="2059"/>
                                        </p:tgtEl>
                                        <p:attrNameLst>
                                          <p:attrName>style.visibility</p:attrName>
                                        </p:attrNameLst>
                                      </p:cBhvr>
                                      <p:to>
                                        <p:strVal val="visible"/>
                                      </p:to>
                                    </p:set>
                                    <p:animEffect transition="in" filter="fade">
                                      <p:cBhvr>
                                        <p:cTn id="32" dur="500"/>
                                        <p:tgtEl>
                                          <p:spTgt spid="205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3"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80850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Limitations:</a:t>
            </a:r>
          </a:p>
        </p:txBody>
      </p:sp>
      <p:pic>
        <p:nvPicPr>
          <p:cNvPr id="4098" name="Picture 2" descr="D:\paper\pami2014\result\F_05_B_change\f_05_b_05\photos\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77" y="320954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paper\pami2014\result\F_05_B_change\f_05_b_05\mrf\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paper\pami2014\result\F_05_B_change\f_05_b_05\mwf\4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paper\pami2014\result\F_05_B_change\f_05_b_05\ssd\4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1437" y="5574268"/>
            <a:ext cx="1444563" cy="369332"/>
          </a:xfrm>
          <a:prstGeom prst="rect">
            <a:avLst/>
          </a:prstGeom>
        </p:spPr>
        <p:txBody>
          <a:bodyPr wrap="none">
            <a:spAutoFit/>
          </a:bodyPr>
          <a:lstStyle/>
          <a:p>
            <a:r>
              <a:rPr lang="en-US" dirty="0">
                <a:latin typeface="Times New Roman" pitchFamily="18" charset="0"/>
                <a:cs typeface="Times New Roman" pitchFamily="18" charset="0"/>
              </a:rPr>
              <a:t>Testing photo</a:t>
            </a:r>
            <a:endParaRPr lang="en-US" dirty="0"/>
          </a:p>
        </p:txBody>
      </p:sp>
      <p:sp>
        <p:nvSpPr>
          <p:cNvPr id="9" name="Rectangle 8"/>
          <p:cNvSpPr/>
          <p:nvPr/>
        </p:nvSpPr>
        <p:spPr>
          <a:xfrm>
            <a:off x="3138019" y="5574268"/>
            <a:ext cx="671979" cy="369332"/>
          </a:xfrm>
          <a:prstGeom prst="rect">
            <a:avLst/>
          </a:prstGeom>
        </p:spPr>
        <p:txBody>
          <a:bodyPr wrap="none">
            <a:spAutoFit/>
          </a:bodyPr>
          <a:lstStyle/>
          <a:p>
            <a:r>
              <a:rPr lang="en-US" dirty="0">
                <a:latin typeface="Times New Roman" pitchFamily="18" charset="0"/>
                <a:cs typeface="Times New Roman" pitchFamily="18" charset="0"/>
              </a:rPr>
              <a:t>MRF</a:t>
            </a:r>
            <a:endParaRPr lang="en-US" dirty="0"/>
          </a:p>
        </p:txBody>
      </p:sp>
      <p:sp>
        <p:nvSpPr>
          <p:cNvPr id="10" name="Rectangle 9"/>
          <p:cNvSpPr/>
          <p:nvPr/>
        </p:nvSpPr>
        <p:spPr>
          <a:xfrm>
            <a:off x="5018412" y="5574268"/>
            <a:ext cx="736099" cy="369332"/>
          </a:xfrm>
          <a:prstGeom prst="rect">
            <a:avLst/>
          </a:prstGeom>
        </p:spPr>
        <p:txBody>
          <a:bodyPr wrap="none">
            <a:spAutoFit/>
          </a:bodyPr>
          <a:lstStyle/>
          <a:p>
            <a:r>
              <a:rPr lang="en-US" dirty="0">
                <a:latin typeface="Times New Roman" pitchFamily="18" charset="0"/>
                <a:cs typeface="Times New Roman" pitchFamily="18" charset="0"/>
              </a:rPr>
              <a:t>MWF</a:t>
            </a:r>
          </a:p>
        </p:txBody>
      </p:sp>
      <p:sp>
        <p:nvSpPr>
          <p:cNvPr id="11" name="Rectangle 10"/>
          <p:cNvSpPr/>
          <p:nvPr/>
        </p:nvSpPr>
        <p:spPr>
          <a:xfrm>
            <a:off x="7012141" y="5574268"/>
            <a:ext cx="607859" cy="369332"/>
          </a:xfrm>
          <a:prstGeom prst="rect">
            <a:avLst/>
          </a:prstGeom>
        </p:spPr>
        <p:txBody>
          <a:bodyPr wrap="none">
            <a:spAutoFit/>
          </a:bodyPr>
          <a:lstStyle/>
          <a:p>
            <a:r>
              <a:rPr lang="en-US" dirty="0">
                <a:latin typeface="Times New Roman" pitchFamily="18" charset="0"/>
                <a:cs typeface="Times New Roman" pitchFamily="18" charset="0"/>
              </a:rPr>
              <a:t>SSD</a:t>
            </a:r>
          </a:p>
        </p:txBody>
      </p:sp>
      <p:pic>
        <p:nvPicPr>
          <p:cNvPr id="15" name="Picture 4" descr="D:\paper\pami2014\code\SSD_sendout\face_sketch_SSD\dataset\CUHK\training\photos\0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08004" y="762576"/>
            <a:ext cx="1279698" cy="15996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D:\paper\pami2014\code\SSD_sendout\face_sketch_SSD\dataset\CUHK\training\sketches\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7702" y="762576"/>
            <a:ext cx="1279698" cy="1599624"/>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3048000" y="609600"/>
            <a:ext cx="3048000" cy="1905000"/>
          </a:xfrm>
          <a:prstGeom prst="roundRect">
            <a:avLst/>
          </a:prstGeom>
          <a:noFill/>
          <a:ln w="50800" cap="rnd">
            <a:solidFill>
              <a:schemeClr val="accent2">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757904" y="228600"/>
            <a:ext cx="1509517" cy="338554"/>
          </a:xfrm>
          <a:prstGeom prst="rect">
            <a:avLst/>
          </a:prstGeom>
          <a:noFill/>
        </p:spPr>
        <p:txBody>
          <a:bodyPr wrap="none" rtlCol="0">
            <a:spAutoFit/>
          </a:bodyPr>
          <a:lstStyle/>
          <a:p>
            <a:pPr algn="ctr"/>
            <a:r>
              <a:rPr lang="en-US" sz="1600" dirty="0">
                <a:latin typeface="Times New Roman" pitchFamily="18" charset="0"/>
                <a:cs typeface="Times New Roman" pitchFamily="18" charset="0"/>
              </a:rPr>
              <a:t>Training dataset</a:t>
            </a:r>
          </a:p>
        </p:txBody>
      </p:sp>
      <p:sp>
        <p:nvSpPr>
          <p:cNvPr id="19" name="Rectangle 18"/>
          <p:cNvSpPr/>
          <p:nvPr/>
        </p:nvSpPr>
        <p:spPr>
          <a:xfrm>
            <a:off x="533400" y="2754868"/>
            <a:ext cx="1370888" cy="369332"/>
          </a:xfrm>
          <a:prstGeom prst="rect">
            <a:avLst/>
          </a:prstGeom>
        </p:spPr>
        <p:txBody>
          <a:bodyPr wrap="none">
            <a:spAutoFit/>
          </a:bodyPr>
          <a:lstStyle/>
          <a:p>
            <a:r>
              <a:rPr lang="en-US" dirty="0">
                <a:latin typeface="Times New Roman" pitchFamily="18" charset="0"/>
                <a:cs typeface="Times New Roman" pitchFamily="18" charset="0"/>
              </a:rPr>
              <a:t>Side lighting</a:t>
            </a:r>
            <a:endParaRPr lang="en-US" dirty="0"/>
          </a:p>
        </p:txBody>
      </p:sp>
      <p:sp>
        <p:nvSpPr>
          <p:cNvPr id="20" name="Rectangle 19"/>
          <p:cNvSpPr/>
          <p:nvPr/>
        </p:nvSpPr>
        <p:spPr>
          <a:xfrm>
            <a:off x="520479" y="2754868"/>
            <a:ext cx="1396601" cy="369332"/>
          </a:xfrm>
          <a:prstGeom prst="rect">
            <a:avLst/>
          </a:prstGeom>
        </p:spPr>
        <p:txBody>
          <a:bodyPr wrap="none">
            <a:spAutoFit/>
          </a:bodyPr>
          <a:lstStyle/>
          <a:p>
            <a:r>
              <a:rPr lang="en-US" dirty="0">
                <a:latin typeface="Times New Roman" pitchFamily="18" charset="0"/>
                <a:cs typeface="Times New Roman" pitchFamily="18" charset="0"/>
              </a:rPr>
              <a:t>Varying pose</a:t>
            </a:r>
            <a:endParaRPr lang="en-US" dirty="0"/>
          </a:p>
        </p:txBody>
      </p:sp>
      <p:sp>
        <p:nvSpPr>
          <p:cNvPr id="25" name="TextBox 24"/>
          <p:cNvSpPr txBox="1"/>
          <p:nvPr/>
        </p:nvSpPr>
        <p:spPr>
          <a:xfrm>
            <a:off x="533400" y="2785646"/>
            <a:ext cx="396243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Different foreground and background lighting</a:t>
            </a:r>
          </a:p>
        </p:txBody>
      </p:sp>
      <p:pic>
        <p:nvPicPr>
          <p:cNvPr id="4107" name="Picture 11" descr="D:\tes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295" y="320040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1508" y="3200400"/>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9"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3200400"/>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4600" y="3200400"/>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D:\paper\cvpr2015_sketch\submission\figures\exp_pose\ori\pos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6295"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paper\cvpr2015_sketch\submission\figures\exp_pose\ori\mrf.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7348"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paper\cvpr2015_sketch\submission\figures\exp_pose\ori\mwf.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9600"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paper\cvpr2015_sketch\submission\figures\exp_pose\ori\ssd.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4600"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96224" y="2785646"/>
            <a:ext cx="186730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Different expression</a:t>
            </a:r>
          </a:p>
        </p:txBody>
      </p:sp>
      <p:pic>
        <p:nvPicPr>
          <p:cNvPr id="4" name="Picture 3" descr="D:\paper\cvpr2015_sketch\submission\figures\exp_expression\ori\test.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6224"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paper\cvpr2015_sketch\submission\figures\exp_expression\ori\mrf.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1295" y="3209544"/>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paper\cvpr2015_sketch\submission\figures\exp_expression\ori\mwf.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22348" y="321206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paper\cvpr2015_sketch\submission\figures\exp_expression\ori\ssd.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24600" y="3232447"/>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descr="D:\homepage\eccv14\results\CUHK\photos\42.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9223" y="787414"/>
            <a:ext cx="1276350" cy="159543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38200" y="530422"/>
            <a:ext cx="152157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Ideal testing photo</a:t>
            </a:r>
          </a:p>
        </p:txBody>
      </p:sp>
      <p:sp>
        <p:nvSpPr>
          <p:cNvPr id="13" name="TextBox 12"/>
          <p:cNvSpPr txBox="1"/>
          <p:nvPr/>
        </p:nvSpPr>
        <p:spPr>
          <a:xfrm>
            <a:off x="967896" y="1447800"/>
            <a:ext cx="116570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 practice</a:t>
            </a:r>
          </a:p>
        </p:txBody>
      </p:sp>
    </p:spTree>
    <p:extLst>
      <p:ext uri="{BB962C8B-B14F-4D97-AF65-F5344CB8AC3E}">
        <p14:creationId xmlns:p14="http://schemas.microsoft.com/office/powerpoint/2010/main" val="39795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98"/>
                                        </p:tgtEl>
                                        <p:attrNameLst>
                                          <p:attrName>style.visibility</p:attrName>
                                        </p:attrNameLst>
                                      </p:cBhvr>
                                      <p:to>
                                        <p:strVal val="visible"/>
                                      </p:to>
                                    </p:set>
                                    <p:animEffect transition="in" filter="fade">
                                      <p:cBhvr>
                                        <p:cTn id="47" dur="500"/>
                                        <p:tgtEl>
                                          <p:spTgt spid="409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nodeType="withEffect">
                                  <p:stCondLst>
                                    <p:cond delay="0"/>
                                  </p:stCondLst>
                                  <p:childTnLst>
                                    <p:set>
                                      <p:cBhvr>
                                        <p:cTn id="57" dur="1" fill="hold">
                                          <p:stCondLst>
                                            <p:cond delay="0"/>
                                          </p:stCondLst>
                                        </p:cTn>
                                        <p:tgtEl>
                                          <p:spTgt spid="4099"/>
                                        </p:tgtEl>
                                        <p:attrNameLst>
                                          <p:attrName>style.visibility</p:attrName>
                                        </p:attrNameLst>
                                      </p:cBhvr>
                                      <p:to>
                                        <p:strVal val="visible"/>
                                      </p:to>
                                    </p:set>
                                    <p:animEffect transition="in" filter="fade">
                                      <p:cBhvr>
                                        <p:cTn id="58" dur="500"/>
                                        <p:tgtEl>
                                          <p:spTgt spid="4099"/>
                                        </p:tgtEl>
                                      </p:cBhvr>
                                    </p:animEffect>
                                  </p:childTnLst>
                                </p:cTn>
                              </p:par>
                              <p:par>
                                <p:cTn id="59" presetID="10" presetClass="entr" presetSubtype="0" fill="hold" nodeType="withEffect">
                                  <p:stCondLst>
                                    <p:cond delay="0"/>
                                  </p:stCondLst>
                                  <p:childTnLst>
                                    <p:set>
                                      <p:cBhvr>
                                        <p:cTn id="60" dur="1" fill="hold">
                                          <p:stCondLst>
                                            <p:cond delay="0"/>
                                          </p:stCondLst>
                                        </p:cTn>
                                        <p:tgtEl>
                                          <p:spTgt spid="4100"/>
                                        </p:tgtEl>
                                        <p:attrNameLst>
                                          <p:attrName>style.visibility</p:attrName>
                                        </p:attrNameLst>
                                      </p:cBhvr>
                                      <p:to>
                                        <p:strVal val="visible"/>
                                      </p:to>
                                    </p:set>
                                    <p:animEffect transition="in" filter="fade">
                                      <p:cBhvr>
                                        <p:cTn id="61" dur="500"/>
                                        <p:tgtEl>
                                          <p:spTgt spid="410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0" presetClass="entr" presetSubtype="0" fill="hold" nodeType="withEffect">
                                  <p:stCondLst>
                                    <p:cond delay="0"/>
                                  </p:stCondLst>
                                  <p:childTnLst>
                                    <p:set>
                                      <p:cBhvr>
                                        <p:cTn id="66" dur="1" fill="hold">
                                          <p:stCondLst>
                                            <p:cond delay="0"/>
                                          </p:stCondLst>
                                        </p:cTn>
                                        <p:tgtEl>
                                          <p:spTgt spid="4101"/>
                                        </p:tgtEl>
                                        <p:attrNameLst>
                                          <p:attrName>style.visibility</p:attrName>
                                        </p:attrNameLst>
                                      </p:cBhvr>
                                      <p:to>
                                        <p:strVal val="visible"/>
                                      </p:to>
                                    </p:set>
                                    <p:animEffect transition="in" filter="fade">
                                      <p:cBhvr>
                                        <p:cTn id="67" dur="500"/>
                                        <p:tgtEl>
                                          <p:spTgt spid="410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25"/>
                                        </p:tgtEl>
                                      </p:cBhvr>
                                    </p:animEffect>
                                    <p:set>
                                      <p:cBhvr>
                                        <p:cTn id="75" dur="1" fill="hold">
                                          <p:stCondLst>
                                            <p:cond delay="499"/>
                                          </p:stCondLst>
                                        </p:cTn>
                                        <p:tgtEl>
                                          <p:spTgt spid="2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4098"/>
                                        </p:tgtEl>
                                      </p:cBhvr>
                                    </p:animEffect>
                                    <p:set>
                                      <p:cBhvr>
                                        <p:cTn id="78" dur="1" fill="hold">
                                          <p:stCondLst>
                                            <p:cond delay="499"/>
                                          </p:stCondLst>
                                        </p:cTn>
                                        <p:tgtEl>
                                          <p:spTgt spid="4098"/>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4099"/>
                                        </p:tgtEl>
                                      </p:cBhvr>
                                    </p:animEffect>
                                    <p:set>
                                      <p:cBhvr>
                                        <p:cTn id="81" dur="1" fill="hold">
                                          <p:stCondLst>
                                            <p:cond delay="499"/>
                                          </p:stCondLst>
                                        </p:cTn>
                                        <p:tgtEl>
                                          <p:spTgt spid="409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4100"/>
                                        </p:tgtEl>
                                      </p:cBhvr>
                                    </p:animEffect>
                                    <p:set>
                                      <p:cBhvr>
                                        <p:cTn id="84" dur="1" fill="hold">
                                          <p:stCondLst>
                                            <p:cond delay="499"/>
                                          </p:stCondLst>
                                        </p:cTn>
                                        <p:tgtEl>
                                          <p:spTgt spid="4100"/>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4101"/>
                                        </p:tgtEl>
                                      </p:cBhvr>
                                    </p:animEffect>
                                    <p:set>
                                      <p:cBhvr>
                                        <p:cTn id="87" dur="1" fill="hold">
                                          <p:stCondLst>
                                            <p:cond delay="499"/>
                                          </p:stCondLst>
                                        </p:cTn>
                                        <p:tgtEl>
                                          <p:spTgt spid="4101"/>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9"/>
                                        </p:tgtEl>
                                      </p:cBhvr>
                                    </p:animEffect>
                                    <p:set>
                                      <p:cBhvr>
                                        <p:cTn id="93" dur="1" fill="hold">
                                          <p:stCondLst>
                                            <p:cond delay="499"/>
                                          </p:stCondLst>
                                        </p:cTn>
                                        <p:tgtEl>
                                          <p:spTgt spid="9"/>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0"/>
                                        </p:tgtEl>
                                      </p:cBhvr>
                                    </p:animEffect>
                                    <p:set>
                                      <p:cBhvr>
                                        <p:cTn id="96" dur="1" fill="hold">
                                          <p:stCondLst>
                                            <p:cond delay="499"/>
                                          </p:stCondLst>
                                        </p:cTn>
                                        <p:tgtEl>
                                          <p:spTgt spid="10"/>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1"/>
                                        </p:tgtEl>
                                      </p:cBhvr>
                                    </p:animEffect>
                                    <p:set>
                                      <p:cBhvr>
                                        <p:cTn id="99" dur="1" fill="hold">
                                          <p:stCondLst>
                                            <p:cond delay="499"/>
                                          </p:stCondLst>
                                        </p:cTn>
                                        <p:tgtEl>
                                          <p:spTgt spid="11"/>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fade">
                                      <p:cBhvr>
                                        <p:cTn id="104" dur="500"/>
                                        <p:tgtEl>
                                          <p:spTgt spid="1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2"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fade">
                                      <p:cBhvr>
                                        <p:cTn id="109" dur="500"/>
                                        <p:tgtEl>
                                          <p:spTgt spid="8"/>
                                        </p:tgtEl>
                                      </p:cBhvr>
                                    </p:animEffect>
                                  </p:childTnLst>
                                </p:cTn>
                              </p:par>
                              <p:par>
                                <p:cTn id="110" presetID="10" presetClass="entr" presetSubtype="0" fill="hold" nodeType="withEffect">
                                  <p:stCondLst>
                                    <p:cond delay="0"/>
                                  </p:stCondLst>
                                  <p:childTnLst>
                                    <p:set>
                                      <p:cBhvr>
                                        <p:cTn id="111" dur="1" fill="hold">
                                          <p:stCondLst>
                                            <p:cond delay="0"/>
                                          </p:stCondLst>
                                        </p:cTn>
                                        <p:tgtEl>
                                          <p:spTgt spid="4107"/>
                                        </p:tgtEl>
                                        <p:attrNameLst>
                                          <p:attrName>style.visibility</p:attrName>
                                        </p:attrNameLst>
                                      </p:cBhvr>
                                      <p:to>
                                        <p:strVal val="visible"/>
                                      </p:to>
                                    </p:set>
                                    <p:animEffect transition="in" filter="fade">
                                      <p:cBhvr>
                                        <p:cTn id="112" dur="500"/>
                                        <p:tgtEl>
                                          <p:spTgt spid="410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2" nodeType="clickEffect">
                                  <p:stCondLst>
                                    <p:cond delay="0"/>
                                  </p:stCondLst>
                                  <p:childTnLst>
                                    <p:set>
                                      <p:cBhvr>
                                        <p:cTn id="116" dur="1" fill="hold">
                                          <p:stCondLst>
                                            <p:cond delay="0"/>
                                          </p:stCondLst>
                                        </p:cTn>
                                        <p:tgtEl>
                                          <p:spTgt spid="9"/>
                                        </p:tgtEl>
                                        <p:attrNameLst>
                                          <p:attrName>style.visibility</p:attrName>
                                        </p:attrNameLst>
                                      </p:cBhvr>
                                      <p:to>
                                        <p:strVal val="visible"/>
                                      </p:to>
                                    </p:set>
                                    <p:animEffect transition="in" filter="fade">
                                      <p:cBhvr>
                                        <p:cTn id="117" dur="500"/>
                                        <p:tgtEl>
                                          <p:spTgt spid="9"/>
                                        </p:tgtEl>
                                      </p:cBhvr>
                                    </p:animEffect>
                                  </p:childTnLst>
                                </p:cTn>
                              </p:par>
                              <p:par>
                                <p:cTn id="118" presetID="10" presetClass="entr" presetSubtype="0" fill="hold" grpId="2" nodeType="withEffect">
                                  <p:stCondLst>
                                    <p:cond delay="0"/>
                                  </p:stCondLst>
                                  <p:childTnLst>
                                    <p:set>
                                      <p:cBhvr>
                                        <p:cTn id="119" dur="1" fill="hold">
                                          <p:stCondLst>
                                            <p:cond delay="0"/>
                                          </p:stCondLst>
                                        </p:cTn>
                                        <p:tgtEl>
                                          <p:spTgt spid="10"/>
                                        </p:tgtEl>
                                        <p:attrNameLst>
                                          <p:attrName>style.visibility</p:attrName>
                                        </p:attrNameLst>
                                      </p:cBhvr>
                                      <p:to>
                                        <p:strVal val="visible"/>
                                      </p:to>
                                    </p:set>
                                    <p:animEffect transition="in" filter="fade">
                                      <p:cBhvr>
                                        <p:cTn id="120" dur="500"/>
                                        <p:tgtEl>
                                          <p:spTgt spid="10"/>
                                        </p:tgtEl>
                                      </p:cBhvr>
                                    </p:animEffect>
                                  </p:childTnLst>
                                </p:cTn>
                              </p:par>
                              <p:par>
                                <p:cTn id="121" presetID="10" presetClass="entr" presetSubtype="0" fill="hold" grpId="2"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par>
                                <p:cTn id="124" presetID="10" presetClass="entr" presetSubtype="0" fill="hold" nodeType="withEffect">
                                  <p:stCondLst>
                                    <p:cond delay="0"/>
                                  </p:stCondLst>
                                  <p:childTnLst>
                                    <p:set>
                                      <p:cBhvr>
                                        <p:cTn id="125" dur="1" fill="hold">
                                          <p:stCondLst>
                                            <p:cond delay="0"/>
                                          </p:stCondLst>
                                        </p:cTn>
                                        <p:tgtEl>
                                          <p:spTgt spid="4110"/>
                                        </p:tgtEl>
                                        <p:attrNameLst>
                                          <p:attrName>style.visibility</p:attrName>
                                        </p:attrNameLst>
                                      </p:cBhvr>
                                      <p:to>
                                        <p:strVal val="visible"/>
                                      </p:to>
                                    </p:set>
                                    <p:animEffect transition="in" filter="fade">
                                      <p:cBhvr>
                                        <p:cTn id="126" dur="500"/>
                                        <p:tgtEl>
                                          <p:spTgt spid="4110"/>
                                        </p:tgtEl>
                                      </p:cBhvr>
                                    </p:animEffect>
                                  </p:childTnLst>
                                </p:cTn>
                              </p:par>
                              <p:par>
                                <p:cTn id="127" presetID="10" presetClass="entr" presetSubtype="0" fill="hold" nodeType="withEffect">
                                  <p:stCondLst>
                                    <p:cond delay="0"/>
                                  </p:stCondLst>
                                  <p:childTnLst>
                                    <p:set>
                                      <p:cBhvr>
                                        <p:cTn id="128" dur="1" fill="hold">
                                          <p:stCondLst>
                                            <p:cond delay="0"/>
                                          </p:stCondLst>
                                        </p:cTn>
                                        <p:tgtEl>
                                          <p:spTgt spid="4109"/>
                                        </p:tgtEl>
                                        <p:attrNameLst>
                                          <p:attrName>style.visibility</p:attrName>
                                        </p:attrNameLst>
                                      </p:cBhvr>
                                      <p:to>
                                        <p:strVal val="visible"/>
                                      </p:to>
                                    </p:set>
                                    <p:animEffect transition="in" filter="fade">
                                      <p:cBhvr>
                                        <p:cTn id="129" dur="500"/>
                                        <p:tgtEl>
                                          <p:spTgt spid="4109"/>
                                        </p:tgtEl>
                                      </p:cBhvr>
                                    </p:animEffect>
                                  </p:childTnLst>
                                </p:cTn>
                              </p:par>
                              <p:par>
                                <p:cTn id="130" presetID="10" presetClass="entr" presetSubtype="0" fill="hold" nodeType="withEffect">
                                  <p:stCondLst>
                                    <p:cond delay="0"/>
                                  </p:stCondLst>
                                  <p:childTnLst>
                                    <p:set>
                                      <p:cBhvr>
                                        <p:cTn id="131" dur="1" fill="hold">
                                          <p:stCondLst>
                                            <p:cond delay="0"/>
                                          </p:stCondLst>
                                        </p:cTn>
                                        <p:tgtEl>
                                          <p:spTgt spid="4108"/>
                                        </p:tgtEl>
                                        <p:attrNameLst>
                                          <p:attrName>style.visibility</p:attrName>
                                        </p:attrNameLst>
                                      </p:cBhvr>
                                      <p:to>
                                        <p:strVal val="visible"/>
                                      </p:to>
                                    </p:set>
                                    <p:animEffect transition="in" filter="fade">
                                      <p:cBhvr>
                                        <p:cTn id="132" dur="500"/>
                                        <p:tgtEl>
                                          <p:spTgt spid="410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3" nodeType="clickEffect">
                                  <p:stCondLst>
                                    <p:cond delay="0"/>
                                  </p:stCondLst>
                                  <p:childTnLst>
                                    <p:animEffect transition="out" filter="fade">
                                      <p:cBhvr>
                                        <p:cTn id="136" dur="500"/>
                                        <p:tgtEl>
                                          <p:spTgt spid="8"/>
                                        </p:tgtEl>
                                      </p:cBhvr>
                                    </p:animEffect>
                                    <p:set>
                                      <p:cBhvr>
                                        <p:cTn id="137" dur="1" fill="hold">
                                          <p:stCondLst>
                                            <p:cond delay="499"/>
                                          </p:stCondLst>
                                        </p:cTn>
                                        <p:tgtEl>
                                          <p:spTgt spid="8"/>
                                        </p:tgtEl>
                                        <p:attrNameLst>
                                          <p:attrName>style.visibility</p:attrName>
                                        </p:attrNameLst>
                                      </p:cBhvr>
                                      <p:to>
                                        <p:strVal val="hidden"/>
                                      </p:to>
                                    </p:set>
                                  </p:childTnLst>
                                </p:cTn>
                              </p:par>
                              <p:par>
                                <p:cTn id="138" presetID="10" presetClass="exit" presetSubtype="0" fill="hold" grpId="3" nodeType="withEffect">
                                  <p:stCondLst>
                                    <p:cond delay="0"/>
                                  </p:stCondLst>
                                  <p:childTnLst>
                                    <p:animEffect transition="out" filter="fade">
                                      <p:cBhvr>
                                        <p:cTn id="139" dur="500"/>
                                        <p:tgtEl>
                                          <p:spTgt spid="9"/>
                                        </p:tgtEl>
                                      </p:cBhvr>
                                    </p:animEffect>
                                    <p:set>
                                      <p:cBhvr>
                                        <p:cTn id="140" dur="1" fill="hold">
                                          <p:stCondLst>
                                            <p:cond delay="499"/>
                                          </p:stCondLst>
                                        </p:cTn>
                                        <p:tgtEl>
                                          <p:spTgt spid="9"/>
                                        </p:tgtEl>
                                        <p:attrNameLst>
                                          <p:attrName>style.visibility</p:attrName>
                                        </p:attrNameLst>
                                      </p:cBhvr>
                                      <p:to>
                                        <p:strVal val="hidden"/>
                                      </p:to>
                                    </p:set>
                                  </p:childTnLst>
                                </p:cTn>
                              </p:par>
                              <p:par>
                                <p:cTn id="141" presetID="10" presetClass="exit" presetSubtype="0" fill="hold" grpId="3" nodeType="withEffect">
                                  <p:stCondLst>
                                    <p:cond delay="0"/>
                                  </p:stCondLst>
                                  <p:childTnLst>
                                    <p:animEffect transition="out" filter="fade">
                                      <p:cBhvr>
                                        <p:cTn id="142" dur="500"/>
                                        <p:tgtEl>
                                          <p:spTgt spid="10"/>
                                        </p:tgtEl>
                                      </p:cBhvr>
                                    </p:animEffect>
                                    <p:set>
                                      <p:cBhvr>
                                        <p:cTn id="143" dur="1" fill="hold">
                                          <p:stCondLst>
                                            <p:cond delay="499"/>
                                          </p:stCondLst>
                                        </p:cTn>
                                        <p:tgtEl>
                                          <p:spTgt spid="10"/>
                                        </p:tgtEl>
                                        <p:attrNameLst>
                                          <p:attrName>style.visibility</p:attrName>
                                        </p:attrNameLst>
                                      </p:cBhvr>
                                      <p:to>
                                        <p:strVal val="hidden"/>
                                      </p:to>
                                    </p:set>
                                  </p:childTnLst>
                                </p:cTn>
                              </p:par>
                              <p:par>
                                <p:cTn id="144" presetID="10" presetClass="exit" presetSubtype="0" fill="hold" grpId="3" nodeType="withEffect">
                                  <p:stCondLst>
                                    <p:cond delay="0"/>
                                  </p:stCondLst>
                                  <p:childTnLst>
                                    <p:animEffect transition="out" filter="fade">
                                      <p:cBhvr>
                                        <p:cTn id="145" dur="500"/>
                                        <p:tgtEl>
                                          <p:spTgt spid="11"/>
                                        </p:tgtEl>
                                      </p:cBhvr>
                                    </p:animEffect>
                                    <p:set>
                                      <p:cBhvr>
                                        <p:cTn id="146" dur="1" fill="hold">
                                          <p:stCondLst>
                                            <p:cond delay="499"/>
                                          </p:stCondLst>
                                        </p:cTn>
                                        <p:tgtEl>
                                          <p:spTgt spid="11"/>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19"/>
                                        </p:tgtEl>
                                      </p:cBhvr>
                                    </p:animEffect>
                                    <p:set>
                                      <p:cBhvr>
                                        <p:cTn id="149" dur="1" fill="hold">
                                          <p:stCondLst>
                                            <p:cond delay="499"/>
                                          </p:stCondLst>
                                        </p:cTn>
                                        <p:tgtEl>
                                          <p:spTgt spid="19"/>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4107"/>
                                        </p:tgtEl>
                                      </p:cBhvr>
                                    </p:animEffect>
                                    <p:set>
                                      <p:cBhvr>
                                        <p:cTn id="152" dur="1" fill="hold">
                                          <p:stCondLst>
                                            <p:cond delay="499"/>
                                          </p:stCondLst>
                                        </p:cTn>
                                        <p:tgtEl>
                                          <p:spTgt spid="4107"/>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4110"/>
                                        </p:tgtEl>
                                      </p:cBhvr>
                                    </p:animEffect>
                                    <p:set>
                                      <p:cBhvr>
                                        <p:cTn id="155" dur="1" fill="hold">
                                          <p:stCondLst>
                                            <p:cond delay="499"/>
                                          </p:stCondLst>
                                        </p:cTn>
                                        <p:tgtEl>
                                          <p:spTgt spid="4110"/>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500"/>
                                        <p:tgtEl>
                                          <p:spTgt spid="4109"/>
                                        </p:tgtEl>
                                      </p:cBhvr>
                                    </p:animEffect>
                                    <p:set>
                                      <p:cBhvr>
                                        <p:cTn id="158" dur="1" fill="hold">
                                          <p:stCondLst>
                                            <p:cond delay="499"/>
                                          </p:stCondLst>
                                        </p:cTn>
                                        <p:tgtEl>
                                          <p:spTgt spid="4109"/>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4108"/>
                                        </p:tgtEl>
                                      </p:cBhvr>
                                    </p:animEffect>
                                    <p:set>
                                      <p:cBhvr>
                                        <p:cTn id="161" dur="1" fill="hold">
                                          <p:stCondLst>
                                            <p:cond delay="499"/>
                                          </p:stCondLst>
                                        </p:cTn>
                                        <p:tgtEl>
                                          <p:spTgt spid="410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20"/>
                                        </p:tgtEl>
                                        <p:attrNameLst>
                                          <p:attrName>style.visibility</p:attrName>
                                        </p:attrNameLst>
                                      </p:cBhvr>
                                      <p:to>
                                        <p:strVal val="visible"/>
                                      </p:to>
                                    </p:set>
                                    <p:animEffect transition="in" filter="fade">
                                      <p:cBhvr>
                                        <p:cTn id="166" dur="500"/>
                                        <p:tgtEl>
                                          <p:spTgt spid="20"/>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4" nodeType="clickEffect">
                                  <p:stCondLst>
                                    <p:cond delay="0"/>
                                  </p:stCondLst>
                                  <p:childTnLst>
                                    <p:set>
                                      <p:cBhvr>
                                        <p:cTn id="170" dur="1" fill="hold">
                                          <p:stCondLst>
                                            <p:cond delay="0"/>
                                          </p:stCondLst>
                                        </p:cTn>
                                        <p:tgtEl>
                                          <p:spTgt spid="8"/>
                                        </p:tgtEl>
                                        <p:attrNameLst>
                                          <p:attrName>style.visibility</p:attrName>
                                        </p:attrNameLst>
                                      </p:cBhvr>
                                      <p:to>
                                        <p:strVal val="visible"/>
                                      </p:to>
                                    </p:set>
                                    <p:animEffect transition="in" filter="fade">
                                      <p:cBhvr>
                                        <p:cTn id="171" dur="500"/>
                                        <p:tgtEl>
                                          <p:spTgt spid="8"/>
                                        </p:tgtEl>
                                      </p:cBhvr>
                                    </p:animEffect>
                                  </p:childTnLst>
                                </p:cTn>
                              </p:par>
                              <p:par>
                                <p:cTn id="172" presetID="10" presetClass="entr" presetSubtype="0" fill="hold" nodeType="withEffect">
                                  <p:stCondLst>
                                    <p:cond delay="0"/>
                                  </p:stCondLst>
                                  <p:childTnLst>
                                    <p:set>
                                      <p:cBhvr>
                                        <p:cTn id="173" dur="1" fill="hold">
                                          <p:stCondLst>
                                            <p:cond delay="0"/>
                                          </p:stCondLst>
                                        </p:cTn>
                                        <p:tgtEl>
                                          <p:spTgt spid="1027"/>
                                        </p:tgtEl>
                                        <p:attrNameLst>
                                          <p:attrName>style.visibility</p:attrName>
                                        </p:attrNameLst>
                                      </p:cBhvr>
                                      <p:to>
                                        <p:strVal val="visible"/>
                                      </p:to>
                                    </p:set>
                                    <p:animEffect transition="in" filter="fade">
                                      <p:cBhvr>
                                        <p:cTn id="174" dur="500"/>
                                        <p:tgtEl>
                                          <p:spTgt spid="1027"/>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4" nodeType="clickEffect">
                                  <p:stCondLst>
                                    <p:cond delay="0"/>
                                  </p:stCondLst>
                                  <p:childTnLst>
                                    <p:set>
                                      <p:cBhvr>
                                        <p:cTn id="178" dur="1" fill="hold">
                                          <p:stCondLst>
                                            <p:cond delay="0"/>
                                          </p:stCondLst>
                                        </p:cTn>
                                        <p:tgtEl>
                                          <p:spTgt spid="9"/>
                                        </p:tgtEl>
                                        <p:attrNameLst>
                                          <p:attrName>style.visibility</p:attrName>
                                        </p:attrNameLst>
                                      </p:cBhvr>
                                      <p:to>
                                        <p:strVal val="visible"/>
                                      </p:to>
                                    </p:set>
                                    <p:animEffect transition="in" filter="fade">
                                      <p:cBhvr>
                                        <p:cTn id="179" dur="500"/>
                                        <p:tgtEl>
                                          <p:spTgt spid="9"/>
                                        </p:tgtEl>
                                      </p:cBhvr>
                                    </p:animEffect>
                                  </p:childTnLst>
                                </p:cTn>
                              </p:par>
                              <p:par>
                                <p:cTn id="180" presetID="10" presetClass="entr" presetSubtype="0" fill="hold" grpId="4" nodeType="withEffect">
                                  <p:stCondLst>
                                    <p:cond delay="0"/>
                                  </p:stCondLst>
                                  <p:childTnLst>
                                    <p:set>
                                      <p:cBhvr>
                                        <p:cTn id="181" dur="1" fill="hold">
                                          <p:stCondLst>
                                            <p:cond delay="0"/>
                                          </p:stCondLst>
                                        </p:cTn>
                                        <p:tgtEl>
                                          <p:spTgt spid="10"/>
                                        </p:tgtEl>
                                        <p:attrNameLst>
                                          <p:attrName>style.visibility</p:attrName>
                                        </p:attrNameLst>
                                      </p:cBhvr>
                                      <p:to>
                                        <p:strVal val="visible"/>
                                      </p:to>
                                    </p:set>
                                    <p:animEffect transition="in" filter="fade">
                                      <p:cBhvr>
                                        <p:cTn id="182" dur="500"/>
                                        <p:tgtEl>
                                          <p:spTgt spid="10"/>
                                        </p:tgtEl>
                                      </p:cBhvr>
                                    </p:animEffect>
                                  </p:childTnLst>
                                </p:cTn>
                              </p:par>
                              <p:par>
                                <p:cTn id="183" presetID="10" presetClass="entr" presetSubtype="0" fill="hold" grpId="4" nodeType="withEffect">
                                  <p:stCondLst>
                                    <p:cond delay="0"/>
                                  </p:stCondLst>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par>
                                <p:cTn id="186" presetID="10" presetClass="entr" presetSubtype="0" fill="hold" nodeType="withEffect">
                                  <p:stCondLst>
                                    <p:cond delay="0"/>
                                  </p:stCondLst>
                                  <p:childTnLst>
                                    <p:set>
                                      <p:cBhvr>
                                        <p:cTn id="187" dur="1" fill="hold">
                                          <p:stCondLst>
                                            <p:cond delay="0"/>
                                          </p:stCondLst>
                                        </p:cTn>
                                        <p:tgtEl>
                                          <p:spTgt spid="1030"/>
                                        </p:tgtEl>
                                        <p:attrNameLst>
                                          <p:attrName>style.visibility</p:attrName>
                                        </p:attrNameLst>
                                      </p:cBhvr>
                                      <p:to>
                                        <p:strVal val="visible"/>
                                      </p:to>
                                    </p:set>
                                    <p:animEffect transition="in" filter="fade">
                                      <p:cBhvr>
                                        <p:cTn id="188" dur="500"/>
                                        <p:tgtEl>
                                          <p:spTgt spid="1030"/>
                                        </p:tgtEl>
                                      </p:cBhvr>
                                    </p:animEffect>
                                  </p:childTnLst>
                                </p:cTn>
                              </p:par>
                              <p:par>
                                <p:cTn id="189" presetID="10" presetClass="entr" presetSubtype="0" fill="hold" nodeType="withEffect">
                                  <p:stCondLst>
                                    <p:cond delay="0"/>
                                  </p:stCondLst>
                                  <p:childTnLst>
                                    <p:set>
                                      <p:cBhvr>
                                        <p:cTn id="190" dur="1" fill="hold">
                                          <p:stCondLst>
                                            <p:cond delay="0"/>
                                          </p:stCondLst>
                                        </p:cTn>
                                        <p:tgtEl>
                                          <p:spTgt spid="1029"/>
                                        </p:tgtEl>
                                        <p:attrNameLst>
                                          <p:attrName>style.visibility</p:attrName>
                                        </p:attrNameLst>
                                      </p:cBhvr>
                                      <p:to>
                                        <p:strVal val="visible"/>
                                      </p:to>
                                    </p:set>
                                    <p:animEffect transition="in" filter="fade">
                                      <p:cBhvr>
                                        <p:cTn id="191" dur="500"/>
                                        <p:tgtEl>
                                          <p:spTgt spid="1029"/>
                                        </p:tgtEl>
                                      </p:cBhvr>
                                    </p:animEffect>
                                  </p:childTnLst>
                                </p:cTn>
                              </p:par>
                              <p:par>
                                <p:cTn id="192" presetID="10" presetClass="entr" presetSubtype="0" fill="hold" nodeType="withEffect">
                                  <p:stCondLst>
                                    <p:cond delay="0"/>
                                  </p:stCondLst>
                                  <p:childTnLst>
                                    <p:set>
                                      <p:cBhvr>
                                        <p:cTn id="193" dur="1" fill="hold">
                                          <p:stCondLst>
                                            <p:cond delay="0"/>
                                          </p:stCondLst>
                                        </p:cTn>
                                        <p:tgtEl>
                                          <p:spTgt spid="1028"/>
                                        </p:tgtEl>
                                        <p:attrNameLst>
                                          <p:attrName>style.visibility</p:attrName>
                                        </p:attrNameLst>
                                      </p:cBhvr>
                                      <p:to>
                                        <p:strVal val="visible"/>
                                      </p:to>
                                    </p:set>
                                    <p:animEffect transition="in" filter="fade">
                                      <p:cBhvr>
                                        <p:cTn id="194" dur="500"/>
                                        <p:tgtEl>
                                          <p:spTgt spid="1028"/>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5" nodeType="clickEffect">
                                  <p:stCondLst>
                                    <p:cond delay="0"/>
                                  </p:stCondLst>
                                  <p:childTnLst>
                                    <p:animEffect transition="out" filter="fade">
                                      <p:cBhvr>
                                        <p:cTn id="198" dur="500"/>
                                        <p:tgtEl>
                                          <p:spTgt spid="8"/>
                                        </p:tgtEl>
                                      </p:cBhvr>
                                    </p:animEffect>
                                    <p:set>
                                      <p:cBhvr>
                                        <p:cTn id="199" dur="1" fill="hold">
                                          <p:stCondLst>
                                            <p:cond delay="499"/>
                                          </p:stCondLst>
                                        </p:cTn>
                                        <p:tgtEl>
                                          <p:spTgt spid="8"/>
                                        </p:tgtEl>
                                        <p:attrNameLst>
                                          <p:attrName>style.visibility</p:attrName>
                                        </p:attrNameLst>
                                      </p:cBhvr>
                                      <p:to>
                                        <p:strVal val="hidden"/>
                                      </p:to>
                                    </p:set>
                                  </p:childTnLst>
                                </p:cTn>
                              </p:par>
                              <p:par>
                                <p:cTn id="200" presetID="10" presetClass="exit" presetSubtype="0" fill="hold" grpId="5" nodeType="withEffect">
                                  <p:stCondLst>
                                    <p:cond delay="0"/>
                                  </p:stCondLst>
                                  <p:childTnLst>
                                    <p:animEffect transition="out" filter="fade">
                                      <p:cBhvr>
                                        <p:cTn id="201" dur="500"/>
                                        <p:tgtEl>
                                          <p:spTgt spid="9"/>
                                        </p:tgtEl>
                                      </p:cBhvr>
                                    </p:animEffect>
                                    <p:set>
                                      <p:cBhvr>
                                        <p:cTn id="202" dur="1" fill="hold">
                                          <p:stCondLst>
                                            <p:cond delay="499"/>
                                          </p:stCondLst>
                                        </p:cTn>
                                        <p:tgtEl>
                                          <p:spTgt spid="9"/>
                                        </p:tgtEl>
                                        <p:attrNameLst>
                                          <p:attrName>style.visibility</p:attrName>
                                        </p:attrNameLst>
                                      </p:cBhvr>
                                      <p:to>
                                        <p:strVal val="hidden"/>
                                      </p:to>
                                    </p:set>
                                  </p:childTnLst>
                                </p:cTn>
                              </p:par>
                              <p:par>
                                <p:cTn id="203" presetID="10" presetClass="exit" presetSubtype="0" fill="hold" grpId="5" nodeType="withEffect">
                                  <p:stCondLst>
                                    <p:cond delay="0"/>
                                  </p:stCondLst>
                                  <p:childTnLst>
                                    <p:animEffect transition="out" filter="fade">
                                      <p:cBhvr>
                                        <p:cTn id="204" dur="500"/>
                                        <p:tgtEl>
                                          <p:spTgt spid="10"/>
                                        </p:tgtEl>
                                      </p:cBhvr>
                                    </p:animEffect>
                                    <p:set>
                                      <p:cBhvr>
                                        <p:cTn id="205" dur="1" fill="hold">
                                          <p:stCondLst>
                                            <p:cond delay="499"/>
                                          </p:stCondLst>
                                        </p:cTn>
                                        <p:tgtEl>
                                          <p:spTgt spid="10"/>
                                        </p:tgtEl>
                                        <p:attrNameLst>
                                          <p:attrName>style.visibility</p:attrName>
                                        </p:attrNameLst>
                                      </p:cBhvr>
                                      <p:to>
                                        <p:strVal val="hidden"/>
                                      </p:to>
                                    </p:set>
                                  </p:childTnLst>
                                </p:cTn>
                              </p:par>
                              <p:par>
                                <p:cTn id="206" presetID="10" presetClass="exit" presetSubtype="0" fill="hold" grpId="5" nodeType="withEffect">
                                  <p:stCondLst>
                                    <p:cond delay="0"/>
                                  </p:stCondLst>
                                  <p:childTnLst>
                                    <p:animEffect transition="out" filter="fade">
                                      <p:cBhvr>
                                        <p:cTn id="207" dur="500"/>
                                        <p:tgtEl>
                                          <p:spTgt spid="11"/>
                                        </p:tgtEl>
                                      </p:cBhvr>
                                    </p:animEffect>
                                    <p:set>
                                      <p:cBhvr>
                                        <p:cTn id="208" dur="1" fill="hold">
                                          <p:stCondLst>
                                            <p:cond delay="499"/>
                                          </p:stCondLst>
                                        </p:cTn>
                                        <p:tgtEl>
                                          <p:spTgt spid="11"/>
                                        </p:tgtEl>
                                        <p:attrNameLst>
                                          <p:attrName>style.visibility</p:attrName>
                                        </p:attrNameLst>
                                      </p:cBhvr>
                                      <p:to>
                                        <p:strVal val="hidden"/>
                                      </p:to>
                                    </p:set>
                                  </p:childTnLst>
                                </p:cTn>
                              </p:par>
                              <p:par>
                                <p:cTn id="209" presetID="10" presetClass="exit" presetSubtype="0" fill="hold" grpId="2" nodeType="withEffect">
                                  <p:stCondLst>
                                    <p:cond delay="0"/>
                                  </p:stCondLst>
                                  <p:childTnLst>
                                    <p:animEffect transition="out" filter="fade">
                                      <p:cBhvr>
                                        <p:cTn id="210" dur="500"/>
                                        <p:tgtEl>
                                          <p:spTgt spid="19"/>
                                        </p:tgtEl>
                                      </p:cBhvr>
                                    </p:animEffect>
                                    <p:set>
                                      <p:cBhvr>
                                        <p:cTn id="211" dur="1" fill="hold">
                                          <p:stCondLst>
                                            <p:cond delay="499"/>
                                          </p:stCondLst>
                                        </p:cTn>
                                        <p:tgtEl>
                                          <p:spTgt spid="19"/>
                                        </p:tgtEl>
                                        <p:attrNameLst>
                                          <p:attrName>style.visibility</p:attrName>
                                        </p:attrNameLst>
                                      </p:cBhvr>
                                      <p:to>
                                        <p:strVal val="hidden"/>
                                      </p:to>
                                    </p:set>
                                  </p:childTnLst>
                                </p:cTn>
                              </p:par>
                              <p:par>
                                <p:cTn id="212" presetID="10" presetClass="exit" presetSubtype="0" fill="hold" nodeType="withEffect">
                                  <p:stCondLst>
                                    <p:cond delay="0"/>
                                  </p:stCondLst>
                                  <p:childTnLst>
                                    <p:animEffect transition="out" filter="fade">
                                      <p:cBhvr>
                                        <p:cTn id="213" dur="500"/>
                                        <p:tgtEl>
                                          <p:spTgt spid="1027"/>
                                        </p:tgtEl>
                                      </p:cBhvr>
                                    </p:animEffect>
                                    <p:set>
                                      <p:cBhvr>
                                        <p:cTn id="214" dur="1" fill="hold">
                                          <p:stCondLst>
                                            <p:cond delay="499"/>
                                          </p:stCondLst>
                                        </p:cTn>
                                        <p:tgtEl>
                                          <p:spTgt spid="1027"/>
                                        </p:tgtEl>
                                        <p:attrNameLst>
                                          <p:attrName>style.visibility</p:attrName>
                                        </p:attrNameLst>
                                      </p:cBhvr>
                                      <p:to>
                                        <p:strVal val="hidden"/>
                                      </p:to>
                                    </p:set>
                                  </p:childTnLst>
                                </p:cTn>
                              </p:par>
                              <p:par>
                                <p:cTn id="215" presetID="10" presetClass="exit" presetSubtype="0" fill="hold" nodeType="withEffect">
                                  <p:stCondLst>
                                    <p:cond delay="0"/>
                                  </p:stCondLst>
                                  <p:childTnLst>
                                    <p:animEffect transition="out" filter="fade">
                                      <p:cBhvr>
                                        <p:cTn id="216" dur="500"/>
                                        <p:tgtEl>
                                          <p:spTgt spid="1030"/>
                                        </p:tgtEl>
                                      </p:cBhvr>
                                    </p:animEffect>
                                    <p:set>
                                      <p:cBhvr>
                                        <p:cTn id="217" dur="1" fill="hold">
                                          <p:stCondLst>
                                            <p:cond delay="499"/>
                                          </p:stCondLst>
                                        </p:cTn>
                                        <p:tgtEl>
                                          <p:spTgt spid="1030"/>
                                        </p:tgtEl>
                                        <p:attrNameLst>
                                          <p:attrName>style.visibility</p:attrName>
                                        </p:attrNameLst>
                                      </p:cBhvr>
                                      <p:to>
                                        <p:strVal val="hidden"/>
                                      </p:to>
                                    </p:set>
                                  </p:childTnLst>
                                </p:cTn>
                              </p:par>
                              <p:par>
                                <p:cTn id="218" presetID="10" presetClass="exit" presetSubtype="0" fill="hold" nodeType="withEffect">
                                  <p:stCondLst>
                                    <p:cond delay="0"/>
                                  </p:stCondLst>
                                  <p:childTnLst>
                                    <p:animEffect transition="out" filter="fade">
                                      <p:cBhvr>
                                        <p:cTn id="219" dur="500"/>
                                        <p:tgtEl>
                                          <p:spTgt spid="1029"/>
                                        </p:tgtEl>
                                      </p:cBhvr>
                                    </p:animEffect>
                                    <p:set>
                                      <p:cBhvr>
                                        <p:cTn id="220" dur="1" fill="hold">
                                          <p:stCondLst>
                                            <p:cond delay="499"/>
                                          </p:stCondLst>
                                        </p:cTn>
                                        <p:tgtEl>
                                          <p:spTgt spid="1029"/>
                                        </p:tgtEl>
                                        <p:attrNameLst>
                                          <p:attrName>style.visibility</p:attrName>
                                        </p:attrNameLst>
                                      </p:cBhvr>
                                      <p:to>
                                        <p:strVal val="hidden"/>
                                      </p:to>
                                    </p:set>
                                  </p:childTnLst>
                                </p:cTn>
                              </p:par>
                              <p:par>
                                <p:cTn id="221" presetID="10" presetClass="exit" presetSubtype="0" fill="hold" nodeType="withEffect">
                                  <p:stCondLst>
                                    <p:cond delay="0"/>
                                  </p:stCondLst>
                                  <p:childTnLst>
                                    <p:animEffect transition="out" filter="fade">
                                      <p:cBhvr>
                                        <p:cTn id="222" dur="500"/>
                                        <p:tgtEl>
                                          <p:spTgt spid="1028"/>
                                        </p:tgtEl>
                                      </p:cBhvr>
                                    </p:animEffect>
                                    <p:set>
                                      <p:cBhvr>
                                        <p:cTn id="223" dur="1" fill="hold">
                                          <p:stCondLst>
                                            <p:cond delay="499"/>
                                          </p:stCondLst>
                                        </p:cTn>
                                        <p:tgtEl>
                                          <p:spTgt spid="1028"/>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20"/>
                                        </p:tgtEl>
                                      </p:cBhvr>
                                    </p:animEffect>
                                    <p:set>
                                      <p:cBhvr>
                                        <p:cTn id="226" dur="1" fill="hold">
                                          <p:stCondLst>
                                            <p:cond delay="499"/>
                                          </p:stCondLst>
                                        </p:cTn>
                                        <p:tgtEl>
                                          <p:spTgt spid="20"/>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3"/>
                                        </p:tgtEl>
                                        <p:attrNameLst>
                                          <p:attrName>style.visibility</p:attrName>
                                        </p:attrNameLst>
                                      </p:cBhvr>
                                      <p:to>
                                        <p:strVal val="visible"/>
                                      </p:to>
                                    </p:set>
                                    <p:animEffect transition="in" filter="fade">
                                      <p:cBhvr>
                                        <p:cTn id="231" dur="500"/>
                                        <p:tgtEl>
                                          <p:spTgt spid="3"/>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grpId="6" nodeType="clickEffect">
                                  <p:stCondLst>
                                    <p:cond delay="0"/>
                                  </p:stCondLst>
                                  <p:childTnLst>
                                    <p:set>
                                      <p:cBhvr>
                                        <p:cTn id="235" dur="1" fill="hold">
                                          <p:stCondLst>
                                            <p:cond delay="0"/>
                                          </p:stCondLst>
                                        </p:cTn>
                                        <p:tgtEl>
                                          <p:spTgt spid="8"/>
                                        </p:tgtEl>
                                        <p:attrNameLst>
                                          <p:attrName>style.visibility</p:attrName>
                                        </p:attrNameLst>
                                      </p:cBhvr>
                                      <p:to>
                                        <p:strVal val="visible"/>
                                      </p:to>
                                    </p:set>
                                    <p:animEffect transition="in" filter="fade">
                                      <p:cBhvr>
                                        <p:cTn id="236" dur="500"/>
                                        <p:tgtEl>
                                          <p:spTgt spid="8"/>
                                        </p:tgtEl>
                                      </p:cBhvr>
                                    </p:animEffect>
                                  </p:childTnLst>
                                </p:cTn>
                              </p:par>
                              <p:par>
                                <p:cTn id="237" presetID="10" presetClass="entr" presetSubtype="0" fill="hold" nodeType="withEffect">
                                  <p:stCondLst>
                                    <p:cond delay="0"/>
                                  </p:stCondLst>
                                  <p:childTnLst>
                                    <p:set>
                                      <p:cBhvr>
                                        <p:cTn id="238" dur="1" fill="hold">
                                          <p:stCondLst>
                                            <p:cond delay="0"/>
                                          </p:stCondLst>
                                        </p:cTn>
                                        <p:tgtEl>
                                          <p:spTgt spid="4"/>
                                        </p:tgtEl>
                                        <p:attrNameLst>
                                          <p:attrName>style.visibility</p:attrName>
                                        </p:attrNameLst>
                                      </p:cBhvr>
                                      <p:to>
                                        <p:strVal val="visible"/>
                                      </p:to>
                                    </p:set>
                                    <p:animEffect transition="in" filter="fade">
                                      <p:cBhvr>
                                        <p:cTn id="239" dur="500"/>
                                        <p:tgtEl>
                                          <p:spTgt spid="4"/>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grpId="6" nodeType="clickEffect">
                                  <p:stCondLst>
                                    <p:cond delay="0"/>
                                  </p:stCondLst>
                                  <p:childTnLst>
                                    <p:set>
                                      <p:cBhvr>
                                        <p:cTn id="243" dur="1" fill="hold">
                                          <p:stCondLst>
                                            <p:cond delay="0"/>
                                          </p:stCondLst>
                                        </p:cTn>
                                        <p:tgtEl>
                                          <p:spTgt spid="9"/>
                                        </p:tgtEl>
                                        <p:attrNameLst>
                                          <p:attrName>style.visibility</p:attrName>
                                        </p:attrNameLst>
                                      </p:cBhvr>
                                      <p:to>
                                        <p:strVal val="visible"/>
                                      </p:to>
                                    </p:set>
                                    <p:animEffect transition="in" filter="fade">
                                      <p:cBhvr>
                                        <p:cTn id="244" dur="500"/>
                                        <p:tgtEl>
                                          <p:spTgt spid="9"/>
                                        </p:tgtEl>
                                      </p:cBhvr>
                                    </p:animEffect>
                                  </p:childTnLst>
                                </p:cTn>
                              </p:par>
                              <p:par>
                                <p:cTn id="245" presetID="10" presetClass="entr" presetSubtype="0" fill="hold" grpId="6" nodeType="withEffect">
                                  <p:stCondLst>
                                    <p:cond delay="0"/>
                                  </p:stCondLst>
                                  <p:childTnLst>
                                    <p:set>
                                      <p:cBhvr>
                                        <p:cTn id="246" dur="1" fill="hold">
                                          <p:stCondLst>
                                            <p:cond delay="0"/>
                                          </p:stCondLst>
                                        </p:cTn>
                                        <p:tgtEl>
                                          <p:spTgt spid="10"/>
                                        </p:tgtEl>
                                        <p:attrNameLst>
                                          <p:attrName>style.visibility</p:attrName>
                                        </p:attrNameLst>
                                      </p:cBhvr>
                                      <p:to>
                                        <p:strVal val="visible"/>
                                      </p:to>
                                    </p:set>
                                    <p:animEffect transition="in" filter="fade">
                                      <p:cBhvr>
                                        <p:cTn id="247" dur="500"/>
                                        <p:tgtEl>
                                          <p:spTgt spid="10"/>
                                        </p:tgtEl>
                                      </p:cBhvr>
                                    </p:animEffect>
                                  </p:childTnLst>
                                </p:cTn>
                              </p:par>
                              <p:par>
                                <p:cTn id="248" presetID="10" presetClass="entr" presetSubtype="0" fill="hold" grpId="6" nodeType="withEffect">
                                  <p:stCondLst>
                                    <p:cond delay="0"/>
                                  </p:stCondLst>
                                  <p:childTnLst>
                                    <p:set>
                                      <p:cBhvr>
                                        <p:cTn id="249" dur="1" fill="hold">
                                          <p:stCondLst>
                                            <p:cond delay="0"/>
                                          </p:stCondLst>
                                        </p:cTn>
                                        <p:tgtEl>
                                          <p:spTgt spid="11"/>
                                        </p:tgtEl>
                                        <p:attrNameLst>
                                          <p:attrName>style.visibility</p:attrName>
                                        </p:attrNameLst>
                                      </p:cBhvr>
                                      <p:to>
                                        <p:strVal val="visible"/>
                                      </p:to>
                                    </p:set>
                                    <p:animEffect transition="in" filter="fade">
                                      <p:cBhvr>
                                        <p:cTn id="250" dur="500"/>
                                        <p:tgtEl>
                                          <p:spTgt spid="11"/>
                                        </p:tgtEl>
                                      </p:cBhvr>
                                    </p:animEffect>
                                  </p:childTnLst>
                                </p:cTn>
                              </p:par>
                              <p:par>
                                <p:cTn id="251" presetID="10" presetClass="entr" presetSubtype="0" fill="hold" nodeType="withEffect">
                                  <p:stCondLst>
                                    <p:cond delay="0"/>
                                  </p:stCondLst>
                                  <p:childTnLst>
                                    <p:set>
                                      <p:cBhvr>
                                        <p:cTn id="252" dur="1" fill="hold">
                                          <p:stCondLst>
                                            <p:cond delay="0"/>
                                          </p:stCondLst>
                                        </p:cTn>
                                        <p:tgtEl>
                                          <p:spTgt spid="5"/>
                                        </p:tgtEl>
                                        <p:attrNameLst>
                                          <p:attrName>style.visibility</p:attrName>
                                        </p:attrNameLst>
                                      </p:cBhvr>
                                      <p:to>
                                        <p:strVal val="visible"/>
                                      </p:to>
                                    </p:set>
                                    <p:animEffect transition="in" filter="fade">
                                      <p:cBhvr>
                                        <p:cTn id="253" dur="500"/>
                                        <p:tgtEl>
                                          <p:spTgt spid="5"/>
                                        </p:tgtEl>
                                      </p:cBhvr>
                                    </p:animEffect>
                                  </p:childTnLst>
                                </p:cTn>
                              </p:par>
                              <p:par>
                                <p:cTn id="254" presetID="10" presetClass="entr" presetSubtype="0" fill="hold" nodeType="with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fade">
                                      <p:cBhvr>
                                        <p:cTn id="256" dur="500"/>
                                        <p:tgtEl>
                                          <p:spTgt spid="6"/>
                                        </p:tgtEl>
                                      </p:cBhvr>
                                    </p:animEffect>
                                  </p:childTnLst>
                                </p:cTn>
                              </p:par>
                              <p:par>
                                <p:cTn id="257" presetID="10" presetClass="entr" presetSubtype="0" fill="hold" nodeType="withEffect">
                                  <p:stCondLst>
                                    <p:cond delay="0"/>
                                  </p:stCondLst>
                                  <p:childTnLst>
                                    <p:set>
                                      <p:cBhvr>
                                        <p:cTn id="258" dur="1" fill="hold">
                                          <p:stCondLst>
                                            <p:cond delay="0"/>
                                          </p:stCondLst>
                                        </p:cTn>
                                        <p:tgtEl>
                                          <p:spTgt spid="7"/>
                                        </p:tgtEl>
                                        <p:attrNameLst>
                                          <p:attrName>style.visibility</p:attrName>
                                        </p:attrNameLst>
                                      </p:cBhvr>
                                      <p:to>
                                        <p:strVal val="visible"/>
                                      </p:to>
                                    </p:set>
                                    <p:animEffect transition="in" filter="fade">
                                      <p:cBhvr>
                                        <p:cTn id="2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8" grpId="3"/>
      <p:bldP spid="8" grpId="4"/>
      <p:bldP spid="8" grpId="5"/>
      <p:bldP spid="8" grpId="6"/>
      <p:bldP spid="9" grpId="0"/>
      <p:bldP spid="9" grpId="1"/>
      <p:bldP spid="9" grpId="2"/>
      <p:bldP spid="9" grpId="3"/>
      <p:bldP spid="9" grpId="4"/>
      <p:bldP spid="9" grpId="5"/>
      <p:bldP spid="9" grpId="6"/>
      <p:bldP spid="10" grpId="0"/>
      <p:bldP spid="10" grpId="1"/>
      <p:bldP spid="10" grpId="2"/>
      <p:bldP spid="10" grpId="3"/>
      <p:bldP spid="10" grpId="4"/>
      <p:bldP spid="10" grpId="5"/>
      <p:bldP spid="10" grpId="6"/>
      <p:bldP spid="11" grpId="0"/>
      <p:bldP spid="11" grpId="1"/>
      <p:bldP spid="11" grpId="2"/>
      <p:bldP spid="11" grpId="3"/>
      <p:bldP spid="11" grpId="4"/>
      <p:bldP spid="11" grpId="5"/>
      <p:bldP spid="11" grpId="6"/>
      <p:bldP spid="17" grpId="0" animBg="1"/>
      <p:bldP spid="18" grpId="0"/>
      <p:bldP spid="19" grpId="0"/>
      <p:bldP spid="19" grpId="1"/>
      <p:bldP spid="19" grpId="2"/>
      <p:bldP spid="20" grpId="0"/>
      <p:bldP spid="20" grpId="1"/>
      <p:bldP spid="25" grpId="0"/>
      <p:bldP spid="25" grpId="1"/>
      <p:bldP spid="3" grpId="0"/>
      <p:bldP spid="12" grpId="0"/>
      <p:bldP spid="12" grpId="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5591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Our contributions: robust to different foreground and background lighting</a:t>
            </a:r>
          </a:p>
        </p:txBody>
      </p:sp>
      <p:pic>
        <p:nvPicPr>
          <p:cNvPr id="5122" name="Picture 2" descr="D:\paper\pami2014\result\F_05_B_change\f_05_b_05\photos\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9761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paper\pami2014\result\F_05_B_change\f_05_b_05\mrf\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004" y="5143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paper\pami2014\result\F_05_B_change\f_05_b_05\mwf\4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7004" y="5143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paper\pami2014\result\F_05_B_change\f_05_b_05\ssd\4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2004" y="5143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D:\paper\pami2014\result\F_10_B_change\f_10_b_10\mrf\4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4522" y="33337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paper\pami2014\result\F_10_B_change\f_10_b_10\mwf\4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7004" y="33337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D:\paper\pami2014\result\F_10_B_change\f_10_b_10\ssd\4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62004" y="3333750"/>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7637" y="4278868"/>
            <a:ext cx="144456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Testing photo</a:t>
            </a:r>
            <a:endParaRPr lang="en-US" dirty="0"/>
          </a:p>
        </p:txBody>
      </p:sp>
      <p:sp>
        <p:nvSpPr>
          <p:cNvPr id="13" name="Rectangle 12"/>
          <p:cNvSpPr/>
          <p:nvPr/>
        </p:nvSpPr>
        <p:spPr>
          <a:xfrm>
            <a:off x="3276600" y="2907268"/>
            <a:ext cx="671979"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MRF</a:t>
            </a:r>
            <a:endParaRPr lang="en-US" dirty="0"/>
          </a:p>
        </p:txBody>
      </p:sp>
      <p:sp>
        <p:nvSpPr>
          <p:cNvPr id="14" name="Rectangle 13"/>
          <p:cNvSpPr/>
          <p:nvPr/>
        </p:nvSpPr>
        <p:spPr>
          <a:xfrm>
            <a:off x="5131301" y="2907268"/>
            <a:ext cx="73609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MWF</a:t>
            </a:r>
            <a:endParaRPr lang="en-US" dirty="0"/>
          </a:p>
        </p:txBody>
      </p:sp>
      <p:sp>
        <p:nvSpPr>
          <p:cNvPr id="15" name="Rectangle 14"/>
          <p:cNvSpPr/>
          <p:nvPr/>
        </p:nvSpPr>
        <p:spPr>
          <a:xfrm>
            <a:off x="7088341" y="2907268"/>
            <a:ext cx="6078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SSD</a:t>
            </a:r>
            <a:endParaRPr lang="en-US" dirty="0"/>
          </a:p>
        </p:txBody>
      </p:sp>
      <p:sp>
        <p:nvSpPr>
          <p:cNvPr id="17" name="Rectangle 16"/>
          <p:cNvSpPr/>
          <p:nvPr/>
        </p:nvSpPr>
        <p:spPr>
          <a:xfrm>
            <a:off x="2895600" y="5726668"/>
            <a:ext cx="136608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MRF</a:t>
            </a:r>
            <a:endParaRPr lang="en-US" dirty="0"/>
          </a:p>
        </p:txBody>
      </p:sp>
      <p:sp>
        <p:nvSpPr>
          <p:cNvPr id="18" name="Rectangle 17"/>
          <p:cNvSpPr/>
          <p:nvPr/>
        </p:nvSpPr>
        <p:spPr>
          <a:xfrm>
            <a:off x="4724400" y="5726668"/>
            <a:ext cx="143020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MWF</a:t>
            </a:r>
            <a:endParaRPr lang="en-US" dirty="0"/>
          </a:p>
        </p:txBody>
      </p:sp>
      <p:sp>
        <p:nvSpPr>
          <p:cNvPr id="19" name="Rectangle 18"/>
          <p:cNvSpPr/>
          <p:nvPr/>
        </p:nvSpPr>
        <p:spPr>
          <a:xfrm>
            <a:off x="6705600" y="5726668"/>
            <a:ext cx="13019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SSD</a:t>
            </a:r>
            <a:endParaRPr lang="en-US" dirty="0"/>
          </a:p>
        </p:txBody>
      </p:sp>
    </p:spTree>
    <p:extLst>
      <p:ext uri="{BB962C8B-B14F-4D97-AF65-F5344CB8AC3E}">
        <p14:creationId xmlns:p14="http://schemas.microsoft.com/office/powerpoint/2010/main" val="62339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animEffect transition="in" filter="fade">
                                      <p:cBhvr>
                                        <p:cTn id="15" dur="500"/>
                                        <p:tgtEl>
                                          <p:spTgt spid="5123"/>
                                        </p:tgtEl>
                                      </p:cBhvr>
                                    </p:animEffect>
                                  </p:childTnLst>
                                </p:cTn>
                              </p:par>
                              <p:par>
                                <p:cTn id="16" presetID="10" presetClass="entr" presetSubtype="0" fill="hold" nodeType="withEffect">
                                  <p:stCondLst>
                                    <p:cond delay="0"/>
                                  </p:stCondLst>
                                  <p:childTnLst>
                                    <p:set>
                                      <p:cBhvr>
                                        <p:cTn id="17" dur="1" fill="hold">
                                          <p:stCondLst>
                                            <p:cond delay="0"/>
                                          </p:stCondLst>
                                        </p:cTn>
                                        <p:tgtEl>
                                          <p:spTgt spid="5124"/>
                                        </p:tgtEl>
                                        <p:attrNameLst>
                                          <p:attrName>style.visibility</p:attrName>
                                        </p:attrNameLst>
                                      </p:cBhvr>
                                      <p:to>
                                        <p:strVal val="visible"/>
                                      </p:to>
                                    </p:set>
                                    <p:animEffect transition="in" filter="fade">
                                      <p:cBhvr>
                                        <p:cTn id="18" dur="500"/>
                                        <p:tgtEl>
                                          <p:spTgt spid="5124"/>
                                        </p:tgtEl>
                                      </p:cBhvr>
                                    </p:animEffect>
                                  </p:childTnLst>
                                </p:cTn>
                              </p:par>
                              <p:par>
                                <p:cTn id="19" presetID="10" presetClass="entr" presetSubtype="0" fill="hold" nodeType="withEffect">
                                  <p:stCondLst>
                                    <p:cond delay="0"/>
                                  </p:stCondLst>
                                  <p:childTnLst>
                                    <p:set>
                                      <p:cBhvr>
                                        <p:cTn id="20" dur="1" fill="hold">
                                          <p:stCondLst>
                                            <p:cond delay="0"/>
                                          </p:stCondLst>
                                        </p:cTn>
                                        <p:tgtEl>
                                          <p:spTgt spid="5125"/>
                                        </p:tgtEl>
                                        <p:attrNameLst>
                                          <p:attrName>style.visibility</p:attrName>
                                        </p:attrNameLst>
                                      </p:cBhvr>
                                      <p:to>
                                        <p:strVal val="visible"/>
                                      </p:to>
                                    </p:set>
                                    <p:animEffect transition="in" filter="fade">
                                      <p:cBhvr>
                                        <p:cTn id="21" dur="500"/>
                                        <p:tgtEl>
                                          <p:spTgt spid="51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127"/>
                                        </p:tgtEl>
                                        <p:attrNameLst>
                                          <p:attrName>style.visibility</p:attrName>
                                        </p:attrNameLst>
                                      </p:cBhvr>
                                      <p:to>
                                        <p:strVal val="visible"/>
                                      </p:to>
                                    </p:set>
                                    <p:animEffect transition="in" filter="fade">
                                      <p:cBhvr>
                                        <p:cTn id="35" dur="500"/>
                                        <p:tgtEl>
                                          <p:spTgt spid="5127"/>
                                        </p:tgtEl>
                                      </p:cBhvr>
                                    </p:animEffect>
                                  </p:childTnLst>
                                </p:cTn>
                              </p:par>
                              <p:par>
                                <p:cTn id="36" presetID="10" presetClass="entr" presetSubtype="0" fill="hold" nodeType="withEffect">
                                  <p:stCondLst>
                                    <p:cond delay="0"/>
                                  </p:stCondLst>
                                  <p:childTnLst>
                                    <p:set>
                                      <p:cBhvr>
                                        <p:cTn id="37" dur="1" fill="hold">
                                          <p:stCondLst>
                                            <p:cond delay="0"/>
                                          </p:stCondLst>
                                        </p:cTn>
                                        <p:tgtEl>
                                          <p:spTgt spid="5128"/>
                                        </p:tgtEl>
                                        <p:attrNameLst>
                                          <p:attrName>style.visibility</p:attrName>
                                        </p:attrNameLst>
                                      </p:cBhvr>
                                      <p:to>
                                        <p:strVal val="visible"/>
                                      </p:to>
                                    </p:set>
                                    <p:animEffect transition="in" filter="fade">
                                      <p:cBhvr>
                                        <p:cTn id="38" dur="500"/>
                                        <p:tgtEl>
                                          <p:spTgt spid="5128"/>
                                        </p:tgtEl>
                                      </p:cBhvr>
                                    </p:animEffect>
                                  </p:childTnLst>
                                </p:cTn>
                              </p:par>
                              <p:par>
                                <p:cTn id="39" presetID="10" presetClass="entr" presetSubtype="0" fill="hold" nodeType="withEffect">
                                  <p:stCondLst>
                                    <p:cond delay="0"/>
                                  </p:stCondLst>
                                  <p:childTnLst>
                                    <p:set>
                                      <p:cBhvr>
                                        <p:cTn id="40" dur="1" fill="hold">
                                          <p:stCondLst>
                                            <p:cond delay="0"/>
                                          </p:stCondLst>
                                        </p:cTn>
                                        <p:tgtEl>
                                          <p:spTgt spid="5129"/>
                                        </p:tgtEl>
                                        <p:attrNameLst>
                                          <p:attrName>style.visibility</p:attrName>
                                        </p:attrNameLst>
                                      </p:cBhvr>
                                      <p:to>
                                        <p:strVal val="visible"/>
                                      </p:to>
                                    </p:set>
                                    <p:animEffect transition="in" filter="fade">
                                      <p:cBhvr>
                                        <p:cTn id="41" dur="500"/>
                                        <p:tgtEl>
                                          <p:spTgt spid="512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5"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24795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Our contributions: robust to side lighting</a:t>
            </a:r>
          </a:p>
        </p:txBody>
      </p:sp>
      <p:sp>
        <p:nvSpPr>
          <p:cNvPr id="10" name="Rectangle 9"/>
          <p:cNvSpPr/>
          <p:nvPr/>
        </p:nvSpPr>
        <p:spPr>
          <a:xfrm>
            <a:off x="917637" y="4278868"/>
            <a:ext cx="144456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Testing photo</a:t>
            </a:r>
            <a:endParaRPr lang="en-US" dirty="0"/>
          </a:p>
        </p:txBody>
      </p:sp>
      <p:sp>
        <p:nvSpPr>
          <p:cNvPr id="11" name="Rectangle 10"/>
          <p:cNvSpPr/>
          <p:nvPr/>
        </p:nvSpPr>
        <p:spPr>
          <a:xfrm>
            <a:off x="3276600" y="2907268"/>
            <a:ext cx="671979"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MRF</a:t>
            </a:r>
            <a:endParaRPr lang="en-US" dirty="0"/>
          </a:p>
        </p:txBody>
      </p:sp>
      <p:sp>
        <p:nvSpPr>
          <p:cNvPr id="12" name="Rectangle 11"/>
          <p:cNvSpPr/>
          <p:nvPr/>
        </p:nvSpPr>
        <p:spPr>
          <a:xfrm>
            <a:off x="5131301" y="2907268"/>
            <a:ext cx="73609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MWF</a:t>
            </a:r>
            <a:endParaRPr lang="en-US" dirty="0"/>
          </a:p>
        </p:txBody>
      </p:sp>
      <p:sp>
        <p:nvSpPr>
          <p:cNvPr id="13" name="Rectangle 12"/>
          <p:cNvSpPr/>
          <p:nvPr/>
        </p:nvSpPr>
        <p:spPr>
          <a:xfrm>
            <a:off x="7088341" y="2895600"/>
            <a:ext cx="6078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SSD</a:t>
            </a:r>
            <a:endParaRPr lang="en-US" dirty="0"/>
          </a:p>
        </p:txBody>
      </p:sp>
      <p:sp>
        <p:nvSpPr>
          <p:cNvPr id="14" name="Rectangle 13"/>
          <p:cNvSpPr/>
          <p:nvPr/>
        </p:nvSpPr>
        <p:spPr>
          <a:xfrm>
            <a:off x="2895600" y="5726668"/>
            <a:ext cx="136608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MRF</a:t>
            </a:r>
            <a:endParaRPr lang="en-US" dirty="0"/>
          </a:p>
        </p:txBody>
      </p:sp>
      <p:sp>
        <p:nvSpPr>
          <p:cNvPr id="15" name="Rectangle 14"/>
          <p:cNvSpPr/>
          <p:nvPr/>
        </p:nvSpPr>
        <p:spPr>
          <a:xfrm>
            <a:off x="4724400" y="5726668"/>
            <a:ext cx="143020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MWF</a:t>
            </a:r>
            <a:endParaRPr lang="en-US" dirty="0"/>
          </a:p>
        </p:txBody>
      </p:sp>
      <p:sp>
        <p:nvSpPr>
          <p:cNvPr id="16" name="Rectangle 15"/>
          <p:cNvSpPr/>
          <p:nvPr/>
        </p:nvSpPr>
        <p:spPr>
          <a:xfrm>
            <a:off x="6705600" y="5726668"/>
            <a:ext cx="13019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SSD</a:t>
            </a:r>
            <a:endParaRPr lang="en-US" dirty="0"/>
          </a:p>
        </p:txBody>
      </p:sp>
      <p:pic>
        <p:nvPicPr>
          <p:cNvPr id="1026" name="Picture 2" descr="D:\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004" y="514350"/>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7004" y="514350"/>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004" y="526018"/>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2004" y="3345418"/>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921" y="3341679"/>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3603" y="3341679"/>
            <a:ext cx="19050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279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fade">
                                      <p:cBhvr>
                                        <p:cTn id="24" dur="500"/>
                                        <p:tgtEl>
                                          <p:spTgt spid="1027"/>
                                        </p:tgtEl>
                                      </p:cBhvr>
                                    </p:animEffect>
                                  </p:childTnLst>
                                </p:cTn>
                              </p:par>
                              <p:par>
                                <p:cTn id="25" presetID="10"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500"/>
                                        <p:tgtEl>
                                          <p:spTgt spid="1028"/>
                                        </p:tgtEl>
                                      </p:cBhvr>
                                    </p:animEffect>
                                  </p:childTnLst>
                                </p:cTn>
                              </p:par>
                              <p:par>
                                <p:cTn id="28" presetID="10" presetClass="entr" presetSubtype="0" fill="hold" nodeType="withEffect">
                                  <p:stCondLst>
                                    <p:cond delay="0"/>
                                  </p:stCondLst>
                                  <p:childTnLst>
                                    <p:set>
                                      <p:cBhvr>
                                        <p:cTn id="29" dur="1" fill="hold">
                                          <p:stCondLst>
                                            <p:cond delay="0"/>
                                          </p:stCondLst>
                                        </p:cTn>
                                        <p:tgtEl>
                                          <p:spTgt spid="1029"/>
                                        </p:tgtEl>
                                        <p:attrNameLst>
                                          <p:attrName>style.visibility</p:attrName>
                                        </p:attrNameLst>
                                      </p:cBhvr>
                                      <p:to>
                                        <p:strVal val="visible"/>
                                      </p:to>
                                    </p:set>
                                    <p:animEffect transition="in" filter="fade">
                                      <p:cBhvr>
                                        <p:cTn id="30" dur="500"/>
                                        <p:tgtEl>
                                          <p:spTgt spid="10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030"/>
                                        </p:tgtEl>
                                        <p:attrNameLst>
                                          <p:attrName>style.visibility</p:attrName>
                                        </p:attrNameLst>
                                      </p:cBhvr>
                                      <p:to>
                                        <p:strVal val="visible"/>
                                      </p:to>
                                    </p:set>
                                    <p:animEffect transition="in" filter="fade">
                                      <p:cBhvr>
                                        <p:cTn id="44" dur="500"/>
                                        <p:tgtEl>
                                          <p:spTgt spid="1030"/>
                                        </p:tgtEl>
                                      </p:cBhvr>
                                    </p:animEffect>
                                  </p:childTnLst>
                                </p:cTn>
                              </p:par>
                              <p:par>
                                <p:cTn id="45" presetID="10" presetClass="entr" presetSubtype="0" fill="hold" nodeType="withEffect">
                                  <p:stCondLst>
                                    <p:cond delay="0"/>
                                  </p:stCondLst>
                                  <p:childTnLst>
                                    <p:set>
                                      <p:cBhvr>
                                        <p:cTn id="46" dur="1" fill="hold">
                                          <p:stCondLst>
                                            <p:cond delay="0"/>
                                          </p:stCondLst>
                                        </p:cTn>
                                        <p:tgtEl>
                                          <p:spTgt spid="3074"/>
                                        </p:tgtEl>
                                        <p:attrNameLst>
                                          <p:attrName>style.visibility</p:attrName>
                                        </p:attrNameLst>
                                      </p:cBhvr>
                                      <p:to>
                                        <p:strVal val="visible"/>
                                      </p:to>
                                    </p:set>
                                    <p:animEffect transition="in" filter="fade">
                                      <p:cBhvr>
                                        <p:cTn id="47" dur="500"/>
                                        <p:tgtEl>
                                          <p:spTgt spid="3074"/>
                                        </p:tgtEl>
                                      </p:cBhvr>
                                    </p:animEffect>
                                  </p:childTnLst>
                                </p:cTn>
                              </p:par>
                              <p:par>
                                <p:cTn id="48" presetID="10" presetClass="entr" presetSubtype="0" fill="hold" nodeType="withEffect">
                                  <p:stCondLst>
                                    <p:cond delay="0"/>
                                  </p:stCondLst>
                                  <p:childTnLst>
                                    <p:set>
                                      <p:cBhvr>
                                        <p:cTn id="49" dur="1" fill="hold">
                                          <p:stCondLst>
                                            <p:cond delay="0"/>
                                          </p:stCondLst>
                                        </p:cTn>
                                        <p:tgtEl>
                                          <p:spTgt spid="3075"/>
                                        </p:tgtEl>
                                        <p:attrNameLst>
                                          <p:attrName>style.visibility</p:attrName>
                                        </p:attrNameLst>
                                      </p:cBhvr>
                                      <p:to>
                                        <p:strVal val="visible"/>
                                      </p:to>
                                    </p:set>
                                    <p:animEffect transition="in" filter="fade">
                                      <p:cBhvr>
                                        <p:cTn id="5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29925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Our contributions: robust to varying pose</a:t>
            </a:r>
          </a:p>
        </p:txBody>
      </p:sp>
      <p:sp>
        <p:nvSpPr>
          <p:cNvPr id="10" name="Rectangle 9"/>
          <p:cNvSpPr/>
          <p:nvPr/>
        </p:nvSpPr>
        <p:spPr>
          <a:xfrm>
            <a:off x="838200" y="4267200"/>
            <a:ext cx="144456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Testing photo</a:t>
            </a:r>
            <a:endParaRPr lang="en-US" dirty="0"/>
          </a:p>
        </p:txBody>
      </p:sp>
      <p:sp>
        <p:nvSpPr>
          <p:cNvPr id="11" name="Rectangle 10"/>
          <p:cNvSpPr/>
          <p:nvPr/>
        </p:nvSpPr>
        <p:spPr>
          <a:xfrm>
            <a:off x="3276600" y="2907268"/>
            <a:ext cx="671979"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MRF</a:t>
            </a:r>
            <a:endParaRPr lang="en-US" dirty="0"/>
          </a:p>
        </p:txBody>
      </p:sp>
      <p:sp>
        <p:nvSpPr>
          <p:cNvPr id="12" name="Rectangle 11"/>
          <p:cNvSpPr/>
          <p:nvPr/>
        </p:nvSpPr>
        <p:spPr>
          <a:xfrm>
            <a:off x="5131301" y="2907268"/>
            <a:ext cx="73609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MWF</a:t>
            </a:r>
            <a:endParaRPr lang="en-US" dirty="0"/>
          </a:p>
        </p:txBody>
      </p:sp>
      <p:sp>
        <p:nvSpPr>
          <p:cNvPr id="13" name="Rectangle 12"/>
          <p:cNvSpPr/>
          <p:nvPr/>
        </p:nvSpPr>
        <p:spPr>
          <a:xfrm>
            <a:off x="7088341" y="2895600"/>
            <a:ext cx="6078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SSD</a:t>
            </a:r>
            <a:endParaRPr lang="en-US" dirty="0"/>
          </a:p>
        </p:txBody>
      </p:sp>
      <p:sp>
        <p:nvSpPr>
          <p:cNvPr id="14" name="Rectangle 13"/>
          <p:cNvSpPr/>
          <p:nvPr/>
        </p:nvSpPr>
        <p:spPr>
          <a:xfrm>
            <a:off x="2895600" y="5726668"/>
            <a:ext cx="136608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MRF</a:t>
            </a:r>
            <a:endParaRPr lang="en-US" dirty="0"/>
          </a:p>
        </p:txBody>
      </p:sp>
      <p:sp>
        <p:nvSpPr>
          <p:cNvPr id="15" name="Rectangle 14"/>
          <p:cNvSpPr/>
          <p:nvPr/>
        </p:nvSpPr>
        <p:spPr>
          <a:xfrm>
            <a:off x="4724400" y="5726668"/>
            <a:ext cx="143020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MWF</a:t>
            </a:r>
            <a:endParaRPr lang="en-US" dirty="0"/>
          </a:p>
        </p:txBody>
      </p:sp>
      <p:sp>
        <p:nvSpPr>
          <p:cNvPr id="16" name="Rectangle 15"/>
          <p:cNvSpPr/>
          <p:nvPr/>
        </p:nvSpPr>
        <p:spPr>
          <a:xfrm>
            <a:off x="6705600" y="5726668"/>
            <a:ext cx="13019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Ours + SSD</a:t>
            </a:r>
            <a:endParaRPr lang="en-US" dirty="0"/>
          </a:p>
        </p:txBody>
      </p:sp>
      <p:pic>
        <p:nvPicPr>
          <p:cNvPr id="2050" name="Picture 2" descr="D:\paper\cvpr2015_sketch\submission\figures\exp_pose\ori\po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91" y="1889641"/>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paper\cvpr2015_sketch\submission\figures\exp_pose\ori\mrf_ou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955" y="334541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paper\cvpr2015_sketch\submission\figures\exp_pose\ori\mwf_ou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850" y="334541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paper\cvpr2015_sketch\submission\figures\exp_pose\ori\ssd_our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2004" y="3345418"/>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paper\cvpr2015_sketch\submission\figures\exp_pose\ori\mrf.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6140" y="5143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D:\paper\cvpr2015_sketch\submission\figures\exp_pose\ori\mwf.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6850" y="5143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paper\cvpr2015_sketch\submission\figures\exp_pose\ori\ss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39770" y="514350"/>
            <a:ext cx="190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3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nodeType="withEffect">
                                  <p:stCondLst>
                                    <p:cond delay="0"/>
                                  </p:stCondLst>
                                  <p:childTnLst>
                                    <p:set>
                                      <p:cBhvr>
                                        <p:cTn id="26" dur="1" fill="hold">
                                          <p:stCondLst>
                                            <p:cond delay="0"/>
                                          </p:stCondLst>
                                        </p:cTn>
                                        <p:tgtEl>
                                          <p:spTgt spid="2055"/>
                                        </p:tgtEl>
                                        <p:attrNameLst>
                                          <p:attrName>style.visibility</p:attrName>
                                        </p:attrNameLst>
                                      </p:cBhvr>
                                      <p:to>
                                        <p:strVal val="visible"/>
                                      </p:to>
                                    </p:set>
                                    <p:animEffect transition="in" filter="fade">
                                      <p:cBhvr>
                                        <p:cTn id="27" dur="500"/>
                                        <p:tgtEl>
                                          <p:spTgt spid="2055"/>
                                        </p:tgtEl>
                                      </p:cBhvr>
                                    </p:animEffect>
                                  </p:childTnLst>
                                </p:cTn>
                              </p:par>
                              <p:par>
                                <p:cTn id="28" presetID="10" presetClass="entr" presetSubtype="0" fill="hold" nodeType="withEffect">
                                  <p:stCondLst>
                                    <p:cond delay="0"/>
                                  </p:stCondLst>
                                  <p:childTnLst>
                                    <p:set>
                                      <p:cBhvr>
                                        <p:cTn id="29" dur="1" fill="hold">
                                          <p:stCondLst>
                                            <p:cond delay="0"/>
                                          </p:stCondLst>
                                        </p:cTn>
                                        <p:tgtEl>
                                          <p:spTgt spid="2054"/>
                                        </p:tgtEl>
                                        <p:attrNameLst>
                                          <p:attrName>style.visibility</p:attrName>
                                        </p:attrNameLst>
                                      </p:cBhvr>
                                      <p:to>
                                        <p:strVal val="visible"/>
                                      </p:to>
                                    </p:set>
                                    <p:animEffect transition="in" filter="fade">
                                      <p:cBhvr>
                                        <p:cTn id="30" dur="500"/>
                                        <p:tgtEl>
                                          <p:spTgt spid="205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2053"/>
                                        </p:tgtEl>
                                        <p:attrNameLst>
                                          <p:attrName>style.visibility</p:attrName>
                                        </p:attrNameLst>
                                      </p:cBhvr>
                                      <p:to>
                                        <p:strVal val="visible"/>
                                      </p:to>
                                    </p:set>
                                    <p:animEffect transition="in" filter="fade">
                                      <p:cBhvr>
                                        <p:cTn id="44" dur="500"/>
                                        <p:tgtEl>
                                          <p:spTgt spid="2053"/>
                                        </p:tgtEl>
                                      </p:cBhvr>
                                    </p:animEffect>
                                  </p:childTnLst>
                                </p:cTn>
                              </p:par>
                              <p:par>
                                <p:cTn id="45" presetID="10" presetClass="entr" presetSubtype="0" fill="hold" nodeType="withEffect">
                                  <p:stCondLst>
                                    <p:cond delay="0"/>
                                  </p:stCondLst>
                                  <p:childTnLst>
                                    <p:set>
                                      <p:cBhvr>
                                        <p:cTn id="46" dur="1" fill="hold">
                                          <p:stCondLst>
                                            <p:cond delay="0"/>
                                          </p:stCondLst>
                                        </p:cTn>
                                        <p:tgtEl>
                                          <p:spTgt spid="2052"/>
                                        </p:tgtEl>
                                        <p:attrNameLst>
                                          <p:attrName>style.visibility</p:attrName>
                                        </p:attrNameLst>
                                      </p:cBhvr>
                                      <p:to>
                                        <p:strVal val="visible"/>
                                      </p:to>
                                    </p:set>
                                    <p:animEffect transition="in" filter="fade">
                                      <p:cBhvr>
                                        <p:cTn id="47" dur="500"/>
                                        <p:tgtEl>
                                          <p:spTgt spid="2052"/>
                                        </p:tgtEl>
                                      </p:cBhvr>
                                    </p:animEffect>
                                  </p:childTnLst>
                                </p:cTn>
                              </p:par>
                              <p:par>
                                <p:cTn id="48" presetID="10" presetClass="entr" presetSubtype="0" fill="hold" nodeType="withEffect">
                                  <p:stCondLst>
                                    <p:cond delay="0"/>
                                  </p:stCondLst>
                                  <p:childTnLst>
                                    <p:set>
                                      <p:cBhvr>
                                        <p:cTn id="49" dur="1" fill="hold">
                                          <p:stCondLst>
                                            <p:cond delay="0"/>
                                          </p:stCondLst>
                                        </p:cTn>
                                        <p:tgtEl>
                                          <p:spTgt spid="2051"/>
                                        </p:tgtEl>
                                        <p:attrNameLst>
                                          <p:attrName>style.visibility</p:attrName>
                                        </p:attrNameLst>
                                      </p:cBhvr>
                                      <p:to>
                                        <p:strVal val="visible"/>
                                      </p:to>
                                    </p:set>
                                    <p:animEffect transition="in" filter="fade">
                                      <p:cBhvr>
                                        <p:cTn id="5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3007</TotalTime>
  <Words>1126</Words>
  <Application>Microsoft Office PowerPoint</Application>
  <PresentationFormat>On-screen Show (4:3)</PresentationFormat>
  <Paragraphs>144</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Hebrew</vt:lpstr>
      <vt:lpstr>Arial</vt:lpstr>
      <vt:lpstr>Calibri</vt:lpstr>
      <vt:lpstr>Palatino Linotype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 Yibing</dc:creator>
  <cp:lastModifiedBy>SONG Yibing</cp:lastModifiedBy>
  <cp:revision>158</cp:revision>
  <dcterms:created xsi:type="dcterms:W3CDTF">2006-08-16T00:00:00Z</dcterms:created>
  <dcterms:modified xsi:type="dcterms:W3CDTF">2017-07-28T07:21:40Z</dcterms:modified>
</cp:coreProperties>
</file>