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35999738" cy="27001788"/>
  <p:notesSz cx="7099300" cy="10234613"/>
  <p:defaultTextStyle>
    <a:defPPr>
      <a:defRPr lang="en-US"/>
    </a:defPPr>
    <a:lvl1pPr algn="l" defTabSz="1448094" rtl="0" eaLnBrk="0" fontAlgn="base" hangingPunct="0">
      <a:spcBef>
        <a:spcPct val="0"/>
      </a:spcBef>
      <a:spcAft>
        <a:spcPct val="0"/>
      </a:spcAft>
      <a:defRPr sz="561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1448094" indent="-1079432" algn="l" defTabSz="1448094" rtl="0" eaLnBrk="0" fontAlgn="base" hangingPunct="0">
      <a:spcBef>
        <a:spcPct val="0"/>
      </a:spcBef>
      <a:spcAft>
        <a:spcPct val="0"/>
      </a:spcAft>
      <a:defRPr sz="561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2897753" indent="-2161988" algn="l" defTabSz="1448094" rtl="0" eaLnBrk="0" fontAlgn="base" hangingPunct="0">
      <a:spcBef>
        <a:spcPct val="0"/>
      </a:spcBef>
      <a:spcAft>
        <a:spcPct val="0"/>
      </a:spcAft>
      <a:defRPr sz="561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4347412" indent="-3244545" algn="l" defTabSz="1448094" rtl="0" eaLnBrk="0" fontAlgn="base" hangingPunct="0">
      <a:spcBef>
        <a:spcPct val="0"/>
      </a:spcBef>
      <a:spcAft>
        <a:spcPct val="0"/>
      </a:spcAft>
      <a:defRPr sz="561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5801756" indent="-4327102" algn="l" defTabSz="1448094" rtl="0" eaLnBrk="0" fontAlgn="base" hangingPunct="0">
      <a:spcBef>
        <a:spcPct val="0"/>
      </a:spcBef>
      <a:spcAft>
        <a:spcPct val="0"/>
      </a:spcAft>
      <a:defRPr sz="561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49470" algn="l" defTabSz="899788" rtl="0" eaLnBrk="1" latinLnBrk="0" hangingPunct="1">
      <a:defRPr sz="561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699364" algn="l" defTabSz="899788" rtl="0" eaLnBrk="1" latinLnBrk="0" hangingPunct="1">
      <a:defRPr sz="561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149258" algn="l" defTabSz="899788" rtl="0" eaLnBrk="1" latinLnBrk="0" hangingPunct="1">
      <a:defRPr sz="561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599152" algn="l" defTabSz="899788" rtl="0" eaLnBrk="1" latinLnBrk="0" hangingPunct="1">
      <a:defRPr sz="561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505" userDrawn="1">
          <p15:clr>
            <a:srgbClr val="A4A3A4"/>
          </p15:clr>
        </p15:guide>
        <p15:guide id="2" pos="113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0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3"/>
    <p:restoredTop sz="95550" autoAdjust="0"/>
  </p:normalViewPr>
  <p:slideViewPr>
    <p:cSldViewPr snapToObjects="1">
      <p:cViewPr varScale="1">
        <p:scale>
          <a:sx n="28" d="100"/>
          <a:sy n="28" d="100"/>
        </p:scale>
        <p:origin x="1902" y="144"/>
      </p:cViewPr>
      <p:guideLst>
        <p:guide orient="horz" pos="8505"/>
        <p:guide pos="11341"/>
      </p:guideLst>
    </p:cSldViewPr>
  </p:slideViewPr>
  <p:outlineViewPr>
    <p:cViewPr>
      <p:scale>
        <a:sx n="33" d="100"/>
        <a:sy n="33" d="100"/>
      </p:scale>
      <p:origin x="0" y="32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hangingPunct="1">
              <a:defRPr sz="130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/>
            </a:lvl1pPr>
          </a:lstStyle>
          <a:p>
            <a:pPr>
              <a:defRPr/>
            </a:pPr>
            <a:fld id="{01314EA9-C8CF-4E55-8DBF-5486340E747F}" type="datetime1">
              <a:rPr lang="en-US" altLang="en-US"/>
              <a:pPr>
                <a:defRPr/>
              </a:pPr>
              <a:t>10/16/2017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hangingPunct="1">
              <a:defRPr sz="130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/>
            </a:lvl1pPr>
          </a:lstStyle>
          <a:p>
            <a:pPr>
              <a:defRPr/>
            </a:pPr>
            <a:fld id="{9BD065AA-F636-430C-85BD-240106ED4B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894" rtl="0" eaLnBrk="0" fontAlgn="base" hangingPunct="0">
      <a:spcBef>
        <a:spcPct val="30000"/>
      </a:spcBef>
      <a:spcAft>
        <a:spcPct val="0"/>
      </a:spcAft>
      <a:defRPr sz="118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49894" algn="l" defTabSz="449894" rtl="0" eaLnBrk="0" fontAlgn="base" hangingPunct="0">
      <a:spcBef>
        <a:spcPct val="30000"/>
      </a:spcBef>
      <a:spcAft>
        <a:spcPct val="0"/>
      </a:spcAft>
      <a:defRPr sz="118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899788" algn="l" defTabSz="449894" rtl="0" eaLnBrk="0" fontAlgn="base" hangingPunct="0">
      <a:spcBef>
        <a:spcPct val="30000"/>
      </a:spcBef>
      <a:spcAft>
        <a:spcPct val="0"/>
      </a:spcAft>
      <a:defRPr sz="118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49682" algn="l" defTabSz="449894" rtl="0" eaLnBrk="0" fontAlgn="base" hangingPunct="0">
      <a:spcBef>
        <a:spcPct val="30000"/>
      </a:spcBef>
      <a:spcAft>
        <a:spcPct val="0"/>
      </a:spcAft>
      <a:defRPr sz="118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799576" algn="l" defTabSz="449894" rtl="0" eaLnBrk="0" fontAlgn="base" hangingPunct="0">
      <a:spcBef>
        <a:spcPct val="30000"/>
      </a:spcBef>
      <a:spcAft>
        <a:spcPct val="0"/>
      </a:spcAft>
      <a:defRPr sz="118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49470" algn="l" defTabSz="449894" rtl="0" eaLnBrk="1" latinLnBrk="0" hangingPunct="1">
      <a:defRPr sz="1180" kern="1200">
        <a:solidFill>
          <a:schemeClr val="tx1"/>
        </a:solidFill>
        <a:latin typeface="+mn-lt"/>
        <a:ea typeface="+mn-ea"/>
        <a:cs typeface="+mn-cs"/>
      </a:defRPr>
    </a:lvl6pPr>
    <a:lvl7pPr marL="2699364" algn="l" defTabSz="449894" rtl="0" eaLnBrk="1" latinLnBrk="0" hangingPunct="1">
      <a:defRPr sz="1180" kern="1200">
        <a:solidFill>
          <a:schemeClr val="tx1"/>
        </a:solidFill>
        <a:latin typeface="+mn-lt"/>
        <a:ea typeface="+mn-ea"/>
        <a:cs typeface="+mn-cs"/>
      </a:defRPr>
    </a:lvl7pPr>
    <a:lvl8pPr marL="3149258" algn="l" defTabSz="449894" rtl="0" eaLnBrk="1" latinLnBrk="0" hangingPunct="1">
      <a:defRPr sz="1180" kern="1200">
        <a:solidFill>
          <a:schemeClr val="tx1"/>
        </a:solidFill>
        <a:latin typeface="+mn-lt"/>
        <a:ea typeface="+mn-ea"/>
        <a:cs typeface="+mn-cs"/>
      </a:defRPr>
    </a:lvl8pPr>
    <a:lvl9pPr marL="3599152" algn="l" defTabSz="449894" rtl="0" eaLnBrk="1" latinLnBrk="0" hangingPunct="1">
      <a:defRPr sz="11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D065AA-F636-430C-85BD-240106ED4BF1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9844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72322" y="3595478"/>
            <a:ext cx="35051119" cy="22858657"/>
          </a:xfrm>
        </p:spPr>
        <p:txBody>
          <a:bodyPr numCol="3" spcCol="36000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0878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78476" y="517345"/>
            <a:ext cx="24326074" cy="24645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190556" y="504335"/>
            <a:ext cx="5400476" cy="2021451"/>
          </a:xfrm>
          <a:prstGeom prst="rect">
            <a:avLst/>
          </a:prstGeom>
        </p:spPr>
      </p:pic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30176730" y="2082703"/>
            <a:ext cx="5400476" cy="88595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86435" tIns="43217" rIns="86435" bIns="43217">
            <a:spAutoFit/>
          </a:bodyPr>
          <a:lstStyle>
            <a:lvl1pPr eaLnBrk="0" hangingPunct="0"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40970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40970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40970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40970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1233036" eaLnBrk="1" hangingPunct="1">
              <a:defRPr/>
            </a:pPr>
            <a:r>
              <a:rPr lang="en-US" sz="2595" b="1" dirty="0"/>
              <a:t>International</a:t>
            </a:r>
            <a:r>
              <a:rPr lang="en-US" sz="2595" b="1" baseline="0" dirty="0"/>
              <a:t> Conference on Computer Vision 2017</a:t>
            </a:r>
            <a:endParaRPr lang="en-US" sz="2595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72322" y="3595473"/>
            <a:ext cx="35104884" cy="22858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</p:sldLayoutIdLst>
  <p:txStyles>
    <p:titleStyle>
      <a:lvl1pPr algn="ctr" defTabSz="1232401" rtl="0" eaLnBrk="0" fontAlgn="base" hangingPunct="0">
        <a:spcBef>
          <a:spcPct val="0"/>
        </a:spcBef>
        <a:spcAft>
          <a:spcPct val="0"/>
        </a:spcAft>
        <a:defRPr sz="525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algn="ctr" defTabSz="1232401" rtl="0" eaLnBrk="0" fontAlgn="base" hangingPunct="0">
        <a:spcBef>
          <a:spcPct val="0"/>
        </a:spcBef>
        <a:spcAft>
          <a:spcPct val="0"/>
        </a:spcAft>
        <a:defRPr sz="11809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2pPr>
      <a:lvl3pPr algn="ctr" defTabSz="1232401" rtl="0" eaLnBrk="0" fontAlgn="base" hangingPunct="0">
        <a:spcBef>
          <a:spcPct val="0"/>
        </a:spcBef>
        <a:spcAft>
          <a:spcPct val="0"/>
        </a:spcAft>
        <a:defRPr sz="11809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3pPr>
      <a:lvl4pPr algn="ctr" defTabSz="1232401" rtl="0" eaLnBrk="0" fontAlgn="base" hangingPunct="0">
        <a:spcBef>
          <a:spcPct val="0"/>
        </a:spcBef>
        <a:spcAft>
          <a:spcPct val="0"/>
        </a:spcAft>
        <a:defRPr sz="11809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4pPr>
      <a:lvl5pPr algn="ctr" defTabSz="1232401" rtl="0" eaLnBrk="0" fontAlgn="base" hangingPunct="0">
        <a:spcBef>
          <a:spcPct val="0"/>
        </a:spcBef>
        <a:spcAft>
          <a:spcPct val="0"/>
        </a:spcAft>
        <a:defRPr sz="11809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5pPr>
      <a:lvl6pPr marL="313126" algn="ctr" defTabSz="1234016" rtl="0" fontAlgn="base">
        <a:spcBef>
          <a:spcPct val="0"/>
        </a:spcBef>
        <a:spcAft>
          <a:spcPct val="0"/>
        </a:spcAft>
        <a:defRPr sz="11809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626247" algn="ctr" defTabSz="1234016" rtl="0" fontAlgn="base">
        <a:spcBef>
          <a:spcPct val="0"/>
        </a:spcBef>
        <a:spcAft>
          <a:spcPct val="0"/>
        </a:spcAft>
        <a:defRPr sz="11809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939374" algn="ctr" defTabSz="1234016" rtl="0" fontAlgn="base">
        <a:spcBef>
          <a:spcPct val="0"/>
        </a:spcBef>
        <a:spcAft>
          <a:spcPct val="0"/>
        </a:spcAft>
        <a:defRPr sz="11809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252500" algn="ctr" defTabSz="1234016" rtl="0" fontAlgn="base">
        <a:spcBef>
          <a:spcPct val="0"/>
        </a:spcBef>
        <a:spcAft>
          <a:spcPct val="0"/>
        </a:spcAft>
        <a:defRPr sz="11809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468287" indent="-436539" algn="l" defTabSz="1232401" rtl="0" eaLnBrk="0" fontAlgn="base" hangingPunct="0">
        <a:spcBef>
          <a:spcPts val="1500"/>
        </a:spcBef>
        <a:spcAft>
          <a:spcPct val="0"/>
        </a:spcAft>
        <a:buFont typeface="Wingdings" charset="2"/>
        <a:buChar char="Ø"/>
        <a:tabLst/>
        <a:defRPr sz="32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1365168" indent="-468287" algn="l" defTabSz="1232401" rtl="0" eaLnBrk="0" fontAlgn="base" hangingPunct="0">
        <a:spcBef>
          <a:spcPts val="1500"/>
        </a:spcBef>
        <a:spcAft>
          <a:spcPct val="0"/>
        </a:spcAft>
        <a:buFont typeface="Wingdings" charset="2"/>
        <a:buChar char="Ø"/>
        <a:tabLst/>
        <a:defRPr lang="en-US" sz="3200" kern="1200" baseline="0" dirty="0" smtClean="0">
          <a:solidFill>
            <a:srgbClr val="000000"/>
          </a:solidFill>
          <a:latin typeface="Arial" charset="0"/>
          <a:ea typeface="Arial" charset="0"/>
          <a:cs typeface="Arial" charset="0"/>
        </a:defRPr>
      </a:lvl2pPr>
      <a:lvl3pPr marL="1365168" indent="436539" algn="l" defTabSz="1232401" rtl="0" eaLnBrk="0" fontAlgn="base" hangingPunct="0">
        <a:spcBef>
          <a:spcPts val="1500"/>
        </a:spcBef>
        <a:spcAft>
          <a:spcPct val="0"/>
        </a:spcAft>
        <a:buFont typeface="Wingdings" charset="2"/>
        <a:buChar char="Ø"/>
        <a:tabLst/>
        <a:defRPr lang="en-US" sz="3200" kern="1200" baseline="0" dirty="0" smtClean="0">
          <a:solidFill>
            <a:srgbClr val="000000"/>
          </a:solidFill>
          <a:latin typeface="Arial" charset="0"/>
          <a:ea typeface="Arial" charset="0"/>
          <a:cs typeface="Arial" charset="0"/>
        </a:defRPr>
      </a:lvl3pPr>
      <a:lvl4pPr marL="1801707" indent="428599" algn="l" defTabSz="1232401" rtl="0" eaLnBrk="0" fontAlgn="base" hangingPunct="0">
        <a:spcBef>
          <a:spcPts val="1500"/>
        </a:spcBef>
        <a:spcAft>
          <a:spcPct val="0"/>
        </a:spcAft>
        <a:buFont typeface="Wingdings" charset="2"/>
        <a:buChar char="Ø"/>
        <a:tabLst/>
        <a:defRPr lang="en-US" sz="3200" kern="1200" baseline="0" dirty="0" smtClean="0">
          <a:solidFill>
            <a:srgbClr val="000000"/>
          </a:solidFill>
          <a:latin typeface="Arial" charset="0"/>
          <a:ea typeface="Arial" charset="0"/>
          <a:cs typeface="Arial" charset="0"/>
        </a:defRPr>
      </a:lvl4pPr>
      <a:lvl5pPr marL="2698588" marR="0" indent="-468287" algn="l" defTabSz="1703028" rtl="0" eaLnBrk="1" fontAlgn="base" latinLnBrk="0" hangingPunct="1">
        <a:lnSpc>
          <a:spcPct val="100000"/>
        </a:lnSpc>
        <a:spcBef>
          <a:spcPts val="1500"/>
        </a:spcBef>
        <a:spcAft>
          <a:spcPts val="0"/>
        </a:spcAft>
        <a:buClrTx/>
        <a:buSzTx/>
        <a:buFont typeface="Wingdings" charset="2"/>
        <a:buChar char="Ø"/>
        <a:tabLst/>
        <a:defRPr lang="en-US" sz="3200" kern="1200" baseline="0">
          <a:solidFill>
            <a:srgbClr val="000000"/>
          </a:solidFill>
          <a:latin typeface="Arial" charset="0"/>
          <a:ea typeface="Arial" charset="0"/>
          <a:cs typeface="Arial" charset="0"/>
        </a:defRPr>
      </a:lvl5pPr>
      <a:lvl6pPr marL="6790243" indent="-617293" algn="l" defTabSz="1234591" rtl="0" eaLnBrk="1" latinLnBrk="0" hangingPunct="1">
        <a:spcBef>
          <a:spcPct val="20000"/>
        </a:spcBef>
        <a:buFont typeface="Arial"/>
        <a:buChar char="•"/>
        <a:defRPr lang="en-US" sz="3200" kern="1200" baseline="0" dirty="0" smtClean="0">
          <a:solidFill>
            <a:srgbClr val="000000"/>
          </a:solidFill>
          <a:latin typeface="Arial" charset="0"/>
          <a:ea typeface="Arial" charset="0"/>
          <a:cs typeface="Arial" charset="0"/>
        </a:defRPr>
      </a:lvl6pPr>
      <a:lvl7pPr marL="8024828" indent="-617293" algn="l" defTabSz="1234591" rtl="0" eaLnBrk="1" latinLnBrk="0" hangingPunct="1">
        <a:spcBef>
          <a:spcPct val="20000"/>
        </a:spcBef>
        <a:buFont typeface="Arial"/>
        <a:buChar char="•"/>
        <a:defRPr sz="5445" kern="1200">
          <a:solidFill>
            <a:schemeClr val="tx1"/>
          </a:solidFill>
          <a:latin typeface="+mn-lt"/>
          <a:ea typeface="+mn-ea"/>
          <a:cs typeface="+mn-cs"/>
        </a:defRPr>
      </a:lvl7pPr>
      <a:lvl8pPr marL="9259419" indent="-617293" algn="l" defTabSz="1234591" rtl="0" eaLnBrk="1" latinLnBrk="0" hangingPunct="1">
        <a:spcBef>
          <a:spcPct val="20000"/>
        </a:spcBef>
        <a:buFont typeface="Arial"/>
        <a:buChar char="•"/>
        <a:defRPr sz="5445" kern="1200">
          <a:solidFill>
            <a:schemeClr val="tx1"/>
          </a:solidFill>
          <a:latin typeface="+mn-lt"/>
          <a:ea typeface="+mn-ea"/>
          <a:cs typeface="+mn-cs"/>
        </a:defRPr>
      </a:lvl8pPr>
      <a:lvl9pPr marL="10494005" indent="-617293" algn="l" defTabSz="1234591" rtl="0" eaLnBrk="1" latinLnBrk="0" hangingPunct="1">
        <a:spcBef>
          <a:spcPct val="20000"/>
        </a:spcBef>
        <a:buFont typeface="Arial"/>
        <a:buChar char="•"/>
        <a:defRPr sz="54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34591" rtl="0" eaLnBrk="1" latinLnBrk="0" hangingPunct="1">
        <a:defRPr sz="4775" kern="1200">
          <a:solidFill>
            <a:schemeClr val="tx1"/>
          </a:solidFill>
          <a:latin typeface="+mn-lt"/>
          <a:ea typeface="+mn-ea"/>
          <a:cs typeface="+mn-cs"/>
        </a:defRPr>
      </a:lvl1pPr>
      <a:lvl2pPr marL="1234591" algn="l" defTabSz="1234591" rtl="0" eaLnBrk="1" latinLnBrk="0" hangingPunct="1">
        <a:defRPr sz="4775" kern="1200">
          <a:solidFill>
            <a:schemeClr val="tx1"/>
          </a:solidFill>
          <a:latin typeface="+mn-lt"/>
          <a:ea typeface="+mn-ea"/>
          <a:cs typeface="+mn-cs"/>
        </a:defRPr>
      </a:lvl2pPr>
      <a:lvl3pPr marL="2469177" algn="l" defTabSz="1234591" rtl="0" eaLnBrk="1" latinLnBrk="0" hangingPunct="1">
        <a:defRPr sz="4775" kern="1200">
          <a:solidFill>
            <a:schemeClr val="tx1"/>
          </a:solidFill>
          <a:latin typeface="+mn-lt"/>
          <a:ea typeface="+mn-ea"/>
          <a:cs typeface="+mn-cs"/>
        </a:defRPr>
      </a:lvl3pPr>
      <a:lvl4pPr marL="3703768" algn="l" defTabSz="1234591" rtl="0" eaLnBrk="1" latinLnBrk="0" hangingPunct="1">
        <a:defRPr sz="4775" kern="1200">
          <a:solidFill>
            <a:schemeClr val="tx1"/>
          </a:solidFill>
          <a:latin typeface="+mn-lt"/>
          <a:ea typeface="+mn-ea"/>
          <a:cs typeface="+mn-cs"/>
        </a:defRPr>
      </a:lvl4pPr>
      <a:lvl5pPr marL="4938359" algn="l" defTabSz="1234591" rtl="0" eaLnBrk="1" latinLnBrk="0" hangingPunct="1">
        <a:defRPr sz="4775" kern="1200">
          <a:solidFill>
            <a:schemeClr val="tx1"/>
          </a:solidFill>
          <a:latin typeface="+mn-lt"/>
          <a:ea typeface="+mn-ea"/>
          <a:cs typeface="+mn-cs"/>
        </a:defRPr>
      </a:lvl5pPr>
      <a:lvl6pPr marL="6172945" algn="l" defTabSz="1234591" rtl="0" eaLnBrk="1" latinLnBrk="0" hangingPunct="1">
        <a:defRPr sz="4775" kern="1200">
          <a:solidFill>
            <a:schemeClr val="tx1"/>
          </a:solidFill>
          <a:latin typeface="+mn-lt"/>
          <a:ea typeface="+mn-ea"/>
          <a:cs typeface="+mn-cs"/>
        </a:defRPr>
      </a:lvl6pPr>
      <a:lvl7pPr marL="7407536" algn="l" defTabSz="1234591" rtl="0" eaLnBrk="1" latinLnBrk="0" hangingPunct="1">
        <a:defRPr sz="4775" kern="1200">
          <a:solidFill>
            <a:schemeClr val="tx1"/>
          </a:solidFill>
          <a:latin typeface="+mn-lt"/>
          <a:ea typeface="+mn-ea"/>
          <a:cs typeface="+mn-cs"/>
        </a:defRPr>
      </a:lvl7pPr>
      <a:lvl8pPr marL="8642121" algn="l" defTabSz="1234591" rtl="0" eaLnBrk="1" latinLnBrk="0" hangingPunct="1">
        <a:defRPr sz="4775" kern="1200">
          <a:solidFill>
            <a:schemeClr val="tx1"/>
          </a:solidFill>
          <a:latin typeface="+mn-lt"/>
          <a:ea typeface="+mn-ea"/>
          <a:cs typeface="+mn-cs"/>
        </a:defRPr>
      </a:lvl8pPr>
      <a:lvl9pPr marL="9876712" algn="l" defTabSz="1234591" rtl="0" eaLnBrk="1" latinLnBrk="0" hangingPunct="1">
        <a:defRPr sz="47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hyperlink" Target="http://www.cs.cityu.edu.hk/~yibisong/iccv17/index.html" TargetMode="Externa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5" Type="http://schemas.openxmlformats.org/officeDocument/2006/relationships/image" Target="../media/image14.emf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8" name="Picture 1117">
            <a:extLst>
              <a:ext uri="{FF2B5EF4-FFF2-40B4-BE49-F238E27FC236}">
                <a16:creationId xmlns:a16="http://schemas.microsoft.com/office/drawing/2014/main" id="{F7DE2D54-C197-4100-AEEB-3B6007587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9959" y="19368746"/>
            <a:ext cx="8494659" cy="53695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0288" y="288227"/>
            <a:ext cx="24322500" cy="4221067"/>
          </a:xfrm>
        </p:spPr>
        <p:txBody>
          <a:bodyPr>
            <a:normAutofit/>
          </a:bodyPr>
          <a:lstStyle/>
          <a:p>
            <a:r>
              <a:rPr lang="en-US" b="1" dirty="0"/>
              <a:t>CREST: Convolutional Residual Learning for Visual Tracking</a:t>
            </a:r>
            <a:br>
              <a:rPr lang="en-US" dirty="0"/>
            </a:br>
            <a:r>
              <a:rPr lang="en-US" sz="4000" dirty="0"/>
              <a:t>Yibing Song</a:t>
            </a:r>
            <a:r>
              <a:rPr lang="en-US" sz="4000" baseline="30000" dirty="0"/>
              <a:t>1</a:t>
            </a:r>
            <a:r>
              <a:rPr lang="en-US" sz="4000" dirty="0"/>
              <a:t>, Chao Ma</a:t>
            </a:r>
            <a:r>
              <a:rPr lang="en-US" sz="4000" baseline="30000" dirty="0"/>
              <a:t>2</a:t>
            </a:r>
            <a:r>
              <a:rPr lang="en-US" sz="4000" dirty="0"/>
              <a:t>, </a:t>
            </a:r>
            <a:r>
              <a:rPr lang="en-US" sz="4000" dirty="0" err="1"/>
              <a:t>Lijun</a:t>
            </a:r>
            <a:r>
              <a:rPr lang="en-US" sz="4000" dirty="0"/>
              <a:t> Gong</a:t>
            </a:r>
            <a:r>
              <a:rPr lang="en-US" sz="4000" baseline="30000" dirty="0"/>
              <a:t>3</a:t>
            </a:r>
            <a:r>
              <a:rPr lang="en-US" sz="4000" dirty="0"/>
              <a:t>, Jiawei Zhang</a:t>
            </a:r>
            <a:r>
              <a:rPr lang="en-US" sz="4000" baseline="30000" dirty="0"/>
              <a:t>1</a:t>
            </a:r>
            <a:r>
              <a:rPr lang="en-US" sz="4000" dirty="0"/>
              <a:t>, </a:t>
            </a:r>
            <a:r>
              <a:rPr lang="en-US" sz="4000" dirty="0" err="1"/>
              <a:t>Rynson</a:t>
            </a:r>
            <a:r>
              <a:rPr lang="en-US" sz="4000" dirty="0"/>
              <a:t> Lau</a:t>
            </a:r>
            <a:r>
              <a:rPr lang="en-US" sz="4000" baseline="30000" dirty="0"/>
              <a:t>1</a:t>
            </a:r>
            <a:r>
              <a:rPr lang="en-US" sz="4000" dirty="0"/>
              <a:t>, and Ming-Hsuan Yang</a:t>
            </a:r>
            <a:r>
              <a:rPr lang="en-US" sz="4000" baseline="30000" dirty="0"/>
              <a:t>4</a:t>
            </a:r>
            <a:br>
              <a:rPr lang="en-US" sz="4000" dirty="0"/>
            </a:br>
            <a:r>
              <a:rPr lang="en-US" sz="4000" baseline="30000" dirty="0"/>
              <a:t>1</a:t>
            </a:r>
            <a:r>
              <a:rPr lang="en-US" sz="4000" dirty="0"/>
              <a:t>City University of Hong Kong   </a:t>
            </a:r>
            <a:r>
              <a:rPr lang="en-US" sz="4000" baseline="30000" dirty="0"/>
              <a:t>2</a:t>
            </a:r>
            <a:r>
              <a:rPr lang="en-US" sz="4000" dirty="0"/>
              <a:t>The University of Adelaide</a:t>
            </a:r>
            <a:br>
              <a:rPr lang="en-US" sz="4000" dirty="0"/>
            </a:br>
            <a:r>
              <a:rPr lang="en-US" sz="4000" dirty="0"/>
              <a:t> </a:t>
            </a:r>
            <a:r>
              <a:rPr lang="en-US" sz="4000" baseline="30000" dirty="0"/>
              <a:t>3</a:t>
            </a:r>
            <a:r>
              <a:rPr lang="en-US" sz="4000" dirty="0"/>
              <a:t>SenseNets Technology Ltd     </a:t>
            </a:r>
            <a:r>
              <a:rPr lang="en-US" sz="4000" baseline="30000" dirty="0"/>
              <a:t>4</a:t>
            </a:r>
            <a:r>
              <a:rPr lang="en-US" sz="4000" dirty="0"/>
              <a:t>University of California at Merced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74899" y="4280694"/>
            <a:ext cx="35045970" cy="22401456"/>
          </a:xfrm>
        </p:spPr>
        <p:txBody>
          <a:bodyPr>
            <a:normAutofit/>
          </a:bodyPr>
          <a:lstStyle/>
          <a:p>
            <a:pPr marL="31748" lvl="1" indent="0">
              <a:buNone/>
            </a:pPr>
            <a:r>
              <a:rPr lang="en-US" altLang="en-US" sz="4000" b="1" dirty="0">
                <a:solidFill>
                  <a:srgbClr val="0D0F9F"/>
                </a:solidFill>
              </a:rPr>
              <a:t>Introduction:</a:t>
            </a:r>
            <a:endParaRPr lang="en-US" sz="4000" dirty="0"/>
          </a:p>
          <a:p>
            <a:pPr marL="468287" lvl="1" indent="-436539"/>
            <a:r>
              <a:rPr lang="en-US" b="1" dirty="0"/>
              <a:t>Single object tracking</a:t>
            </a:r>
            <a:r>
              <a:rPr lang="en-US" dirty="0"/>
              <a:t>:</a:t>
            </a:r>
          </a:p>
          <a:p>
            <a:pPr marL="31748" lvl="1" indent="0">
              <a:buNone/>
            </a:pPr>
            <a:r>
              <a:rPr lang="en-US" dirty="0"/>
              <a:t>    Target localization in the video frames.</a:t>
            </a:r>
          </a:p>
          <a:p>
            <a:pPr marL="468287" lvl="2" indent="-436539"/>
            <a:r>
              <a:rPr lang="en-US" b="1" dirty="0"/>
              <a:t>Existing frameworks</a:t>
            </a:r>
            <a:r>
              <a:rPr lang="en-US" dirty="0"/>
              <a:t>:</a:t>
            </a:r>
          </a:p>
          <a:p>
            <a:pPr marL="982637" lvl="3" indent="-514350">
              <a:buFont typeface="Arial" panose="020B0604020202020204" pitchFamily="34" charset="0"/>
              <a:buChar char="•"/>
            </a:pPr>
            <a:r>
              <a:rPr lang="en-US" dirty="0"/>
              <a:t>Tracking by detection vs. discriminative correlation filter.</a:t>
            </a:r>
          </a:p>
          <a:p>
            <a:pPr marL="468287" lvl="2" indent="-436539"/>
            <a:r>
              <a:rPr lang="en-US" b="1" dirty="0"/>
              <a:t>Insights on the Discriminative Correlation Filter (DCF)</a:t>
            </a:r>
            <a:r>
              <a:rPr lang="en-US" dirty="0"/>
              <a:t>:</a:t>
            </a:r>
          </a:p>
          <a:p>
            <a:pPr marL="468287" lvl="3" indent="0">
              <a:buNone/>
            </a:pPr>
            <a:r>
              <a:rPr lang="en-US" dirty="0"/>
              <a:t>Pros: </a:t>
            </a:r>
          </a:p>
          <a:p>
            <a:pPr marL="925487" lvl="3" indent="-457200">
              <a:buFont typeface="Arial" panose="020B0604020202020204" pitchFamily="34" charset="0"/>
              <a:buChar char="•"/>
            </a:pPr>
            <a:r>
              <a:rPr lang="en-US" dirty="0"/>
              <a:t>Efficient correlation operation in the Fourier domain.</a:t>
            </a:r>
          </a:p>
          <a:p>
            <a:pPr marL="925487" lvl="3" indent="-457200">
              <a:buFont typeface="Arial" panose="020B0604020202020204" pitchFamily="34" charset="0"/>
              <a:buChar char="•"/>
            </a:pPr>
            <a:r>
              <a:rPr lang="en-US" dirty="0"/>
              <a:t>Dense prediction for target locations.</a:t>
            </a:r>
          </a:p>
          <a:p>
            <a:pPr marL="468287" lvl="3" indent="0">
              <a:buNone/>
            </a:pPr>
            <a:r>
              <a:rPr lang="en-US" dirty="0"/>
              <a:t>Cons:</a:t>
            </a:r>
          </a:p>
          <a:p>
            <a:pPr marL="925487" lvl="3" indent="-457200">
              <a:buFont typeface="Arial" panose="020B0604020202020204" pitchFamily="34" charset="0"/>
              <a:buChar char="•"/>
            </a:pPr>
            <a:r>
              <a:rPr lang="en-US" dirty="0"/>
              <a:t>Boundary effect via Fourier transform.</a:t>
            </a:r>
          </a:p>
          <a:p>
            <a:pPr marL="925487" lvl="3" indent="-457200">
              <a:buFont typeface="Arial" panose="020B0604020202020204" pitchFamily="34" charset="0"/>
              <a:buChar char="•"/>
            </a:pPr>
            <a:r>
              <a:rPr lang="en-US" dirty="0"/>
              <a:t>The whole framework is empirically designed (i.e., filter weights training, model update, feature integration).</a:t>
            </a:r>
          </a:p>
          <a:p>
            <a:pPr marL="31748" lvl="1" indent="0">
              <a:buNone/>
            </a:pPr>
            <a:endParaRPr lang="en-US" altLang="en-US" b="1" dirty="0">
              <a:solidFill>
                <a:srgbClr val="0D0F9F"/>
              </a:solidFill>
            </a:endParaRPr>
          </a:p>
          <a:p>
            <a:pPr marL="31748" lvl="1" indent="0">
              <a:buNone/>
            </a:pPr>
            <a:r>
              <a:rPr lang="en-US" altLang="en-US" sz="4000" b="1" dirty="0">
                <a:solidFill>
                  <a:srgbClr val="0D0F9F"/>
                </a:solidFill>
              </a:rPr>
              <a:t>Our formulations:</a:t>
            </a:r>
            <a:endParaRPr lang="en-US" sz="4000" b="1" dirty="0">
              <a:solidFill>
                <a:srgbClr val="0D0F9F"/>
              </a:solidFill>
            </a:endParaRPr>
          </a:p>
          <a:p>
            <a:pPr marL="488948" lvl="1" indent="-457200">
              <a:buFont typeface="Wingdings" panose="05000000000000000000" pitchFamily="2" charset="2"/>
              <a:buChar char="Ø"/>
            </a:pPr>
            <a:r>
              <a:rPr lang="en-US" dirty="0"/>
              <a:t>The objective function of DCF is ridge regression:</a:t>
            </a:r>
          </a:p>
          <a:p>
            <a:pPr marL="468287" lvl="3" indent="0">
              <a:buNone/>
            </a:pPr>
            <a:r>
              <a:rPr lang="en-US" sz="3900" dirty="0"/>
              <a:t>	</a:t>
            </a:r>
            <a14:m xmlns:a14="http://schemas.microsoft.com/office/drawing/2010/main">
              <m:oMath xmlns:m="http://schemas.openxmlformats.org/officeDocument/2006/math">
                <m:sSup>
                  <m:sSupPr>
                    <m:ctrlPr>
                      <a:rPr lang="en-US" sz="3900" i="1" smtClean="0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 lang="en-US" sz="3900" b="0" i="1" smtClean="0">
                        <a:latin typeface="Cambria Math" panose="02040503050406030204" pitchFamily="18" charset="0"/>
                      </a:rPr>
                      <m:t>𝑊</m:t>
                    </m:r>
                  </m:e>
                  <m:sup>
                    <m:r>
                      <a:rPr lang="en-US" sz="3900" b="0" i="1" smtClean="0">
                        <a:latin typeface="Cambria Math" panose="02040503050406030204" pitchFamily="18" charset="0"/>
                      </a:rPr>
                      <m:t>∗</m:t>
                    </m:r>
                  </m:sup>
                </m:sSup>
                <m:r>
                  <a:rPr lang="en-US" sz="3900" i="1" smtClean="0">
                    <a:latin typeface="Cambria Math" panose="02040503050406030204" pitchFamily="18" charset="0"/>
                  </a:rPr>
                  <m:t>=</m:t>
                </m:r>
                <m:sSub>
                  <m:sSubPr>
                    <m:ctrlPr>
                      <a:rPr lang="en-US" sz="3900" i="1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3900" i="1">
                        <a:latin typeface="Cambria Math" panose="02040503050406030204" pitchFamily="18" charset="0"/>
                      </a:rPr>
                      <m:t>𝑎𝑟𝑔𝑚𝑖𝑛</m:t>
                    </m:r>
                  </m:e>
                  <m:sub>
                    <m:r>
                      <a:rPr lang="en-US" sz="3900" b="0" i="1" smtClean="0">
                        <a:latin typeface="Cambria Math" panose="02040503050406030204" pitchFamily="18" charset="0"/>
                      </a:rPr>
                      <m:t>𝑊</m:t>
                    </m:r>
                  </m:sub>
                </m:sSub>
                <m:r>
                  <a:rPr lang="en-US" sz="3900" b="0" i="1" smtClean="0">
                    <a:latin typeface="Cambria Math" panose="02040503050406030204" pitchFamily="18" charset="0"/>
                  </a:rPr>
                  <m:t> </m:t>
                </m:r>
                <m:sSup>
                  <m:sSupPr>
                    <m:ctrlPr>
                      <a:rPr lang="en-US" sz="3900" b="0" i="1" smtClean="0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 lang="en-US" sz="3900" i="1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sz="3900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39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39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9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9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3900" i="1">
                        <a:latin typeface="Cambria Math" panose="02040503050406030204" pitchFamily="18" charset="0"/>
                      </a:rPr>
                      <m:t>||</m:t>
                    </m:r>
                  </m:e>
                  <m:sup>
                    <m:r>
                      <a:rPr lang="en-US" sz="3900" b="0" i="1" smtClean="0"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lang="en-US" sz="3900" b="0" i="1" smtClean="0">
                    <a:latin typeface="Cambria Math" panose="02040503050406030204" pitchFamily="18" charset="0"/>
                  </a:rPr>
                  <m:t>+</m:t>
                </m:r>
                <m:r>
                  <a:rPr lang="en-US" sz="3900" b="0" i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𝜆</m:t>
                </m:r>
                <m:r>
                  <a:rPr lang="en-US" sz="3900" b="0" i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∙</m:t>
                </m:r>
                <m:sSup>
                  <m:sSupPr>
                    <m:ctrlPr>
                      <a:rPr lang="en-US" sz="3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</m:ctrlPr>
                  </m:sSupPr>
                  <m:e>
                    <m:r>
                      <a:rPr lang="en-US" sz="3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||</m:t>
                    </m:r>
                    <m:r>
                      <a:rPr lang="en-US" sz="3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sz="3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||</m:t>
                    </m:r>
                  </m:e>
                  <m:sup>
                    <m:r>
                      <a:rPr lang="en-US" sz="3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  <a:endParaRPr lang="en-US" dirty="0"/>
          </a:p>
          <a:p>
            <a:pPr marL="468287" lvl="1" indent="-436539"/>
            <a:r>
              <a:rPr lang="en-US" dirty="0"/>
              <a:t>We use single convolutional layer </a:t>
            </a:r>
            <a14:m xmlns:a14="http://schemas.microsoft.com/office/drawing/2010/main">
              <m:oMath xmlns:m="http://schemas.openxmlformats.org/officeDocument/2006/math">
                <m:r>
                  <a:rPr lang="en-US" i="1">
                    <a:latin typeface="Cambria Math" panose="02040503050406030204" pitchFamily="18" charset="0"/>
                  </a:rPr>
                  <m:t>𝑊</m:t>
                </m:r>
              </m:oMath>
            </a14:m>
            <a:r>
              <a:rPr lang="en-US" dirty="0"/>
              <a:t> to replace DCF. </a:t>
            </a:r>
          </a:p>
          <a:p>
            <a:pPr marL="982637" lvl="3" indent="-514350">
              <a:buFont typeface="Wingdings" panose="05000000000000000000" pitchFamily="2" charset="2"/>
              <a:buChar char="ü"/>
            </a:pPr>
            <a:r>
              <a:rPr lang="en-US" dirty="0"/>
              <a:t>End-to-end integration with convolutional features.</a:t>
            </a:r>
          </a:p>
          <a:p>
            <a:pPr marL="982637" lvl="3" indent="-514350">
              <a:buFont typeface="Wingdings" panose="05000000000000000000" pitchFamily="2" charset="2"/>
              <a:buChar char="ü"/>
            </a:pPr>
            <a:r>
              <a:rPr lang="en-US" dirty="0"/>
              <a:t>Filter weights optimization via gradient descent.</a:t>
            </a:r>
          </a:p>
          <a:p>
            <a:pPr marL="468287" lvl="1" indent="-436539"/>
            <a:r>
              <a:rPr lang="en-US" dirty="0"/>
              <a:t>We adopt residual learning to measure the difference between the convolutional layer output and the ground truth.</a:t>
            </a:r>
          </a:p>
          <a:p>
            <a:pPr marL="31748" lvl="1" indent="0">
              <a:buNone/>
            </a:pPr>
            <a:r>
              <a:rPr lang="en-US" dirty="0"/>
              <a:t>	</a:t>
            </a:r>
            <a14:m xmlns:a14="http://schemas.microsoft.com/office/drawing/2010/main">
              <m:oMath xmlns:m="http://schemas.openxmlformats.org/officeDocument/2006/math">
                <m:r>
                  <a:rPr lang="en-US" sz="4000" b="0" i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ℋ</m:t>
                </m:r>
                <m:r>
                  <a:rPr lang="en-US" sz="4000" b="0" i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(</m:t>
                </m:r>
                <m:r>
                  <a:rPr lang="en-US" sz="4000" b="0" i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𝑥</m:t>
                </m:r>
                <m:r>
                  <a:rPr lang="en-US" sz="4000" b="0" i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)=</m:t>
                </m:r>
                <m:r>
                  <a:rPr lang="en-US" sz="4000" b="0" i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ℱ</m:t>
                </m:r>
                <m:d>
                  <m:dPr>
                    <m:ctrlP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</m:ctrlPr>
                  </m:dPr>
                  <m:e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e>
                </m:d>
                <m:r>
                  <a:rPr lang="en-US" sz="4000" b="0" i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+</m:t>
                </m:r>
                <m:r>
                  <a:rPr lang="en-US" sz="4000" b="0" i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𝑊</m:t>
                </m:r>
                <m:r>
                  <a:rPr lang="en-US" sz="4000" b="0" i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∗</m:t>
                </m:r>
                <m:r>
                  <a:rPr lang="en-US" sz="4000" b="0" i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𝑥</m:t>
                </m:r>
              </m:oMath>
            </a14:m>
            <a:endParaRPr lang="en-US" altLang="en-US" sz="4000" b="1" dirty="0">
              <a:solidFill>
                <a:srgbClr val="0D0F9F"/>
              </a:solidFill>
            </a:endParaRPr>
          </a:p>
          <a:p>
            <a:pPr marL="31748" lvl="1" indent="0">
              <a:buNone/>
            </a:pPr>
            <a:r>
              <a:rPr lang="en-US" dirty="0"/>
              <a:t>    where </a:t>
            </a:r>
            <a14:m xmlns:a14="http://schemas.microsoft.com/office/drawing/2010/main">
              <m:oMath xmlns:m="http://schemas.openxmlformats.org/officeDocument/2006/math">
                <m:r>
                  <a:rPr lang="en-US" i="1">
                    <a:latin typeface="Cambria Math" panose="02040503050406030204" pitchFamily="18" charset="0"/>
                    <a:ea typeface="Cambria Math" panose="02040503050406030204" pitchFamily="18" charset="0"/>
                  </a:rPr>
                  <m:t>ℋ</m:t>
                </m:r>
                <m:r>
                  <a:rPr lang="en-US" i="1">
                    <a:latin typeface="Cambria Math" panose="02040503050406030204" pitchFamily="18" charset="0"/>
                    <a:ea typeface="Cambria Math" panose="02040503050406030204" pitchFamily="18" charset="0"/>
                  </a:rPr>
                  <m:t> </m:t>
                </m:r>
              </m:oMath>
            </a14:m>
            <a:r>
              <a:rPr lang="en-US" dirty="0"/>
              <a:t>is the ground truth optimal mapping and </a:t>
            </a:r>
            <a14:m xmlns:a14="http://schemas.microsoft.com/office/drawing/2010/main">
              <m:oMath xmlns:m="http://schemas.openxmlformats.org/officeDocument/2006/math">
                <m:r>
                  <a:rPr lang="en-US" i="1">
                    <a:latin typeface="Cambria Math" panose="02040503050406030204" pitchFamily="18" charset="0"/>
                    <a:ea typeface="Cambria Math" panose="02040503050406030204" pitchFamily="18" charset="0"/>
                  </a:rPr>
                  <m:t>ℱ</m:t>
                </m:r>
              </m:oMath>
            </a14:m>
            <a:r>
              <a:rPr lang="en-US" dirty="0"/>
              <a:t> is the        residual mapping.</a:t>
            </a:r>
          </a:p>
          <a:p>
            <a:pPr marL="31748" lvl="1" indent="0">
              <a:buNone/>
            </a:pPr>
            <a:endParaRPr lang="en-US" altLang="en-US" sz="4000" b="1" dirty="0">
              <a:solidFill>
                <a:srgbClr val="0D0F9F"/>
              </a:solidFill>
            </a:endParaRPr>
          </a:p>
          <a:p>
            <a:pPr marL="31748" lvl="1" indent="0">
              <a:buNone/>
            </a:pPr>
            <a:r>
              <a:rPr lang="en-US" altLang="en-US" sz="4000" b="1" dirty="0">
                <a:solidFill>
                  <a:srgbClr val="0D0F9F"/>
                </a:solidFill>
              </a:rPr>
              <a:t>Our contributions:</a:t>
            </a:r>
            <a:endParaRPr lang="en-US" sz="4000" b="1" dirty="0">
              <a:solidFill>
                <a:srgbClr val="0D0F9F"/>
              </a:solidFill>
            </a:endParaRPr>
          </a:p>
          <a:p>
            <a:pPr marL="488948" lvl="1" indent="-457200">
              <a:buFont typeface="Wingdings" panose="05000000000000000000" pitchFamily="2" charset="2"/>
              <a:buChar char="ü"/>
            </a:pPr>
            <a:r>
              <a:rPr lang="en-US" dirty="0"/>
              <a:t>We formulate feature extraction and response generation in an end-to-end form via CNN. We adopt back propagation for model update and fully exploit the deep architecture.</a:t>
            </a:r>
          </a:p>
          <a:p>
            <a:pPr marL="488948" lvl="1" indent="-457200">
              <a:buFont typeface="Wingdings" panose="05000000000000000000" pitchFamily="2" charset="2"/>
              <a:buChar char="ü"/>
            </a:pPr>
            <a:r>
              <a:rPr lang="en-US" dirty="0"/>
              <a:t>We use residual learning to handle large appearance variations, which alleviates model degradation.</a:t>
            </a:r>
          </a:p>
          <a:p>
            <a:pPr marL="488948" lvl="1" indent="-457200">
              <a:buFont typeface="Wingdings" panose="05000000000000000000" pitchFamily="2" charset="2"/>
              <a:buChar char="ü"/>
            </a:pPr>
            <a:r>
              <a:rPr lang="en-US" dirty="0"/>
              <a:t>State-of-the-art performance on the prevalent benchmarks.</a:t>
            </a:r>
          </a:p>
          <a:p>
            <a:pPr marL="31748" lvl="1" indent="0">
              <a:buNone/>
            </a:pPr>
            <a:r>
              <a:rPr lang="en-US" sz="4000" b="1" dirty="0">
                <a:solidFill>
                  <a:srgbClr val="0D0F9F"/>
                </a:solidFill>
              </a:rPr>
              <a:t>Framework:</a:t>
            </a:r>
          </a:p>
          <a:p>
            <a:pPr marL="31748" lvl="1" indent="0">
              <a:buNone/>
            </a:pPr>
            <a:endParaRPr lang="en-US" sz="4000" b="1" dirty="0">
              <a:solidFill>
                <a:srgbClr val="0D0F9F"/>
              </a:solidFill>
            </a:endParaRPr>
          </a:p>
        </p:txBody>
      </p:sp>
      <p:pic>
        <p:nvPicPr>
          <p:cNvPr id="1026" name="Picture 2" descr="Image result for cityu hk">
            <a:extLst>
              <a:ext uri="{FF2B5EF4-FFF2-40B4-BE49-F238E27FC236}">
                <a16:creationId xmlns:a16="http://schemas.microsoft.com/office/drawing/2014/main" id="{5741D887-DD4C-4805-84A4-D68593576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19" y="165894"/>
            <a:ext cx="2889759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he university of adelaide">
            <a:extLst>
              <a:ext uri="{FF2B5EF4-FFF2-40B4-BE49-F238E27FC236}">
                <a16:creationId xmlns:a16="http://schemas.microsoft.com/office/drawing/2014/main" id="{FDD31D54-4741-4781-BD22-59E65F1B7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159" y="165894"/>
            <a:ext cx="3297194" cy="2026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uc merced logo">
            <a:extLst>
              <a:ext uri="{FF2B5EF4-FFF2-40B4-BE49-F238E27FC236}">
                <a16:creationId xmlns:a16="http://schemas.microsoft.com/office/drawing/2014/main" id="{6A2012C8-01E8-496B-A44E-4640ACB22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05" y="1994694"/>
            <a:ext cx="2283034" cy="2236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71D17F-5436-4E16-901B-045BB66F70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64669" y="2663756"/>
            <a:ext cx="4318174" cy="1174988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EAAC1633-57EC-4407-9B20-E5684C4F6F7C}"/>
              </a:ext>
            </a:extLst>
          </p:cNvPr>
          <p:cNvSpPr/>
          <p:nvPr/>
        </p:nvSpPr>
        <p:spPr>
          <a:xfrm>
            <a:off x="26826312" y="6840269"/>
            <a:ext cx="1259591" cy="1191134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51ECFBF-0C03-4152-97D7-6A337A3BA123}"/>
              </a:ext>
            </a:extLst>
          </p:cNvPr>
          <p:cNvSpPr/>
          <p:nvPr/>
        </p:nvSpPr>
        <p:spPr>
          <a:xfrm>
            <a:off x="26692832" y="6078269"/>
            <a:ext cx="1259591" cy="1191134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56C43C4-0681-4B59-A21C-3426819E6031}"/>
              </a:ext>
            </a:extLst>
          </p:cNvPr>
          <p:cNvSpPr/>
          <p:nvPr/>
        </p:nvSpPr>
        <p:spPr>
          <a:xfrm>
            <a:off x="26572596" y="5240069"/>
            <a:ext cx="1259591" cy="1191134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C5264E4-6409-49B7-8CCB-EF429681EB18}"/>
              </a:ext>
            </a:extLst>
          </p:cNvPr>
          <p:cNvSpPr/>
          <p:nvPr/>
        </p:nvSpPr>
        <p:spPr>
          <a:xfrm>
            <a:off x="19219523" y="6424248"/>
            <a:ext cx="1301243" cy="1230522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683EFFF-5F17-4425-B2EC-6D9323944D7A}"/>
              </a:ext>
            </a:extLst>
          </p:cNvPr>
          <p:cNvSpPr/>
          <p:nvPr/>
        </p:nvSpPr>
        <p:spPr>
          <a:xfrm>
            <a:off x="19371923" y="7514747"/>
            <a:ext cx="1301243" cy="1230522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3374477-BDB5-4140-9326-0A4CFFC82083}"/>
              </a:ext>
            </a:extLst>
          </p:cNvPr>
          <p:cNvSpPr/>
          <p:nvPr/>
        </p:nvSpPr>
        <p:spPr>
          <a:xfrm>
            <a:off x="19518026" y="8657747"/>
            <a:ext cx="1301243" cy="1230522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8E805232-5122-48B3-9CE4-DC6200DADC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830022" y="6481345"/>
            <a:ext cx="3164473" cy="3164473"/>
          </a:xfrm>
          <a:prstGeom prst="rect">
            <a:avLst/>
          </a:prstGeom>
        </p:spPr>
      </p:pic>
      <p:sp>
        <p:nvSpPr>
          <p:cNvPr id="74" name="Rounded Rectangle 3">
            <a:extLst>
              <a:ext uri="{FF2B5EF4-FFF2-40B4-BE49-F238E27FC236}">
                <a16:creationId xmlns:a16="http://schemas.microsoft.com/office/drawing/2014/main" id="{DC51A720-6694-437C-83FB-B3CF547F7417}"/>
              </a:ext>
            </a:extLst>
          </p:cNvPr>
          <p:cNvSpPr/>
          <p:nvPr/>
        </p:nvSpPr>
        <p:spPr>
          <a:xfrm>
            <a:off x="16933069" y="5989203"/>
            <a:ext cx="5129491" cy="4127666"/>
          </a:xfrm>
          <a:prstGeom prst="roundRect">
            <a:avLst/>
          </a:prstGeom>
          <a:noFill/>
          <a:ln w="1016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6A31229-7676-4725-83D8-4761CA4D5E6B}"/>
              </a:ext>
            </a:extLst>
          </p:cNvPr>
          <p:cNvSpPr/>
          <p:nvPr/>
        </p:nvSpPr>
        <p:spPr>
          <a:xfrm>
            <a:off x="17172983" y="6418017"/>
            <a:ext cx="1301243" cy="1230522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8AE1C89-F66B-4CA6-842F-0961E281EE32}"/>
              </a:ext>
            </a:extLst>
          </p:cNvPr>
          <p:cNvSpPr/>
          <p:nvPr/>
        </p:nvSpPr>
        <p:spPr>
          <a:xfrm>
            <a:off x="17325383" y="7514747"/>
            <a:ext cx="1301243" cy="1230522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33EDC07-A9E0-4021-88EB-7A341E6A5E16}"/>
              </a:ext>
            </a:extLst>
          </p:cNvPr>
          <p:cNvSpPr/>
          <p:nvPr/>
        </p:nvSpPr>
        <p:spPr>
          <a:xfrm>
            <a:off x="17471486" y="8657747"/>
            <a:ext cx="1301243" cy="1230522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9E29B4F4-6F1B-4AC0-A175-98A52D473974}"/>
              </a:ext>
            </a:extLst>
          </p:cNvPr>
          <p:cNvSpPr/>
          <p:nvPr/>
        </p:nvSpPr>
        <p:spPr>
          <a:xfrm>
            <a:off x="20818811" y="7929253"/>
            <a:ext cx="283978" cy="28397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E0F5721B-D836-4AAB-8D45-8460D2CC98A1}"/>
              </a:ext>
            </a:extLst>
          </p:cNvPr>
          <p:cNvSpPr/>
          <p:nvPr/>
        </p:nvSpPr>
        <p:spPr>
          <a:xfrm>
            <a:off x="21228153" y="7923089"/>
            <a:ext cx="283978" cy="28397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181727C2-2C9F-4A54-8D08-C61DC7B1DAF8}"/>
              </a:ext>
            </a:extLst>
          </p:cNvPr>
          <p:cNvSpPr/>
          <p:nvPr/>
        </p:nvSpPr>
        <p:spPr>
          <a:xfrm>
            <a:off x="21642745" y="7921592"/>
            <a:ext cx="283978" cy="28397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2FC0F13-C3EC-443D-8112-2D6E566349D8}"/>
              </a:ext>
            </a:extLst>
          </p:cNvPr>
          <p:cNvSpPr/>
          <p:nvPr/>
        </p:nvSpPr>
        <p:spPr>
          <a:xfrm>
            <a:off x="26381869" y="8669069"/>
            <a:ext cx="1008496" cy="953686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44CF4D8-D1E3-4391-A886-A4F15A074D28}"/>
              </a:ext>
            </a:extLst>
          </p:cNvPr>
          <p:cNvSpPr/>
          <p:nvPr/>
        </p:nvSpPr>
        <p:spPr>
          <a:xfrm>
            <a:off x="26591185" y="9202469"/>
            <a:ext cx="1008496" cy="953686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ABD230D2-C4E9-4E5C-BD3D-8C5726FA0992}"/>
              </a:ext>
            </a:extLst>
          </p:cNvPr>
          <p:cNvSpPr/>
          <p:nvPr/>
        </p:nvSpPr>
        <p:spPr>
          <a:xfrm>
            <a:off x="26819785" y="9659669"/>
            <a:ext cx="1008496" cy="953686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ounded Rectangle 151">
            <a:extLst>
              <a:ext uri="{FF2B5EF4-FFF2-40B4-BE49-F238E27FC236}">
                <a16:creationId xmlns:a16="http://schemas.microsoft.com/office/drawing/2014/main" id="{F944DCA3-ED30-4AF0-A46A-F95DA18DC7EA}"/>
              </a:ext>
            </a:extLst>
          </p:cNvPr>
          <p:cNvSpPr/>
          <p:nvPr/>
        </p:nvSpPr>
        <p:spPr>
          <a:xfrm>
            <a:off x="26153269" y="8478167"/>
            <a:ext cx="3082962" cy="2248302"/>
          </a:xfrm>
          <a:prstGeom prst="roundRect">
            <a:avLst/>
          </a:prstGeom>
          <a:noFill/>
          <a:ln w="1016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ounded Rectangle 152">
            <a:extLst>
              <a:ext uri="{FF2B5EF4-FFF2-40B4-BE49-F238E27FC236}">
                <a16:creationId xmlns:a16="http://schemas.microsoft.com/office/drawing/2014/main" id="{D6DC96DC-5759-4003-82D7-836431F99DD8}"/>
              </a:ext>
            </a:extLst>
          </p:cNvPr>
          <p:cNvSpPr/>
          <p:nvPr/>
        </p:nvSpPr>
        <p:spPr>
          <a:xfrm>
            <a:off x="26153269" y="5091892"/>
            <a:ext cx="3082962" cy="3043777"/>
          </a:xfrm>
          <a:prstGeom prst="roundRect">
            <a:avLst/>
          </a:prstGeom>
          <a:noFill/>
          <a:ln w="1016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5D21B642-E833-42F3-BEB2-B27CC9E026C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857869" y="7304650"/>
            <a:ext cx="1213526" cy="1516908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13619F10-101E-46A4-8FBC-03BA6509F63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447645" y="6526613"/>
            <a:ext cx="3163824" cy="3163824"/>
          </a:xfrm>
          <a:prstGeom prst="rect">
            <a:avLst/>
          </a:prstGeom>
        </p:spPr>
      </p:pic>
      <p:sp>
        <p:nvSpPr>
          <p:cNvPr id="133" name="空心弧 5">
            <a:extLst>
              <a:ext uri="{FF2B5EF4-FFF2-40B4-BE49-F238E27FC236}">
                <a16:creationId xmlns:a16="http://schemas.microsoft.com/office/drawing/2014/main" id="{A3654D29-23AD-43E7-9481-4B2E0D30BCDA}"/>
              </a:ext>
            </a:extLst>
          </p:cNvPr>
          <p:cNvSpPr/>
          <p:nvPr/>
        </p:nvSpPr>
        <p:spPr>
          <a:xfrm rot="9900000">
            <a:off x="29317248" y="5279868"/>
            <a:ext cx="1778607" cy="2629877"/>
          </a:xfrm>
          <a:prstGeom prst="blockArc">
            <a:avLst>
              <a:gd name="adj1" fmla="val 17165141"/>
              <a:gd name="adj2" fmla="val 22184"/>
              <a:gd name="adj3" fmla="val 6067"/>
            </a:avLst>
          </a:prstGeom>
          <a:solidFill>
            <a:srgbClr val="8C0000"/>
          </a:solidFill>
          <a:ln w="12700">
            <a:solidFill>
              <a:srgbClr val="8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797F0635-38E7-4BE4-AD0A-84F87CEBB074}"/>
              </a:ext>
            </a:extLst>
          </p:cNvPr>
          <p:cNvSpPr/>
          <p:nvPr/>
        </p:nvSpPr>
        <p:spPr>
          <a:xfrm>
            <a:off x="29988618" y="7761672"/>
            <a:ext cx="691861" cy="691861"/>
          </a:xfrm>
          <a:prstGeom prst="ellipse">
            <a:avLst/>
          </a:prstGeom>
          <a:noFill/>
          <a:ln w="101600">
            <a:solidFill>
              <a:srgbClr val="8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空心弧 5">
            <a:extLst>
              <a:ext uri="{FF2B5EF4-FFF2-40B4-BE49-F238E27FC236}">
                <a16:creationId xmlns:a16="http://schemas.microsoft.com/office/drawing/2014/main" id="{C3DE66BF-9B8C-48BE-94E6-EF02E1935758}"/>
              </a:ext>
            </a:extLst>
          </p:cNvPr>
          <p:cNvSpPr/>
          <p:nvPr/>
        </p:nvSpPr>
        <p:spPr>
          <a:xfrm rot="14400000">
            <a:off x="29690801" y="7834562"/>
            <a:ext cx="1773753" cy="2622700"/>
          </a:xfrm>
          <a:prstGeom prst="blockArc">
            <a:avLst>
              <a:gd name="adj1" fmla="val 16970250"/>
              <a:gd name="adj2" fmla="val 22184"/>
              <a:gd name="adj3" fmla="val 6067"/>
            </a:avLst>
          </a:prstGeom>
          <a:solidFill>
            <a:srgbClr val="8C0000"/>
          </a:solidFill>
          <a:ln w="12700">
            <a:solidFill>
              <a:srgbClr val="8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6" name="Right Arrow 161">
            <a:extLst>
              <a:ext uri="{FF2B5EF4-FFF2-40B4-BE49-F238E27FC236}">
                <a16:creationId xmlns:a16="http://schemas.microsoft.com/office/drawing/2014/main" id="{53DBF140-900F-4C27-B5F1-540407C25142}"/>
              </a:ext>
            </a:extLst>
          </p:cNvPr>
          <p:cNvSpPr/>
          <p:nvPr/>
        </p:nvSpPr>
        <p:spPr>
          <a:xfrm>
            <a:off x="30661178" y="7975767"/>
            <a:ext cx="673745" cy="303318"/>
          </a:xfrm>
          <a:prstGeom prst="rightArrow">
            <a:avLst>
              <a:gd name="adj1" fmla="val 50000"/>
              <a:gd name="adj2" fmla="val 109540"/>
            </a:avLst>
          </a:prstGeom>
          <a:solidFill>
            <a:srgbClr val="8C0000"/>
          </a:solidFill>
          <a:ln>
            <a:solidFill>
              <a:srgbClr val="8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D9755B3-E977-434B-9F20-39079F17879B}"/>
              </a:ext>
            </a:extLst>
          </p:cNvPr>
          <p:cNvSpPr txBox="1"/>
          <p:nvPr/>
        </p:nvSpPr>
        <p:spPr>
          <a:xfrm>
            <a:off x="29985927" y="7497448"/>
            <a:ext cx="695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8A0000"/>
                </a:solidFill>
              </a:rPr>
              <a:t>+</a:t>
            </a:r>
          </a:p>
        </p:txBody>
      </p:sp>
      <p:sp>
        <p:nvSpPr>
          <p:cNvPr id="154" name="Parallelogram 153">
            <a:extLst>
              <a:ext uri="{FF2B5EF4-FFF2-40B4-BE49-F238E27FC236}">
                <a16:creationId xmlns:a16="http://schemas.microsoft.com/office/drawing/2014/main" id="{9893D612-E4DC-40DF-935D-075597CD2E26}"/>
              </a:ext>
            </a:extLst>
          </p:cNvPr>
          <p:cNvSpPr/>
          <p:nvPr/>
        </p:nvSpPr>
        <p:spPr>
          <a:xfrm rot="5400000">
            <a:off x="23214389" y="7086522"/>
            <a:ext cx="1737333" cy="1397227"/>
          </a:xfrm>
          <a:prstGeom prst="parallelogram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Parallelogram 154">
            <a:extLst>
              <a:ext uri="{FF2B5EF4-FFF2-40B4-BE49-F238E27FC236}">
                <a16:creationId xmlns:a16="http://schemas.microsoft.com/office/drawing/2014/main" id="{3A32C6D1-CB7F-4DEF-AC75-D7643DD4C79A}"/>
              </a:ext>
            </a:extLst>
          </p:cNvPr>
          <p:cNvSpPr/>
          <p:nvPr/>
        </p:nvSpPr>
        <p:spPr>
          <a:xfrm rot="5400000">
            <a:off x="23051829" y="7301319"/>
            <a:ext cx="1737332" cy="1397226"/>
          </a:xfrm>
          <a:prstGeom prst="parallelogram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Parallelogram 155">
            <a:extLst>
              <a:ext uri="{FF2B5EF4-FFF2-40B4-BE49-F238E27FC236}">
                <a16:creationId xmlns:a16="http://schemas.microsoft.com/office/drawing/2014/main" id="{107728B3-0565-43FC-8DF9-92E1BA795B8F}"/>
              </a:ext>
            </a:extLst>
          </p:cNvPr>
          <p:cNvSpPr/>
          <p:nvPr/>
        </p:nvSpPr>
        <p:spPr>
          <a:xfrm rot="5400000">
            <a:off x="22889269" y="7529916"/>
            <a:ext cx="1737333" cy="1397227"/>
          </a:xfrm>
          <a:prstGeom prst="parallelogram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ight Arrow 161">
            <a:extLst>
              <a:ext uri="{FF2B5EF4-FFF2-40B4-BE49-F238E27FC236}">
                <a16:creationId xmlns:a16="http://schemas.microsoft.com/office/drawing/2014/main" id="{E82457B1-3C82-4700-9798-56F645F1FF83}"/>
              </a:ext>
            </a:extLst>
          </p:cNvPr>
          <p:cNvSpPr/>
          <p:nvPr/>
        </p:nvSpPr>
        <p:spPr>
          <a:xfrm>
            <a:off x="16119409" y="7952131"/>
            <a:ext cx="673745" cy="303318"/>
          </a:xfrm>
          <a:prstGeom prst="rightArrow">
            <a:avLst>
              <a:gd name="adj1" fmla="val 50000"/>
              <a:gd name="adj2" fmla="val 109540"/>
            </a:avLst>
          </a:prstGeom>
          <a:solidFill>
            <a:srgbClr val="8C0000"/>
          </a:solidFill>
          <a:ln>
            <a:solidFill>
              <a:srgbClr val="8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ight Arrow 161">
            <a:extLst>
              <a:ext uri="{FF2B5EF4-FFF2-40B4-BE49-F238E27FC236}">
                <a16:creationId xmlns:a16="http://schemas.microsoft.com/office/drawing/2014/main" id="{DF4F6B38-CC72-4015-9CC1-A868D96C9E42}"/>
              </a:ext>
            </a:extLst>
          </p:cNvPr>
          <p:cNvSpPr/>
          <p:nvPr/>
        </p:nvSpPr>
        <p:spPr>
          <a:xfrm>
            <a:off x="22227445" y="7921592"/>
            <a:ext cx="673745" cy="303318"/>
          </a:xfrm>
          <a:prstGeom prst="rightArrow">
            <a:avLst>
              <a:gd name="adj1" fmla="val 50000"/>
              <a:gd name="adj2" fmla="val 109540"/>
            </a:avLst>
          </a:prstGeom>
          <a:solidFill>
            <a:srgbClr val="8C0000"/>
          </a:solidFill>
          <a:ln>
            <a:solidFill>
              <a:srgbClr val="8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670579EA-D613-49B4-843F-364B08276C9D}"/>
              </a:ext>
            </a:extLst>
          </p:cNvPr>
          <p:cNvSpPr/>
          <p:nvPr/>
        </p:nvSpPr>
        <p:spPr>
          <a:xfrm>
            <a:off x="17554283" y="6727203"/>
            <a:ext cx="391305" cy="391305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6303BC3E-759E-4BC0-B0FB-2EEBF59AE614}"/>
              </a:ext>
            </a:extLst>
          </p:cNvPr>
          <p:cNvSpPr/>
          <p:nvPr/>
        </p:nvSpPr>
        <p:spPr>
          <a:xfrm>
            <a:off x="19596652" y="6772302"/>
            <a:ext cx="232017" cy="220367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242B9982-A559-42F4-9325-83E858062766}"/>
              </a:ext>
            </a:extLst>
          </p:cNvPr>
          <p:cNvCxnSpPr/>
          <p:nvPr/>
        </p:nvCxnSpPr>
        <p:spPr>
          <a:xfrm>
            <a:off x="17554283" y="7118508"/>
            <a:ext cx="504726" cy="23028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4950712D-A378-4DD7-8B8E-E8B206048628}"/>
              </a:ext>
            </a:extLst>
          </p:cNvPr>
          <p:cNvCxnSpPr/>
          <p:nvPr/>
        </p:nvCxnSpPr>
        <p:spPr>
          <a:xfrm>
            <a:off x="17935577" y="6727636"/>
            <a:ext cx="504726" cy="23028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68B65435-0DFC-42F5-843F-711E48EB5F54}"/>
              </a:ext>
            </a:extLst>
          </p:cNvPr>
          <p:cNvCxnSpPr/>
          <p:nvPr/>
        </p:nvCxnSpPr>
        <p:spPr>
          <a:xfrm>
            <a:off x="17932219" y="7112164"/>
            <a:ext cx="504726" cy="23028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5" name="Rectangle 164">
            <a:extLst>
              <a:ext uri="{FF2B5EF4-FFF2-40B4-BE49-F238E27FC236}">
                <a16:creationId xmlns:a16="http://schemas.microsoft.com/office/drawing/2014/main" id="{EA1806D6-E909-4464-AD6E-6DEFBD6E061C}"/>
              </a:ext>
            </a:extLst>
          </p:cNvPr>
          <p:cNvSpPr/>
          <p:nvPr/>
        </p:nvSpPr>
        <p:spPr>
          <a:xfrm>
            <a:off x="18059009" y="9030497"/>
            <a:ext cx="391305" cy="391305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D475E000-F591-4109-9963-27CAD52FC35C}"/>
              </a:ext>
            </a:extLst>
          </p:cNvPr>
          <p:cNvSpPr/>
          <p:nvPr/>
        </p:nvSpPr>
        <p:spPr>
          <a:xfrm>
            <a:off x="17802033" y="7931425"/>
            <a:ext cx="391305" cy="391305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4" name="Straight Connector 1043">
            <a:extLst>
              <a:ext uri="{FF2B5EF4-FFF2-40B4-BE49-F238E27FC236}">
                <a16:creationId xmlns:a16="http://schemas.microsoft.com/office/drawing/2014/main" id="{447F2B6A-2523-4F4B-9199-DD17F73C23C0}"/>
              </a:ext>
            </a:extLst>
          </p:cNvPr>
          <p:cNvCxnSpPr/>
          <p:nvPr/>
        </p:nvCxnSpPr>
        <p:spPr>
          <a:xfrm>
            <a:off x="17554283" y="6727203"/>
            <a:ext cx="504726" cy="23028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29F58F10-48B4-4CAA-9C33-00FACF355DA4}"/>
              </a:ext>
            </a:extLst>
          </p:cNvPr>
          <p:cNvCxnSpPr>
            <a:cxnSpLocks/>
          </p:cNvCxnSpPr>
          <p:nvPr/>
        </p:nvCxnSpPr>
        <p:spPr>
          <a:xfrm>
            <a:off x="17936123" y="7105387"/>
            <a:ext cx="2185360" cy="22560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EE5274B0-3F46-47EE-85A6-077EB268EC51}"/>
              </a:ext>
            </a:extLst>
          </p:cNvPr>
          <p:cNvCxnSpPr>
            <a:cxnSpLocks/>
          </p:cNvCxnSpPr>
          <p:nvPr/>
        </p:nvCxnSpPr>
        <p:spPr>
          <a:xfrm>
            <a:off x="17943021" y="6730756"/>
            <a:ext cx="2206543" cy="23793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B80EA5DC-CB02-4963-AE4D-F3EA7C0B10CC}"/>
              </a:ext>
            </a:extLst>
          </p:cNvPr>
          <p:cNvCxnSpPr>
            <a:cxnSpLocks/>
          </p:cNvCxnSpPr>
          <p:nvPr/>
        </p:nvCxnSpPr>
        <p:spPr>
          <a:xfrm>
            <a:off x="18187375" y="7927786"/>
            <a:ext cx="1958098" cy="11823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191DE412-21B1-4777-A284-6E3F34FC7149}"/>
              </a:ext>
            </a:extLst>
          </p:cNvPr>
          <p:cNvCxnSpPr>
            <a:cxnSpLocks/>
          </p:cNvCxnSpPr>
          <p:nvPr/>
        </p:nvCxnSpPr>
        <p:spPr>
          <a:xfrm>
            <a:off x="18180645" y="8326369"/>
            <a:ext cx="1960268" cy="103193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8D6F3FDD-50BA-4B03-93DB-5E6FBD0D05BA}"/>
              </a:ext>
            </a:extLst>
          </p:cNvPr>
          <p:cNvCxnSpPr>
            <a:cxnSpLocks/>
          </p:cNvCxnSpPr>
          <p:nvPr/>
        </p:nvCxnSpPr>
        <p:spPr>
          <a:xfrm>
            <a:off x="18454127" y="9031909"/>
            <a:ext cx="1679342" cy="6528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BFD171EE-5BD8-4AA5-9503-9382FF300469}"/>
              </a:ext>
            </a:extLst>
          </p:cNvPr>
          <p:cNvCxnSpPr>
            <a:cxnSpLocks/>
          </p:cNvCxnSpPr>
          <p:nvPr/>
        </p:nvCxnSpPr>
        <p:spPr>
          <a:xfrm flipV="1">
            <a:off x="18428378" y="9342477"/>
            <a:ext cx="1705091" cy="1005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256198FE-60D2-4004-862C-F3F9B58FCCA6}"/>
              </a:ext>
            </a:extLst>
          </p:cNvPr>
          <p:cNvCxnSpPr>
            <a:cxnSpLocks/>
          </p:cNvCxnSpPr>
          <p:nvPr/>
        </p:nvCxnSpPr>
        <p:spPr>
          <a:xfrm>
            <a:off x="19589941" y="6982584"/>
            <a:ext cx="551644" cy="23565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B014A511-9E43-4C6B-82BE-9FF80409A7A8}"/>
              </a:ext>
            </a:extLst>
          </p:cNvPr>
          <p:cNvCxnSpPr>
            <a:cxnSpLocks/>
          </p:cNvCxnSpPr>
          <p:nvPr/>
        </p:nvCxnSpPr>
        <p:spPr>
          <a:xfrm>
            <a:off x="19824862" y="6988119"/>
            <a:ext cx="549640" cy="23733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D23342F9-044A-4B0B-87B3-E020ADD8988A}"/>
              </a:ext>
            </a:extLst>
          </p:cNvPr>
          <p:cNvSpPr/>
          <p:nvPr/>
        </p:nvSpPr>
        <p:spPr>
          <a:xfrm>
            <a:off x="20140913" y="9107162"/>
            <a:ext cx="232017" cy="232017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F80064A6-9922-437B-8F2D-D4D020B30C2D}"/>
              </a:ext>
            </a:extLst>
          </p:cNvPr>
          <p:cNvCxnSpPr>
            <a:cxnSpLocks/>
          </p:cNvCxnSpPr>
          <p:nvPr/>
        </p:nvCxnSpPr>
        <p:spPr>
          <a:xfrm>
            <a:off x="19824862" y="6765469"/>
            <a:ext cx="549640" cy="23416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Rectangle 166">
            <a:extLst>
              <a:ext uri="{FF2B5EF4-FFF2-40B4-BE49-F238E27FC236}">
                <a16:creationId xmlns:a16="http://schemas.microsoft.com/office/drawing/2014/main" id="{DDAABA0A-2991-4999-B464-DEA9CA4BF02C}"/>
              </a:ext>
            </a:extLst>
          </p:cNvPr>
          <p:cNvSpPr/>
          <p:nvPr/>
        </p:nvSpPr>
        <p:spPr>
          <a:xfrm>
            <a:off x="19864221" y="7967650"/>
            <a:ext cx="232017" cy="232017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37CC20C7-5E82-4D42-95FC-8EE76AFD6088}"/>
              </a:ext>
            </a:extLst>
          </p:cNvPr>
          <p:cNvCxnSpPr>
            <a:cxnSpLocks/>
          </p:cNvCxnSpPr>
          <p:nvPr/>
        </p:nvCxnSpPr>
        <p:spPr>
          <a:xfrm>
            <a:off x="19596267" y="6772302"/>
            <a:ext cx="538588" cy="23217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0" name="Rectangle 209">
            <a:extLst>
              <a:ext uri="{FF2B5EF4-FFF2-40B4-BE49-F238E27FC236}">
                <a16:creationId xmlns:a16="http://schemas.microsoft.com/office/drawing/2014/main" id="{FD6F64C0-F7BD-4F3D-85BE-34ECE9C02B27}"/>
              </a:ext>
            </a:extLst>
          </p:cNvPr>
          <p:cNvSpPr/>
          <p:nvPr/>
        </p:nvSpPr>
        <p:spPr>
          <a:xfrm>
            <a:off x="27021792" y="5639983"/>
            <a:ext cx="391305" cy="391305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E81A2112-6846-4FBD-855F-3FD4DFDED141}"/>
              </a:ext>
            </a:extLst>
          </p:cNvPr>
          <p:cNvCxnSpPr>
            <a:cxnSpLocks/>
          </p:cNvCxnSpPr>
          <p:nvPr/>
        </p:nvCxnSpPr>
        <p:spPr>
          <a:xfrm>
            <a:off x="27409649" y="5639983"/>
            <a:ext cx="454583" cy="18191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85A132C3-7F34-4B39-B16C-8EFCF0C15DFE}"/>
              </a:ext>
            </a:extLst>
          </p:cNvPr>
          <p:cNvCxnSpPr>
            <a:cxnSpLocks/>
          </p:cNvCxnSpPr>
          <p:nvPr/>
        </p:nvCxnSpPr>
        <p:spPr>
          <a:xfrm>
            <a:off x="27412988" y="6034057"/>
            <a:ext cx="453416" cy="18072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BD1FED66-0DDF-4C33-B49B-794BAEDD4E62}"/>
              </a:ext>
            </a:extLst>
          </p:cNvPr>
          <p:cNvCxnSpPr>
            <a:cxnSpLocks/>
          </p:cNvCxnSpPr>
          <p:nvPr/>
        </p:nvCxnSpPr>
        <p:spPr>
          <a:xfrm>
            <a:off x="27021792" y="6025049"/>
            <a:ext cx="454583" cy="18191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9" name="Rectangle 208">
            <a:extLst>
              <a:ext uri="{FF2B5EF4-FFF2-40B4-BE49-F238E27FC236}">
                <a16:creationId xmlns:a16="http://schemas.microsoft.com/office/drawing/2014/main" id="{30CD5B4D-4CCE-4E53-98D8-C8BB97BBC2C5}"/>
              </a:ext>
            </a:extLst>
          </p:cNvPr>
          <p:cNvSpPr/>
          <p:nvPr/>
        </p:nvSpPr>
        <p:spPr>
          <a:xfrm>
            <a:off x="27472927" y="7459117"/>
            <a:ext cx="391305" cy="391305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18826493-451D-4650-A4EA-80C1FEA187A9}"/>
              </a:ext>
            </a:extLst>
          </p:cNvPr>
          <p:cNvSpPr/>
          <p:nvPr/>
        </p:nvSpPr>
        <p:spPr>
          <a:xfrm>
            <a:off x="27260454" y="6546007"/>
            <a:ext cx="391305" cy="391305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642467A0-1B30-4CF2-BB69-1020553299B1}"/>
              </a:ext>
            </a:extLst>
          </p:cNvPr>
          <p:cNvCxnSpPr>
            <a:cxnSpLocks/>
          </p:cNvCxnSpPr>
          <p:nvPr/>
        </p:nvCxnSpPr>
        <p:spPr>
          <a:xfrm>
            <a:off x="27023964" y="5637063"/>
            <a:ext cx="454583" cy="18191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1" name="Rectangle 220">
            <a:extLst>
              <a:ext uri="{FF2B5EF4-FFF2-40B4-BE49-F238E27FC236}">
                <a16:creationId xmlns:a16="http://schemas.microsoft.com/office/drawing/2014/main" id="{6699A11C-AEB7-43C6-BC5B-DEE8FF8730D8}"/>
              </a:ext>
            </a:extLst>
          </p:cNvPr>
          <p:cNvSpPr/>
          <p:nvPr/>
        </p:nvSpPr>
        <p:spPr>
          <a:xfrm>
            <a:off x="26718210" y="8841094"/>
            <a:ext cx="232017" cy="220367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9DFC09D4-D9C0-4E4F-92F2-C2A5A4C2C6A9}"/>
              </a:ext>
            </a:extLst>
          </p:cNvPr>
          <p:cNvCxnSpPr>
            <a:cxnSpLocks/>
          </p:cNvCxnSpPr>
          <p:nvPr/>
        </p:nvCxnSpPr>
        <p:spPr>
          <a:xfrm>
            <a:off x="26941057" y="8827647"/>
            <a:ext cx="516034" cy="9860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BFB0E6B7-C5FE-4A31-9C9F-534F9DC24A05}"/>
              </a:ext>
            </a:extLst>
          </p:cNvPr>
          <p:cNvCxnSpPr>
            <a:cxnSpLocks/>
          </p:cNvCxnSpPr>
          <p:nvPr/>
        </p:nvCxnSpPr>
        <p:spPr>
          <a:xfrm>
            <a:off x="26952249" y="9064460"/>
            <a:ext cx="507014" cy="9860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>
            <a:extLst>
              <a:ext uri="{FF2B5EF4-FFF2-40B4-BE49-F238E27FC236}">
                <a16:creationId xmlns:a16="http://schemas.microsoft.com/office/drawing/2014/main" id="{21794FD5-FE0E-4D2E-A21D-79FDBFAA1D03}"/>
              </a:ext>
            </a:extLst>
          </p:cNvPr>
          <p:cNvSpPr/>
          <p:nvPr/>
        </p:nvSpPr>
        <p:spPr>
          <a:xfrm>
            <a:off x="27226136" y="9813657"/>
            <a:ext cx="232017" cy="232017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002ADBD5-135A-4D97-8818-5F56C333A6BF}"/>
              </a:ext>
            </a:extLst>
          </p:cNvPr>
          <p:cNvCxnSpPr>
            <a:cxnSpLocks/>
          </p:cNvCxnSpPr>
          <p:nvPr/>
        </p:nvCxnSpPr>
        <p:spPr>
          <a:xfrm>
            <a:off x="26728417" y="9053550"/>
            <a:ext cx="495697" cy="9969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2" name="Rectangle 221">
            <a:extLst>
              <a:ext uri="{FF2B5EF4-FFF2-40B4-BE49-F238E27FC236}">
                <a16:creationId xmlns:a16="http://schemas.microsoft.com/office/drawing/2014/main" id="{E4578F9E-B95C-47EB-BB7F-FE1B1149C7FF}"/>
              </a:ext>
            </a:extLst>
          </p:cNvPr>
          <p:cNvSpPr/>
          <p:nvPr/>
        </p:nvSpPr>
        <p:spPr>
          <a:xfrm>
            <a:off x="26975885" y="9332810"/>
            <a:ext cx="232017" cy="220367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7EF8A373-0366-4622-B03D-A68A14A15FF5}"/>
              </a:ext>
            </a:extLst>
          </p:cNvPr>
          <p:cNvCxnSpPr>
            <a:cxnSpLocks/>
          </p:cNvCxnSpPr>
          <p:nvPr/>
        </p:nvCxnSpPr>
        <p:spPr>
          <a:xfrm>
            <a:off x="26722067" y="8835148"/>
            <a:ext cx="516034" cy="9860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2" name="Oval 231">
            <a:extLst>
              <a:ext uri="{FF2B5EF4-FFF2-40B4-BE49-F238E27FC236}">
                <a16:creationId xmlns:a16="http://schemas.microsoft.com/office/drawing/2014/main" id="{D221FD23-4D07-4BED-BD04-E1E7DCC26AB7}"/>
              </a:ext>
            </a:extLst>
          </p:cNvPr>
          <p:cNvSpPr/>
          <p:nvPr/>
        </p:nvSpPr>
        <p:spPr>
          <a:xfrm>
            <a:off x="28025966" y="9555153"/>
            <a:ext cx="206711" cy="20671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728B5FFC-0F4A-4970-88CE-4B6138FC5130}"/>
              </a:ext>
            </a:extLst>
          </p:cNvPr>
          <p:cNvSpPr/>
          <p:nvPr/>
        </p:nvSpPr>
        <p:spPr>
          <a:xfrm>
            <a:off x="28395962" y="9559039"/>
            <a:ext cx="206711" cy="20671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65E2EBAA-4E75-4A46-A470-614F722CE191}"/>
              </a:ext>
            </a:extLst>
          </p:cNvPr>
          <p:cNvSpPr/>
          <p:nvPr/>
        </p:nvSpPr>
        <p:spPr>
          <a:xfrm>
            <a:off x="28765958" y="9555153"/>
            <a:ext cx="206711" cy="20671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7701311D-538E-461B-ABCB-8AF6D6FE5338}"/>
              </a:ext>
            </a:extLst>
          </p:cNvPr>
          <p:cNvSpPr txBox="1"/>
          <p:nvPr/>
        </p:nvSpPr>
        <p:spPr>
          <a:xfrm>
            <a:off x="13422243" y="5755103"/>
            <a:ext cx="1980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Frame T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99EB352F-3898-4165-A165-01F1B51D0B7C}"/>
              </a:ext>
            </a:extLst>
          </p:cNvPr>
          <p:cNvSpPr txBox="1"/>
          <p:nvPr/>
        </p:nvSpPr>
        <p:spPr>
          <a:xfrm>
            <a:off x="17349366" y="5287951"/>
            <a:ext cx="4185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Feature extraction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E7492821-89B1-4F27-844C-8953347B7C3A}"/>
              </a:ext>
            </a:extLst>
          </p:cNvPr>
          <p:cNvSpPr txBox="1"/>
          <p:nvPr/>
        </p:nvSpPr>
        <p:spPr>
          <a:xfrm>
            <a:off x="22434382" y="9119419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Feature maps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EEE088B3-8DD5-45F0-8EA8-BDA09D475D9A}"/>
              </a:ext>
            </a:extLst>
          </p:cNvPr>
          <p:cNvSpPr txBox="1"/>
          <p:nvPr/>
        </p:nvSpPr>
        <p:spPr>
          <a:xfrm>
            <a:off x="25621387" y="4441338"/>
            <a:ext cx="457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Base mapping: DCF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C747B2C3-AD1E-45A9-BEF3-19613BA308CF}"/>
              </a:ext>
            </a:extLst>
          </p:cNvPr>
          <p:cNvSpPr txBox="1"/>
          <p:nvPr/>
        </p:nvSpPr>
        <p:spPr>
          <a:xfrm>
            <a:off x="25872366" y="10719619"/>
            <a:ext cx="4160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Residual mapping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EDF24C8A-1D7A-4F41-841C-3F7C25526924}"/>
              </a:ext>
            </a:extLst>
          </p:cNvPr>
          <p:cNvSpPr txBox="1"/>
          <p:nvPr/>
        </p:nvSpPr>
        <p:spPr>
          <a:xfrm>
            <a:off x="31295749" y="9613350"/>
            <a:ext cx="3467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Response map</a:t>
            </a:r>
          </a:p>
        </p:txBody>
      </p:sp>
      <p:pic>
        <p:nvPicPr>
          <p:cNvPr id="241" name="Picture 240">
            <a:extLst>
              <a:ext uri="{FF2B5EF4-FFF2-40B4-BE49-F238E27FC236}">
                <a16:creationId xmlns:a16="http://schemas.microsoft.com/office/drawing/2014/main" id="{76704557-967D-43B8-8FDE-66E19C0F767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571869" y="13507787"/>
            <a:ext cx="2743200" cy="2743200"/>
          </a:xfrm>
          <a:prstGeom prst="rect">
            <a:avLst/>
          </a:prstGeom>
        </p:spPr>
      </p:pic>
      <p:pic>
        <p:nvPicPr>
          <p:cNvPr id="242" name="Picture 241">
            <a:extLst>
              <a:ext uri="{FF2B5EF4-FFF2-40B4-BE49-F238E27FC236}">
                <a16:creationId xmlns:a16="http://schemas.microsoft.com/office/drawing/2014/main" id="{9E438420-7464-47C4-A27E-62D54F56C41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609549" y="12062683"/>
            <a:ext cx="2743200" cy="2743200"/>
          </a:xfrm>
          <a:prstGeom prst="rect">
            <a:avLst/>
          </a:prstGeom>
        </p:spPr>
      </p:pic>
      <p:pic>
        <p:nvPicPr>
          <p:cNvPr id="243" name="Picture 242">
            <a:extLst>
              <a:ext uri="{FF2B5EF4-FFF2-40B4-BE49-F238E27FC236}">
                <a16:creationId xmlns:a16="http://schemas.microsoft.com/office/drawing/2014/main" id="{0CDD6153-DE6F-4CF3-8CF3-7FE42F7D9AF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6606828" y="15150812"/>
            <a:ext cx="2743200" cy="2743200"/>
          </a:xfrm>
          <a:prstGeom prst="rect">
            <a:avLst/>
          </a:prstGeom>
        </p:spPr>
      </p:pic>
      <p:pic>
        <p:nvPicPr>
          <p:cNvPr id="244" name="Picture 243">
            <a:extLst>
              <a:ext uri="{FF2B5EF4-FFF2-40B4-BE49-F238E27FC236}">
                <a16:creationId xmlns:a16="http://schemas.microsoft.com/office/drawing/2014/main" id="{6EB681D4-C3F8-4786-BD09-640B802358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189051" y="13434445"/>
            <a:ext cx="2743200" cy="2743200"/>
          </a:xfrm>
          <a:prstGeom prst="rect">
            <a:avLst/>
          </a:prstGeom>
        </p:spPr>
      </p:pic>
      <p:sp>
        <p:nvSpPr>
          <p:cNvPr id="231" name="Rectangle 230">
            <a:extLst>
              <a:ext uri="{FF2B5EF4-FFF2-40B4-BE49-F238E27FC236}">
                <a16:creationId xmlns:a16="http://schemas.microsoft.com/office/drawing/2014/main" id="{FEFB77C5-1B01-402D-B49B-48677E38164A}"/>
              </a:ext>
            </a:extLst>
          </p:cNvPr>
          <p:cNvSpPr/>
          <p:nvPr/>
        </p:nvSpPr>
        <p:spPr>
          <a:xfrm>
            <a:off x="12361069" y="11289750"/>
            <a:ext cx="351282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1748" lvl="1" indent="0">
              <a:buNone/>
            </a:pPr>
            <a:r>
              <a:rPr lang="en-US" sz="4000" b="1" dirty="0">
                <a:solidFill>
                  <a:srgbClr val="0D0F9F"/>
                </a:solidFill>
              </a:rPr>
              <a:t>Visualization: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766A6F87-B08D-436F-806A-598D8A28B986}"/>
              </a:ext>
            </a:extLst>
          </p:cNvPr>
          <p:cNvSpPr txBox="1"/>
          <p:nvPr/>
        </p:nvSpPr>
        <p:spPr>
          <a:xfrm>
            <a:off x="22616894" y="16226430"/>
            <a:ext cx="2698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Input frame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0192A144-9BE3-4B1A-8BEE-D735451F7F19}"/>
              </a:ext>
            </a:extLst>
          </p:cNvPr>
          <p:cNvSpPr txBox="1"/>
          <p:nvPr/>
        </p:nvSpPr>
        <p:spPr>
          <a:xfrm>
            <a:off x="26563234" y="11442150"/>
            <a:ext cx="2852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Base output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EB6C4334-875D-49E5-AFA9-F1D6981E0E6A}"/>
              </a:ext>
            </a:extLst>
          </p:cNvPr>
          <p:cNvSpPr txBox="1"/>
          <p:nvPr/>
        </p:nvSpPr>
        <p:spPr>
          <a:xfrm>
            <a:off x="26292921" y="17806219"/>
            <a:ext cx="3672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Residual output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B0831464-7D2A-4419-B2CD-0CB46B98DF8E}"/>
              </a:ext>
            </a:extLst>
          </p:cNvPr>
          <p:cNvSpPr txBox="1"/>
          <p:nvPr/>
        </p:nvSpPr>
        <p:spPr>
          <a:xfrm>
            <a:off x="30775547" y="16145373"/>
            <a:ext cx="3570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Network output</a:t>
            </a:r>
          </a:p>
        </p:txBody>
      </p:sp>
      <p:pic>
        <p:nvPicPr>
          <p:cNvPr id="251" name="Picture 250">
            <a:extLst>
              <a:ext uri="{FF2B5EF4-FFF2-40B4-BE49-F238E27FC236}">
                <a16:creationId xmlns:a16="http://schemas.microsoft.com/office/drawing/2014/main" id="{3165E504-4830-4949-8CA7-72A96D5715B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368044" y="14117322"/>
            <a:ext cx="1213526" cy="1516908"/>
          </a:xfrm>
          <a:prstGeom prst="rect">
            <a:avLst/>
          </a:prstGeom>
        </p:spPr>
      </p:pic>
      <p:sp>
        <p:nvSpPr>
          <p:cNvPr id="259" name="空心弧 5">
            <a:extLst>
              <a:ext uri="{FF2B5EF4-FFF2-40B4-BE49-F238E27FC236}">
                <a16:creationId xmlns:a16="http://schemas.microsoft.com/office/drawing/2014/main" id="{84903E28-E54B-4F64-9251-ABF636425251}"/>
              </a:ext>
            </a:extLst>
          </p:cNvPr>
          <p:cNvSpPr/>
          <p:nvPr/>
        </p:nvSpPr>
        <p:spPr>
          <a:xfrm rot="9900000">
            <a:off x="29424501" y="12751974"/>
            <a:ext cx="1356986" cy="2006461"/>
          </a:xfrm>
          <a:prstGeom prst="blockArc">
            <a:avLst>
              <a:gd name="adj1" fmla="val 17165141"/>
              <a:gd name="adj2" fmla="val 22184"/>
              <a:gd name="adj3" fmla="val 6067"/>
            </a:avLst>
          </a:prstGeom>
          <a:solidFill>
            <a:srgbClr val="8C0000"/>
          </a:solidFill>
          <a:ln w="12700">
            <a:solidFill>
              <a:srgbClr val="8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60F91553-CD48-4B96-B3ED-8D5BABC0F647}"/>
              </a:ext>
            </a:extLst>
          </p:cNvPr>
          <p:cNvSpPr/>
          <p:nvPr/>
        </p:nvSpPr>
        <p:spPr>
          <a:xfrm>
            <a:off x="30036963" y="14587371"/>
            <a:ext cx="527855" cy="527855"/>
          </a:xfrm>
          <a:prstGeom prst="ellipse">
            <a:avLst/>
          </a:prstGeom>
          <a:noFill/>
          <a:ln w="101600">
            <a:solidFill>
              <a:srgbClr val="8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空心弧 5">
            <a:extLst>
              <a:ext uri="{FF2B5EF4-FFF2-40B4-BE49-F238E27FC236}">
                <a16:creationId xmlns:a16="http://schemas.microsoft.com/office/drawing/2014/main" id="{F587A55D-858D-4EFF-B39D-4ABBCE4C9D79}"/>
              </a:ext>
            </a:extLst>
          </p:cNvPr>
          <p:cNvSpPr/>
          <p:nvPr/>
        </p:nvSpPr>
        <p:spPr>
          <a:xfrm rot="14400000">
            <a:off x="29716096" y="14562652"/>
            <a:ext cx="1353283" cy="2000986"/>
          </a:xfrm>
          <a:prstGeom prst="blockArc">
            <a:avLst>
              <a:gd name="adj1" fmla="val 16970250"/>
              <a:gd name="adj2" fmla="val 22184"/>
              <a:gd name="adj3" fmla="val 6067"/>
            </a:avLst>
          </a:prstGeom>
          <a:solidFill>
            <a:srgbClr val="8C0000"/>
          </a:solidFill>
          <a:ln w="12700">
            <a:solidFill>
              <a:srgbClr val="8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2" name="Right Arrow 161">
            <a:extLst>
              <a:ext uri="{FF2B5EF4-FFF2-40B4-BE49-F238E27FC236}">
                <a16:creationId xmlns:a16="http://schemas.microsoft.com/office/drawing/2014/main" id="{B2A62EF2-EFBA-4562-9BEE-757379EF5543}"/>
              </a:ext>
            </a:extLst>
          </p:cNvPr>
          <p:cNvSpPr/>
          <p:nvPr/>
        </p:nvSpPr>
        <p:spPr>
          <a:xfrm>
            <a:off x="30578931" y="14750446"/>
            <a:ext cx="514033" cy="231416"/>
          </a:xfrm>
          <a:prstGeom prst="rightArrow">
            <a:avLst>
              <a:gd name="adj1" fmla="val 50000"/>
              <a:gd name="adj2" fmla="val 109540"/>
            </a:avLst>
          </a:prstGeom>
          <a:solidFill>
            <a:srgbClr val="8C0000"/>
          </a:solidFill>
          <a:ln>
            <a:solidFill>
              <a:srgbClr val="8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30CB98C1-15C7-4F1F-AE40-2E1C1ADFDAB5}"/>
              </a:ext>
            </a:extLst>
          </p:cNvPr>
          <p:cNvSpPr txBox="1"/>
          <p:nvPr/>
        </p:nvSpPr>
        <p:spPr>
          <a:xfrm>
            <a:off x="30007695" y="14388362"/>
            <a:ext cx="530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8A0000"/>
                </a:solidFill>
              </a:rPr>
              <a:t>+</a:t>
            </a:r>
          </a:p>
        </p:txBody>
      </p:sp>
      <p:pic>
        <p:nvPicPr>
          <p:cNvPr id="264" name="Picture 263">
            <a:extLst>
              <a:ext uri="{FF2B5EF4-FFF2-40B4-BE49-F238E27FC236}">
                <a16:creationId xmlns:a16="http://schemas.microsoft.com/office/drawing/2014/main" id="{2BF1F0A1-DA1D-45A8-86B0-36F8F697566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123069" y="13514163"/>
            <a:ext cx="2743200" cy="2743200"/>
          </a:xfrm>
          <a:prstGeom prst="rect">
            <a:avLst/>
          </a:prstGeom>
        </p:spPr>
      </p:pic>
      <p:pic>
        <p:nvPicPr>
          <p:cNvPr id="265" name="Picture 264">
            <a:extLst>
              <a:ext uri="{FF2B5EF4-FFF2-40B4-BE49-F238E27FC236}">
                <a16:creationId xmlns:a16="http://schemas.microsoft.com/office/drawing/2014/main" id="{F0322D2D-303A-45ED-887E-7ED7AC5718E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106826" y="13510720"/>
            <a:ext cx="2743200" cy="2743200"/>
          </a:xfrm>
          <a:prstGeom prst="rect">
            <a:avLst/>
          </a:prstGeom>
        </p:spPr>
      </p:pic>
      <p:sp>
        <p:nvSpPr>
          <p:cNvPr id="266" name="TextBox 265">
            <a:extLst>
              <a:ext uri="{FF2B5EF4-FFF2-40B4-BE49-F238E27FC236}">
                <a16:creationId xmlns:a16="http://schemas.microsoft.com/office/drawing/2014/main" id="{FD9EF814-C632-4F1E-8082-56F16BEB13D3}"/>
              </a:ext>
            </a:extLst>
          </p:cNvPr>
          <p:cNvSpPr txBox="1"/>
          <p:nvPr/>
        </p:nvSpPr>
        <p:spPr>
          <a:xfrm>
            <a:off x="13168094" y="16282218"/>
            <a:ext cx="2698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Input frame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F81FA6CD-08D3-47A9-97B0-D3F9A12F9115}"/>
              </a:ext>
            </a:extLst>
          </p:cNvPr>
          <p:cNvSpPr txBox="1"/>
          <p:nvPr/>
        </p:nvSpPr>
        <p:spPr>
          <a:xfrm>
            <a:off x="17052806" y="16282219"/>
            <a:ext cx="2852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Base output</a:t>
            </a: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4A9B43F2-59F6-4F5E-A906-87496F8840AF}"/>
              </a:ext>
            </a:extLst>
          </p:cNvPr>
          <p:cNvSpPr/>
          <p:nvPr/>
        </p:nvSpPr>
        <p:spPr>
          <a:xfrm>
            <a:off x="12362990" y="17881793"/>
            <a:ext cx="34676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1748" lvl="1" indent="0">
              <a:buNone/>
            </a:pPr>
            <a:r>
              <a:rPr lang="en-US" sz="4000" b="1" dirty="0">
                <a:solidFill>
                  <a:srgbClr val="0D0F9F"/>
                </a:solidFill>
              </a:rPr>
              <a:t>Experiments:</a:t>
            </a:r>
          </a:p>
        </p:txBody>
      </p:sp>
      <p:pic>
        <p:nvPicPr>
          <p:cNvPr id="1112" name="Picture 1111">
            <a:extLst>
              <a:ext uri="{FF2B5EF4-FFF2-40B4-BE49-F238E27FC236}">
                <a16:creationId xmlns:a16="http://schemas.microsoft.com/office/drawing/2014/main" id="{7014EC2C-3317-46CE-A8EA-B6E36EA266E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9606052" y="19368746"/>
            <a:ext cx="8494659" cy="5369561"/>
          </a:xfrm>
          <a:prstGeom prst="rect">
            <a:avLst/>
          </a:prstGeom>
        </p:spPr>
      </p:pic>
      <p:pic>
        <p:nvPicPr>
          <p:cNvPr id="1116" name="Picture 1115">
            <a:extLst>
              <a:ext uri="{FF2B5EF4-FFF2-40B4-BE49-F238E27FC236}">
                <a16:creationId xmlns:a16="http://schemas.microsoft.com/office/drawing/2014/main" id="{DD415343-5A0F-4614-B40D-E78A8358E39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374377" y="19366950"/>
            <a:ext cx="8494659" cy="5369561"/>
          </a:xfrm>
          <a:prstGeom prst="rect">
            <a:avLst/>
          </a:prstGeom>
        </p:spPr>
      </p:pic>
      <p:sp>
        <p:nvSpPr>
          <p:cNvPr id="383" name="TextBox 382">
            <a:extLst>
              <a:ext uri="{FF2B5EF4-FFF2-40B4-BE49-F238E27FC236}">
                <a16:creationId xmlns:a16="http://schemas.microsoft.com/office/drawing/2014/main" id="{961974A9-79F3-4425-B2F6-50A55E4FD405}"/>
              </a:ext>
            </a:extLst>
          </p:cNvPr>
          <p:cNvSpPr txBox="1"/>
          <p:nvPr/>
        </p:nvSpPr>
        <p:spPr>
          <a:xfrm>
            <a:off x="18157508" y="24817962"/>
            <a:ext cx="4519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Internal evaluations</a:t>
            </a: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90EF373E-11E7-480A-A1CF-F0CEAECC61AC}"/>
              </a:ext>
            </a:extLst>
          </p:cNvPr>
          <p:cNvSpPr txBox="1"/>
          <p:nvPr/>
        </p:nvSpPr>
        <p:spPr>
          <a:xfrm>
            <a:off x="29451881" y="24817963"/>
            <a:ext cx="4673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External evaluations</a:t>
            </a: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BEB87A32-6DAC-460C-94E7-FBB9CBE5930C}"/>
              </a:ext>
            </a:extLst>
          </p:cNvPr>
          <p:cNvSpPr txBox="1"/>
          <p:nvPr/>
        </p:nvSpPr>
        <p:spPr>
          <a:xfrm>
            <a:off x="12404557" y="18757350"/>
            <a:ext cx="72218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Evaluations on the OTB 2013 dataset. </a:t>
            </a:r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624D9BCE-C2C3-4B57-AB3C-70C364BD8EEC}"/>
              </a:ext>
            </a:extLst>
          </p:cNvPr>
          <p:cNvSpPr txBox="1"/>
          <p:nvPr/>
        </p:nvSpPr>
        <p:spPr>
          <a:xfrm>
            <a:off x="12410854" y="25565319"/>
            <a:ext cx="216209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We show evaluations on the OTB 2015 and VOT 2016 datasets in the paper. Our implementation is available online.</a:t>
            </a:r>
          </a:p>
        </p:txBody>
      </p:sp>
      <p:sp>
        <p:nvSpPr>
          <p:cNvPr id="112" name="Right Arrow 161">
            <a:extLst>
              <a:ext uri="{FF2B5EF4-FFF2-40B4-BE49-F238E27FC236}">
                <a16:creationId xmlns:a16="http://schemas.microsoft.com/office/drawing/2014/main" id="{D7501876-35FA-4939-9D0E-49400E57A696}"/>
              </a:ext>
            </a:extLst>
          </p:cNvPr>
          <p:cNvSpPr/>
          <p:nvPr/>
        </p:nvSpPr>
        <p:spPr>
          <a:xfrm>
            <a:off x="16153629" y="14755543"/>
            <a:ext cx="673745" cy="303318"/>
          </a:xfrm>
          <a:prstGeom prst="rightArrow">
            <a:avLst>
              <a:gd name="adj1" fmla="val 50000"/>
              <a:gd name="adj2" fmla="val 109540"/>
            </a:avLst>
          </a:prstGeom>
          <a:solidFill>
            <a:srgbClr val="8C0000"/>
          </a:solidFill>
          <a:ln>
            <a:solidFill>
              <a:srgbClr val="8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EAAD9A-0C4F-4942-A57E-D725836B480F}"/>
              </a:ext>
            </a:extLst>
          </p:cNvPr>
          <p:cNvSpPr/>
          <p:nvPr/>
        </p:nvSpPr>
        <p:spPr>
          <a:xfrm>
            <a:off x="11141869" y="3481963"/>
            <a:ext cx="129447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i="1" dirty="0">
                <a:solidFill>
                  <a:schemeClr val="accent1">
                    <a:lumMod val="75000"/>
                  </a:schemeClr>
                </a:solidFill>
              </a:rPr>
              <a:t>Source code: </a:t>
            </a:r>
            <a:r>
              <a:rPr lang="en-US" sz="3600" i="1" dirty="0">
                <a:solidFill>
                  <a:schemeClr val="accent1">
                    <a:lumMod val="75000"/>
                  </a:schemeClr>
                </a:solidFill>
                <a:hlinkClick r:id="rId17"/>
              </a:rPr>
              <a:t>www.cs.cityu.edu.hk/~yibisong/iccv17/index.html</a:t>
            </a:r>
            <a:endParaRPr lang="en-US" sz="3600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43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0643E-6 1.56623E-6 L 0.16458 0.00094 " pathEditMode="relative" rAng="0" ptsTypes="AA">
                                      <p:cBhvr>
                                        <p:cTn id="130" dur="2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29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88865E-6 1.548E-6 L -0.17199 -0.00047 " pathEditMode="relative" rAng="0" ptsTypes="AA">
                                      <p:cBhvr>
                                        <p:cTn id="137" dur="2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99" y="-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  <p:bldP spid="67" grpId="0" animBg="1"/>
      <p:bldP spid="70" grpId="0" animBg="1"/>
      <p:bldP spid="71" grpId="0" animBg="1"/>
      <p:bldP spid="72" grpId="0" animBg="1"/>
      <p:bldP spid="74" grpId="0" animBg="1"/>
      <p:bldP spid="75" grpId="0" animBg="1"/>
      <p:bldP spid="77" grpId="0" animBg="1"/>
      <p:bldP spid="78" grpId="0" animBg="1"/>
      <p:bldP spid="98" grpId="0" animBg="1"/>
      <p:bldP spid="99" grpId="0" animBg="1"/>
      <p:bldP spid="100" grpId="0" animBg="1"/>
      <p:bldP spid="109" grpId="0" animBg="1"/>
      <p:bldP spid="110" grpId="0" animBg="1"/>
      <p:bldP spid="111" grpId="0" animBg="1"/>
      <p:bldP spid="118" grpId="0" animBg="1"/>
      <p:bldP spid="119" grpId="0" animBg="1"/>
      <p:bldP spid="133" grpId="0" animBg="1"/>
      <p:bldP spid="134" grpId="0" animBg="1"/>
      <p:bldP spid="135" grpId="0" animBg="1"/>
      <p:bldP spid="136" grpId="0" animBg="1"/>
      <p:bldP spid="137" grpId="0"/>
      <p:bldP spid="154" grpId="0" animBg="1"/>
      <p:bldP spid="155" grpId="0" animBg="1"/>
      <p:bldP spid="156" grpId="0" animBg="1"/>
      <p:bldP spid="161" grpId="0" animBg="1"/>
      <p:bldP spid="162" grpId="0" animBg="1"/>
      <p:bldP spid="232" grpId="0" animBg="1"/>
      <p:bldP spid="233" grpId="0" animBg="1"/>
      <p:bldP spid="234" grpId="0" animBg="1"/>
      <p:bldP spid="259" grpId="0" animBg="1"/>
      <p:bldP spid="260" grpId="0" animBg="1"/>
      <p:bldP spid="261" grpId="0" animBg="1"/>
      <p:bldP spid="262" grpId="0" animBg="1"/>
      <p:bldP spid="263" grpId="0"/>
      <p:bldP spid="1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2838</TotalTime>
  <Words>185</Words>
  <Application>Microsoft Office PowerPoint</Application>
  <PresentationFormat>Custom</PresentationFormat>
  <Paragraphs>51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ＭＳ Ｐゴシック</vt:lpstr>
      <vt:lpstr>ＭＳ Ｐゴシック</vt:lpstr>
      <vt:lpstr>宋体</vt:lpstr>
      <vt:lpstr>Arial</vt:lpstr>
      <vt:lpstr>Calibri</vt:lpstr>
      <vt:lpstr>Cambria Math</vt:lpstr>
      <vt:lpstr>Wingdings</vt:lpstr>
      <vt:lpstr>Office Theme</vt:lpstr>
      <vt:lpstr>CREST: Convolutional Residual Learning for Visual Tracking Yibing Song1, Chao Ma2, Lijun Gong3, Jiawei Zhang1, Rynson Lau1, and Ming-Hsuan Yang4 1City University of Hong Kong   2The University of Adelaide  3SenseNets Technology Ltd     4University of California at Merced </vt:lpstr>
    </vt:vector>
  </TitlesOfParts>
  <Company>Univ. of Colorado at Colorado Springs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title here:  Maybe add some pictures and/or school logo on the left and right authors and affiliation</dc:title>
  <dc:creator>Terry Boult</dc:creator>
  <cp:lastModifiedBy>SONG Yibing</cp:lastModifiedBy>
  <cp:revision>155</cp:revision>
  <cp:lastPrinted>2017-09-19T07:19:54Z</cp:lastPrinted>
  <dcterms:created xsi:type="dcterms:W3CDTF">2014-05-29T01:41:03Z</dcterms:created>
  <dcterms:modified xsi:type="dcterms:W3CDTF">2017-10-16T03:11:48Z</dcterms:modified>
</cp:coreProperties>
</file>