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7" r:id="rId4"/>
    <p:sldMasterId id="2147483707" r:id="rId5"/>
    <p:sldMasterId id="2147483719" r:id="rId6"/>
    <p:sldMasterId id="2147483732" r:id="rId7"/>
    <p:sldMasterId id="2147483744" r:id="rId8"/>
  </p:sldMasterIdLst>
  <p:notesMasterIdLst>
    <p:notesMasterId r:id="rId72"/>
  </p:notesMasterIdLst>
  <p:sldIdLst>
    <p:sldId id="256" r:id="rId9"/>
    <p:sldId id="474" r:id="rId10"/>
    <p:sldId id="258" r:id="rId11"/>
    <p:sldId id="259" r:id="rId12"/>
    <p:sldId id="260" r:id="rId13"/>
    <p:sldId id="389" r:id="rId14"/>
    <p:sldId id="502" r:id="rId15"/>
    <p:sldId id="387" r:id="rId16"/>
    <p:sldId id="458" r:id="rId17"/>
    <p:sldId id="390" r:id="rId18"/>
    <p:sldId id="268" r:id="rId19"/>
    <p:sldId id="503" r:id="rId20"/>
    <p:sldId id="475" r:id="rId21"/>
    <p:sldId id="343" r:id="rId22"/>
    <p:sldId id="264" r:id="rId23"/>
    <p:sldId id="455" r:id="rId24"/>
    <p:sldId id="400" r:id="rId25"/>
    <p:sldId id="456" r:id="rId26"/>
    <p:sldId id="342" r:id="rId27"/>
    <p:sldId id="265" r:id="rId28"/>
    <p:sldId id="401" r:id="rId29"/>
    <p:sldId id="402" r:id="rId30"/>
    <p:sldId id="266" r:id="rId31"/>
    <p:sldId id="476" r:id="rId32"/>
    <p:sldId id="294" r:id="rId33"/>
    <p:sldId id="407" r:id="rId34"/>
    <p:sldId id="412" r:id="rId35"/>
    <p:sldId id="467" r:id="rId36"/>
    <p:sldId id="490" r:id="rId37"/>
    <p:sldId id="468" r:id="rId38"/>
    <p:sldId id="472" r:id="rId39"/>
    <p:sldId id="484" r:id="rId40"/>
    <p:sldId id="483" r:id="rId41"/>
    <p:sldId id="413" r:id="rId42"/>
    <p:sldId id="414" r:id="rId43"/>
    <p:sldId id="408" r:id="rId44"/>
    <p:sldId id="416" r:id="rId45"/>
    <p:sldId id="417" r:id="rId46"/>
    <p:sldId id="409" r:id="rId47"/>
    <p:sldId id="418" r:id="rId48"/>
    <p:sldId id="477" r:id="rId49"/>
    <p:sldId id="300" r:id="rId50"/>
    <p:sldId id="363" r:id="rId51"/>
    <p:sldId id="465" r:id="rId52"/>
    <p:sldId id="478" r:id="rId53"/>
    <p:sldId id="495" r:id="rId54"/>
    <p:sldId id="496" r:id="rId55"/>
    <p:sldId id="493" r:id="rId56"/>
    <p:sldId id="504" r:id="rId57"/>
    <p:sldId id="497" r:id="rId58"/>
    <p:sldId id="372" r:id="rId59"/>
    <p:sldId id="424" r:id="rId60"/>
    <p:sldId id="499" r:id="rId61"/>
    <p:sldId id="426" r:id="rId62"/>
    <p:sldId id="427" r:id="rId63"/>
    <p:sldId id="500" r:id="rId64"/>
    <p:sldId id="501" r:id="rId65"/>
    <p:sldId id="486" r:id="rId66"/>
    <p:sldId id="488" r:id="rId67"/>
    <p:sldId id="489" r:id="rId68"/>
    <p:sldId id="481" r:id="rId69"/>
    <p:sldId id="479" r:id="rId70"/>
    <p:sldId id="491" r:id="rId7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BE54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F97A4E-6E5D-452E-A29C-7CDF622E5312}" type="datetimeFigureOut">
              <a:rPr lang="zh-CN" altLang="en-US" smtClean="0"/>
              <a:t>2014/6/15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A0610E-A000-4BC4-A37C-8F51809DC1F4}" type="slidenum">
              <a:rPr lang="zh-CN" altLang="en-US" smtClean="0"/>
              <a:t>‹#›</a:t>
            </a:fld>
            <a:endParaRPr lang="zh-CN" altLang="en-US"/>
          </a:p>
        </p:txBody>
      </p:sp>
    </p:spTree>
    <p:extLst>
      <p:ext uri="{BB962C8B-B14F-4D97-AF65-F5344CB8AC3E}">
        <p14:creationId xmlns:p14="http://schemas.microsoft.com/office/powerpoint/2010/main" val="39742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A0610E-A000-4BC4-A37C-8F51809DC1F4}" type="slidenum">
              <a:rPr lang="zh-CN" altLang="en-US" smtClean="0"/>
              <a:t>14</a:t>
            </a:fld>
            <a:endParaRPr lang="zh-CN" altLang="en-US"/>
          </a:p>
        </p:txBody>
      </p:sp>
    </p:spTree>
    <p:extLst>
      <p:ext uri="{BB962C8B-B14F-4D97-AF65-F5344CB8AC3E}">
        <p14:creationId xmlns:p14="http://schemas.microsoft.com/office/powerpoint/2010/main" val="137298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E118609A-DC2E-4B84-AD70-51718C3F2560}" type="slidenum">
              <a:rPr lang="en-US" altLang="zh-CN" smtClean="0"/>
              <a:pPr>
                <a:defRPr/>
              </a:pPr>
              <a:t>‹#›</a:t>
            </a:fld>
            <a:endParaRPr lang="en-US" altLang="zh-CN"/>
          </a:p>
        </p:txBody>
      </p:sp>
    </p:spTree>
    <p:extLst>
      <p:ext uri="{BB962C8B-B14F-4D97-AF65-F5344CB8AC3E}">
        <p14:creationId xmlns:p14="http://schemas.microsoft.com/office/powerpoint/2010/main" val="296201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9FF9E91-17C2-4A31-8061-858398327BB2}" type="slidenum">
              <a:rPr lang="en-US" altLang="zh-CN" smtClean="0"/>
              <a:pPr>
                <a:defRPr/>
              </a:pPr>
              <a:t>‹#›</a:t>
            </a:fld>
            <a:endParaRPr lang="en-US" altLang="zh-CN"/>
          </a:p>
        </p:txBody>
      </p:sp>
    </p:spTree>
    <p:extLst>
      <p:ext uri="{BB962C8B-B14F-4D97-AF65-F5344CB8AC3E}">
        <p14:creationId xmlns:p14="http://schemas.microsoft.com/office/powerpoint/2010/main" val="286804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2ECD67D-6C4B-4807-95E2-7B1CA36267AC}" type="slidenum">
              <a:rPr lang="en-US" altLang="zh-CN" smtClean="0"/>
              <a:pPr>
                <a:defRPr/>
              </a:pPr>
              <a:t>‹#›</a:t>
            </a:fld>
            <a:endParaRPr lang="en-US" altLang="zh-CN"/>
          </a:p>
        </p:txBody>
      </p:sp>
    </p:spTree>
    <p:extLst>
      <p:ext uri="{BB962C8B-B14F-4D97-AF65-F5344CB8AC3E}">
        <p14:creationId xmlns:p14="http://schemas.microsoft.com/office/powerpoint/2010/main" val="2506841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10E6C018-27DC-45A4-9F42-AA24DA137283}" type="datetimeFigureOut">
              <a:rPr lang="zh-CN" altLang="en-US" smtClean="0"/>
              <a:pPr/>
              <a:t>2014/6/15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4DDDD5E-A625-4F1F-93FD-A1C249E44981}"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pPr/>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pPr/>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0E6C018-27DC-45A4-9F42-AA24DA137283}" type="datetimeFigureOut">
              <a:rPr lang="zh-CN" altLang="en-US" smtClean="0"/>
              <a:pPr/>
              <a:t>2014/6/15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4DDDD5E-A625-4F1F-93FD-A1C249E44981}"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0E6C018-27DC-45A4-9F42-AA24DA137283}" type="datetimeFigureOut">
              <a:rPr lang="zh-CN" altLang="en-US" smtClean="0"/>
              <a:pPr/>
              <a:t>2014/6/15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4DDDD5E-A625-4F1F-93FD-A1C249E44981}"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0E6C018-27DC-45A4-9F42-AA24DA137283}" type="datetimeFigureOut">
              <a:rPr lang="zh-CN" altLang="en-US" smtClean="0"/>
              <a:pPr/>
              <a:t>2014/6/15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4DDDD5E-A625-4F1F-93FD-A1C249E44981}"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0E6C018-27DC-45A4-9F42-AA24DA137283}" type="datetimeFigureOut">
              <a:rPr lang="zh-CN" altLang="en-US" smtClean="0"/>
              <a:pPr/>
              <a:t>2014/6/15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4DDDD5E-A625-4F1F-93FD-A1C249E44981}"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10E6C018-27DC-45A4-9F42-AA24DA137283}" type="datetimeFigureOut">
              <a:rPr lang="zh-CN" altLang="en-US" smtClean="0"/>
              <a:pPr/>
              <a:t>2014/6/15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4DDDD5E-A625-4F1F-93FD-A1C249E44981}"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3755A71-886D-41DA-900F-AE25A62875FD}" type="slidenum">
              <a:rPr lang="en-US" altLang="zh-CN" smtClean="0"/>
              <a:pPr>
                <a:defRPr/>
              </a:pPr>
              <a:t>‹#›</a:t>
            </a:fld>
            <a:endParaRPr lang="en-US" altLang="zh-CN"/>
          </a:p>
        </p:txBody>
      </p:sp>
    </p:spTree>
    <p:extLst>
      <p:ext uri="{BB962C8B-B14F-4D97-AF65-F5344CB8AC3E}">
        <p14:creationId xmlns:p14="http://schemas.microsoft.com/office/powerpoint/2010/main" val="778041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10E6C018-27DC-45A4-9F42-AA24DA137283}" type="datetimeFigureOut">
              <a:rPr lang="zh-CN" altLang="en-US" smtClean="0"/>
              <a:pPr/>
              <a:t>2014/6/15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4DDDD5E-A625-4F1F-93FD-A1C249E44981}"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pPr/>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pPr/>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EB9F756-8475-4DFA-9ECB-ACCABAA15D1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62413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03EED0-F32B-4356-835B-ED5E75B820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204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F75069F-5F9C-47EF-A5FD-9D3A9A614E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87525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74D2AA5-DE65-435E-B3A0-42558EDC30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16156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C5B4064-03C9-4446-8351-0F5190DBA0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200017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5CFC89-3C39-4192-97E4-B4917CA8FDA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7688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F98FF68-BC87-4849-BFAE-5E4AF422E74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318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E6F23878-53CF-4FC6-B49F-8A3ADF185595}" type="slidenum">
              <a:rPr lang="en-US" altLang="zh-CN" smtClean="0"/>
              <a:pPr>
                <a:defRPr/>
              </a:pPr>
              <a:t>‹#›</a:t>
            </a:fld>
            <a:endParaRPr lang="en-US" altLang="zh-CN"/>
          </a:p>
        </p:txBody>
      </p:sp>
    </p:spTree>
    <p:extLst>
      <p:ext uri="{BB962C8B-B14F-4D97-AF65-F5344CB8AC3E}">
        <p14:creationId xmlns:p14="http://schemas.microsoft.com/office/powerpoint/2010/main" val="2910037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EC11BB5-5662-4B1F-B321-8253CBC1AF4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11015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E0DDD9-503C-45B4-97AC-0102993B1D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867559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DFD8467-FC1B-476A-AED9-FE23B692ED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46665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B21E177-569F-4395-9E03-BA0D3443714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44262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C444064-2411-488F-BDDB-0E548EA70C2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112918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矩形 7"/>
          <p:cNvSpPr/>
          <p:nvPr/>
        </p:nvSpPr>
        <p:spPr>
          <a:xfrm rot="10800000">
            <a:off x="0" y="5516563"/>
            <a:ext cx="9144000" cy="1379537"/>
          </a:xfrm>
          <a:custGeom>
            <a:avLst/>
            <a:gdLst>
              <a:gd name="connsiteX0" fmla="*/ 0 w 9144000"/>
              <a:gd name="connsiteY0" fmla="*/ 0 h 1656184"/>
              <a:gd name="connsiteX1" fmla="*/ 9144000 w 9144000"/>
              <a:gd name="connsiteY1" fmla="*/ 0 h 1656184"/>
              <a:gd name="connsiteX2" fmla="*/ 9144000 w 9144000"/>
              <a:gd name="connsiteY2" fmla="*/ 1656184 h 1656184"/>
              <a:gd name="connsiteX3" fmla="*/ 0 w 9144000"/>
              <a:gd name="connsiteY3" fmla="*/ 1656184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581275 w 9144000"/>
              <a:gd name="connsiteY3" fmla="*/ 1399009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324100 w 9144000"/>
              <a:gd name="connsiteY3" fmla="*/ 1522834 h 1656184"/>
              <a:gd name="connsiteX4" fmla="*/ 0 w 9144000"/>
              <a:gd name="connsiteY4" fmla="*/ 0 h 1656184"/>
              <a:gd name="connsiteX0" fmla="*/ 0 w 9144000"/>
              <a:gd name="connsiteY0" fmla="*/ 0 h 1522834"/>
              <a:gd name="connsiteX1" fmla="*/ 9144000 w 9144000"/>
              <a:gd name="connsiteY1" fmla="*/ 0 h 1522834"/>
              <a:gd name="connsiteX2" fmla="*/ 7943850 w 9144000"/>
              <a:gd name="connsiteY2" fmla="*/ 7894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81800 w 9144000"/>
              <a:gd name="connsiteY2" fmla="*/ 1513309 h 1522834"/>
              <a:gd name="connsiteX3" fmla="*/ 2324100 w 9144000"/>
              <a:gd name="connsiteY3" fmla="*/ 1522834 h 1522834"/>
              <a:gd name="connsiteX4" fmla="*/ 0 w 9144000"/>
              <a:gd name="connsiteY4" fmla="*/ 0 h 15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2834">
                <a:moveTo>
                  <a:pt x="0" y="0"/>
                </a:moveTo>
                <a:lnTo>
                  <a:pt x="9144000" y="0"/>
                </a:lnTo>
                <a:lnTo>
                  <a:pt x="6781800" y="1513309"/>
                </a:lnTo>
                <a:lnTo>
                  <a:pt x="2324100" y="1522834"/>
                </a:lnTo>
                <a:lnTo>
                  <a:pt x="0" y="0"/>
                </a:lnTo>
                <a:close/>
              </a:path>
            </a:pathLst>
          </a:custGeom>
          <a:solidFill>
            <a:srgbClr val="0A5A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7"/>
          <p:cNvSpPr/>
          <p:nvPr/>
        </p:nvSpPr>
        <p:spPr>
          <a:xfrm rot="10800000">
            <a:off x="0" y="5373688"/>
            <a:ext cx="9144000" cy="1377950"/>
          </a:xfrm>
          <a:custGeom>
            <a:avLst/>
            <a:gdLst>
              <a:gd name="connsiteX0" fmla="*/ 0 w 9144000"/>
              <a:gd name="connsiteY0" fmla="*/ 0 h 1656184"/>
              <a:gd name="connsiteX1" fmla="*/ 9144000 w 9144000"/>
              <a:gd name="connsiteY1" fmla="*/ 0 h 1656184"/>
              <a:gd name="connsiteX2" fmla="*/ 9144000 w 9144000"/>
              <a:gd name="connsiteY2" fmla="*/ 1656184 h 1656184"/>
              <a:gd name="connsiteX3" fmla="*/ 0 w 9144000"/>
              <a:gd name="connsiteY3" fmla="*/ 1656184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581275 w 9144000"/>
              <a:gd name="connsiteY3" fmla="*/ 1399009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324100 w 9144000"/>
              <a:gd name="connsiteY3" fmla="*/ 1522834 h 1656184"/>
              <a:gd name="connsiteX4" fmla="*/ 0 w 9144000"/>
              <a:gd name="connsiteY4" fmla="*/ 0 h 1656184"/>
              <a:gd name="connsiteX0" fmla="*/ 0 w 9144000"/>
              <a:gd name="connsiteY0" fmla="*/ 0 h 1522834"/>
              <a:gd name="connsiteX1" fmla="*/ 9144000 w 9144000"/>
              <a:gd name="connsiteY1" fmla="*/ 0 h 1522834"/>
              <a:gd name="connsiteX2" fmla="*/ 7943850 w 9144000"/>
              <a:gd name="connsiteY2" fmla="*/ 7894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81800 w 9144000"/>
              <a:gd name="connsiteY2" fmla="*/ 15133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72275 w 9144000"/>
              <a:gd name="connsiteY2" fmla="*/ 1484734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15125 w 9144000"/>
              <a:gd name="connsiteY2" fmla="*/ 15133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15125 w 9144000"/>
              <a:gd name="connsiteY2" fmla="*/ 1513309 h 1522834"/>
              <a:gd name="connsiteX3" fmla="*/ 2324100 w 9144000"/>
              <a:gd name="connsiteY3" fmla="*/ 1522834 h 1522834"/>
              <a:gd name="connsiteX4" fmla="*/ 0 w 9144000"/>
              <a:gd name="connsiteY4" fmla="*/ 0 h 15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2834">
                <a:moveTo>
                  <a:pt x="0" y="0"/>
                </a:moveTo>
                <a:lnTo>
                  <a:pt x="9144000" y="0"/>
                </a:lnTo>
                <a:lnTo>
                  <a:pt x="6715125" y="1513309"/>
                </a:lnTo>
                <a:lnTo>
                  <a:pt x="2324100" y="1522834"/>
                </a:lnTo>
                <a:lnTo>
                  <a:pt x="0" y="0"/>
                </a:lnTo>
                <a:close/>
              </a:path>
            </a:pathLst>
          </a:cu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6138" y="5732463"/>
            <a:ext cx="24098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副标题 2"/>
          <p:cNvSpPr>
            <a:spLocks noGrp="1"/>
          </p:cNvSpPr>
          <p:nvPr>
            <p:ph type="subTitle" idx="1"/>
          </p:nvPr>
        </p:nvSpPr>
        <p:spPr>
          <a:xfrm>
            <a:off x="1331640" y="3573016"/>
            <a:ext cx="6400800" cy="478904"/>
          </a:xfrm>
          <a:prstGeom prst="rect">
            <a:avLst/>
          </a:prstGeom>
        </p:spPr>
        <p:txBody>
          <a:bodyPr>
            <a:normAutofit/>
          </a:bodyPr>
          <a:lstStyle>
            <a:lvl1pPr marL="0" indent="0" algn="ctr">
              <a:buNone/>
              <a:defRPr sz="2400">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6" name="标题 1"/>
          <p:cNvSpPr>
            <a:spLocks noGrp="1"/>
          </p:cNvSpPr>
          <p:nvPr>
            <p:ph type="title"/>
          </p:nvPr>
        </p:nvSpPr>
        <p:spPr>
          <a:xfrm>
            <a:off x="630783" y="2348880"/>
            <a:ext cx="7920880" cy="792088"/>
          </a:xfrm>
          <a:prstGeom prst="rect">
            <a:avLst/>
          </a:prstGeom>
        </p:spPr>
        <p:txBody>
          <a:bodyPr/>
          <a:lstStyle>
            <a:lvl1pPr algn="ctr">
              <a:defRPr sz="3600" b="0" spc="300">
                <a:latin typeface="微软雅黑" pitchFamily="34" charset="-122"/>
                <a:ea typeface="微软雅黑"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2274562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cxnSp>
        <p:nvCxnSpPr>
          <p:cNvPr id="5" name="直接连接符 4"/>
          <p:cNvCxnSpPr/>
          <p:nvPr/>
        </p:nvCxnSpPr>
        <p:spPr>
          <a:xfrm>
            <a:off x="7938" y="765175"/>
            <a:ext cx="9144000" cy="0"/>
          </a:xfrm>
          <a:prstGeom prst="line">
            <a:avLst/>
          </a:prstGeom>
          <a:ln>
            <a:solidFill>
              <a:schemeClr val="bg1">
                <a:lumMod val="85000"/>
              </a:schemeClr>
            </a:solidFill>
          </a:ln>
          <a:effectLst>
            <a:outerShdw sx="86000" sy="86000" algn="t" rotWithShape="0">
              <a:schemeClr val="tx1">
                <a:lumMod val="95000"/>
                <a:lumOff val="5000"/>
                <a:alpha val="19000"/>
              </a:schemeClr>
            </a:outerShdw>
          </a:effectLst>
        </p:spPr>
        <p:style>
          <a:lnRef idx="1">
            <a:schemeClr val="dk1"/>
          </a:lnRef>
          <a:fillRef idx="0">
            <a:schemeClr val="dk1"/>
          </a:fillRef>
          <a:effectRef idx="0">
            <a:schemeClr val="dk1"/>
          </a:effectRef>
          <a:fontRef idx="minor">
            <a:schemeClr val="tx1"/>
          </a:fontRef>
        </p:style>
      </p:cxnSp>
      <p:grpSp>
        <p:nvGrpSpPr>
          <p:cNvPr id="6" name="组合 7"/>
          <p:cNvGrpSpPr>
            <a:grpSpLocks/>
          </p:cNvGrpSpPr>
          <p:nvPr/>
        </p:nvGrpSpPr>
        <p:grpSpPr bwMode="auto">
          <a:xfrm>
            <a:off x="8027988" y="5999163"/>
            <a:ext cx="1123950" cy="865187"/>
            <a:chOff x="8028384" y="5999699"/>
            <a:chExt cx="1123020" cy="865255"/>
          </a:xfrm>
        </p:grpSpPr>
        <p:sp>
          <p:nvSpPr>
            <p:cNvPr id="7" name="直角三角形 6"/>
            <p:cNvSpPr/>
            <p:nvPr userDrawn="1"/>
          </p:nvSpPr>
          <p:spPr>
            <a:xfrm rot="16200000">
              <a:off x="8204101" y="5917652"/>
              <a:ext cx="771586" cy="112302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直角三角形 7"/>
            <p:cNvSpPr/>
            <p:nvPr userDrawn="1"/>
          </p:nvSpPr>
          <p:spPr>
            <a:xfrm rot="16200000">
              <a:off x="8204101" y="5823982"/>
              <a:ext cx="771586" cy="112302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9"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6273800"/>
            <a:ext cx="16557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1"/>
          <p:cNvGrpSpPr>
            <a:grpSpLocks/>
          </p:cNvGrpSpPr>
          <p:nvPr/>
        </p:nvGrpSpPr>
        <p:grpSpPr bwMode="auto">
          <a:xfrm>
            <a:off x="0" y="-31750"/>
            <a:ext cx="1122363" cy="865188"/>
            <a:chOff x="0" y="-31584"/>
            <a:chExt cx="1123020" cy="865255"/>
          </a:xfrm>
        </p:grpSpPr>
        <p:sp>
          <p:nvSpPr>
            <p:cNvPr id="11" name="直角三角形 10"/>
            <p:cNvSpPr/>
            <p:nvPr userDrawn="1"/>
          </p:nvSpPr>
          <p:spPr>
            <a:xfrm rot="5400000">
              <a:off x="175718" y="-113631"/>
              <a:ext cx="771585" cy="1123020"/>
            </a:xfrm>
            <a:prstGeom prst="rtTriangle">
              <a:avLst/>
            </a:prstGeom>
            <a:solidFill>
              <a:srgbClr val="0A5A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直角三角形 11"/>
            <p:cNvSpPr/>
            <p:nvPr userDrawn="1"/>
          </p:nvSpPr>
          <p:spPr>
            <a:xfrm rot="5400000">
              <a:off x="175718" y="-207302"/>
              <a:ext cx="771585" cy="1123020"/>
            </a:xfrm>
            <a:prstGeom prst="rtTriangle">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3" name="TextBox 13"/>
          <p:cNvSpPr txBox="1">
            <a:spLocks noChangeArrowheads="1"/>
          </p:cNvSpPr>
          <p:nvPr/>
        </p:nvSpPr>
        <p:spPr bwMode="auto">
          <a:xfrm>
            <a:off x="8604250" y="6337300"/>
            <a:ext cx="496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fld id="{F38055A5-CDCE-4A6C-A979-F2BA1F287892}" type="slidenum">
              <a:rPr lang="zh-CN" altLang="en-US" sz="2000" smtClean="0">
                <a:solidFill>
                  <a:srgbClr val="7F7F7F"/>
                </a:solidFill>
                <a:cs typeface="Arial" charset="0"/>
              </a:rPr>
              <a:pPr eaLnBrk="1" hangingPunct="1">
                <a:defRPr/>
              </a:pPr>
              <a:t>‹#›</a:t>
            </a:fld>
            <a:endParaRPr lang="zh-CN" altLang="en-US" sz="2000" smtClean="0">
              <a:solidFill>
                <a:srgbClr val="7F7F7F"/>
              </a:solidFill>
              <a:cs typeface="Arial" charset="0"/>
            </a:endParaRPr>
          </a:p>
        </p:txBody>
      </p:sp>
      <p:sp>
        <p:nvSpPr>
          <p:cNvPr id="4" name="内容占位符 3"/>
          <p:cNvSpPr>
            <a:spLocks noGrp="1"/>
          </p:cNvSpPr>
          <p:nvPr>
            <p:ph sz="quarter" idx="10"/>
          </p:nvPr>
        </p:nvSpPr>
        <p:spPr>
          <a:xfrm>
            <a:off x="971600" y="119162"/>
            <a:ext cx="5537200" cy="620912"/>
          </a:xfrm>
          <a:prstGeom prst="rect">
            <a:avLst/>
          </a:prstGeom>
        </p:spPr>
        <p:txBody>
          <a:bodyPr/>
          <a:lstStyle>
            <a:lvl1pPr marL="0" indent="0">
              <a:buNone/>
              <a:defRPr>
                <a:latin typeface="微软雅黑" pitchFamily="34" charset="-122"/>
                <a:ea typeface="微软雅黑" pitchFamily="34" charset="-122"/>
              </a:defRPr>
            </a:lvl1pPr>
          </a:lstStyle>
          <a:p>
            <a:pPr lvl="0"/>
            <a:r>
              <a:rPr lang="zh-CN" altLang="en-US" smtClean="0"/>
              <a:t>单击此处编辑母版文本样式</a:t>
            </a:r>
          </a:p>
        </p:txBody>
      </p:sp>
      <p:sp>
        <p:nvSpPr>
          <p:cNvPr id="14" name="内容占位符 13"/>
          <p:cNvSpPr>
            <a:spLocks noGrp="1"/>
          </p:cNvSpPr>
          <p:nvPr>
            <p:ph sz="quarter" idx="12"/>
          </p:nvPr>
        </p:nvSpPr>
        <p:spPr>
          <a:xfrm>
            <a:off x="561510" y="1210940"/>
            <a:ext cx="7654925" cy="4873625"/>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800">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p:txBody>
      </p:sp>
    </p:spTree>
    <p:extLst>
      <p:ext uri="{BB962C8B-B14F-4D97-AF65-F5344CB8AC3E}">
        <p14:creationId xmlns:p14="http://schemas.microsoft.com/office/powerpoint/2010/main" val="5389923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矩形 7"/>
          <p:cNvSpPr/>
          <p:nvPr/>
        </p:nvSpPr>
        <p:spPr>
          <a:xfrm rot="10800000">
            <a:off x="0" y="5507038"/>
            <a:ext cx="9144000" cy="1377950"/>
          </a:xfrm>
          <a:custGeom>
            <a:avLst/>
            <a:gdLst>
              <a:gd name="connsiteX0" fmla="*/ 0 w 9144000"/>
              <a:gd name="connsiteY0" fmla="*/ 0 h 1656184"/>
              <a:gd name="connsiteX1" fmla="*/ 9144000 w 9144000"/>
              <a:gd name="connsiteY1" fmla="*/ 0 h 1656184"/>
              <a:gd name="connsiteX2" fmla="*/ 9144000 w 9144000"/>
              <a:gd name="connsiteY2" fmla="*/ 1656184 h 1656184"/>
              <a:gd name="connsiteX3" fmla="*/ 0 w 9144000"/>
              <a:gd name="connsiteY3" fmla="*/ 1656184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581275 w 9144000"/>
              <a:gd name="connsiteY3" fmla="*/ 1399009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324100 w 9144000"/>
              <a:gd name="connsiteY3" fmla="*/ 1522834 h 1656184"/>
              <a:gd name="connsiteX4" fmla="*/ 0 w 9144000"/>
              <a:gd name="connsiteY4" fmla="*/ 0 h 1656184"/>
              <a:gd name="connsiteX0" fmla="*/ 0 w 9144000"/>
              <a:gd name="connsiteY0" fmla="*/ 0 h 1522834"/>
              <a:gd name="connsiteX1" fmla="*/ 9144000 w 9144000"/>
              <a:gd name="connsiteY1" fmla="*/ 0 h 1522834"/>
              <a:gd name="connsiteX2" fmla="*/ 7943850 w 9144000"/>
              <a:gd name="connsiteY2" fmla="*/ 7894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81800 w 9144000"/>
              <a:gd name="connsiteY2" fmla="*/ 1513309 h 1522834"/>
              <a:gd name="connsiteX3" fmla="*/ 2324100 w 9144000"/>
              <a:gd name="connsiteY3" fmla="*/ 1522834 h 1522834"/>
              <a:gd name="connsiteX4" fmla="*/ 0 w 9144000"/>
              <a:gd name="connsiteY4" fmla="*/ 0 h 15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2834">
                <a:moveTo>
                  <a:pt x="0" y="0"/>
                </a:moveTo>
                <a:lnTo>
                  <a:pt x="9144000" y="0"/>
                </a:lnTo>
                <a:lnTo>
                  <a:pt x="6781800" y="1513309"/>
                </a:lnTo>
                <a:lnTo>
                  <a:pt x="2324100" y="1522834"/>
                </a:lnTo>
                <a:lnTo>
                  <a:pt x="0" y="0"/>
                </a:lnTo>
                <a:close/>
              </a:path>
            </a:pathLst>
          </a:custGeom>
          <a:solidFill>
            <a:srgbClr val="0A5A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7"/>
          <p:cNvSpPr/>
          <p:nvPr/>
        </p:nvSpPr>
        <p:spPr>
          <a:xfrm rot="10800000">
            <a:off x="0" y="5373688"/>
            <a:ext cx="9144000" cy="1377950"/>
          </a:xfrm>
          <a:custGeom>
            <a:avLst/>
            <a:gdLst>
              <a:gd name="connsiteX0" fmla="*/ 0 w 9144000"/>
              <a:gd name="connsiteY0" fmla="*/ 0 h 1656184"/>
              <a:gd name="connsiteX1" fmla="*/ 9144000 w 9144000"/>
              <a:gd name="connsiteY1" fmla="*/ 0 h 1656184"/>
              <a:gd name="connsiteX2" fmla="*/ 9144000 w 9144000"/>
              <a:gd name="connsiteY2" fmla="*/ 1656184 h 1656184"/>
              <a:gd name="connsiteX3" fmla="*/ 0 w 9144000"/>
              <a:gd name="connsiteY3" fmla="*/ 1656184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581275 w 9144000"/>
              <a:gd name="connsiteY3" fmla="*/ 1399009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324100 w 9144000"/>
              <a:gd name="connsiteY3" fmla="*/ 1522834 h 1656184"/>
              <a:gd name="connsiteX4" fmla="*/ 0 w 9144000"/>
              <a:gd name="connsiteY4" fmla="*/ 0 h 1656184"/>
              <a:gd name="connsiteX0" fmla="*/ 0 w 9144000"/>
              <a:gd name="connsiteY0" fmla="*/ 0 h 1522834"/>
              <a:gd name="connsiteX1" fmla="*/ 9144000 w 9144000"/>
              <a:gd name="connsiteY1" fmla="*/ 0 h 1522834"/>
              <a:gd name="connsiteX2" fmla="*/ 7943850 w 9144000"/>
              <a:gd name="connsiteY2" fmla="*/ 7894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81800 w 9144000"/>
              <a:gd name="connsiteY2" fmla="*/ 15133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72275 w 9144000"/>
              <a:gd name="connsiteY2" fmla="*/ 1484734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15125 w 9144000"/>
              <a:gd name="connsiteY2" fmla="*/ 15133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15125 w 9144000"/>
              <a:gd name="connsiteY2" fmla="*/ 1513309 h 1522834"/>
              <a:gd name="connsiteX3" fmla="*/ 2324100 w 9144000"/>
              <a:gd name="connsiteY3" fmla="*/ 1522834 h 1522834"/>
              <a:gd name="connsiteX4" fmla="*/ 0 w 9144000"/>
              <a:gd name="connsiteY4" fmla="*/ 0 h 15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2834">
                <a:moveTo>
                  <a:pt x="0" y="0"/>
                </a:moveTo>
                <a:lnTo>
                  <a:pt x="9144000" y="0"/>
                </a:lnTo>
                <a:lnTo>
                  <a:pt x="6715125" y="1513309"/>
                </a:lnTo>
                <a:lnTo>
                  <a:pt x="2324100" y="1522834"/>
                </a:lnTo>
                <a:lnTo>
                  <a:pt x="0" y="0"/>
                </a:lnTo>
                <a:close/>
              </a:path>
            </a:pathLst>
          </a:cu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a:p>
        </p:txBody>
      </p:sp>
    </p:spTree>
    <p:extLst>
      <p:ext uri="{BB962C8B-B14F-4D97-AF65-F5344CB8AC3E}">
        <p14:creationId xmlns:p14="http://schemas.microsoft.com/office/powerpoint/2010/main" val="11152759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2" name="矩形 7"/>
          <p:cNvSpPr/>
          <p:nvPr/>
        </p:nvSpPr>
        <p:spPr>
          <a:xfrm rot="10800000">
            <a:off x="0" y="5507038"/>
            <a:ext cx="9144000" cy="1377950"/>
          </a:xfrm>
          <a:custGeom>
            <a:avLst/>
            <a:gdLst>
              <a:gd name="connsiteX0" fmla="*/ 0 w 9144000"/>
              <a:gd name="connsiteY0" fmla="*/ 0 h 1656184"/>
              <a:gd name="connsiteX1" fmla="*/ 9144000 w 9144000"/>
              <a:gd name="connsiteY1" fmla="*/ 0 h 1656184"/>
              <a:gd name="connsiteX2" fmla="*/ 9144000 w 9144000"/>
              <a:gd name="connsiteY2" fmla="*/ 1656184 h 1656184"/>
              <a:gd name="connsiteX3" fmla="*/ 0 w 9144000"/>
              <a:gd name="connsiteY3" fmla="*/ 1656184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581275 w 9144000"/>
              <a:gd name="connsiteY3" fmla="*/ 1399009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324100 w 9144000"/>
              <a:gd name="connsiteY3" fmla="*/ 1522834 h 1656184"/>
              <a:gd name="connsiteX4" fmla="*/ 0 w 9144000"/>
              <a:gd name="connsiteY4" fmla="*/ 0 h 1656184"/>
              <a:gd name="connsiteX0" fmla="*/ 0 w 9144000"/>
              <a:gd name="connsiteY0" fmla="*/ 0 h 1522834"/>
              <a:gd name="connsiteX1" fmla="*/ 9144000 w 9144000"/>
              <a:gd name="connsiteY1" fmla="*/ 0 h 1522834"/>
              <a:gd name="connsiteX2" fmla="*/ 7943850 w 9144000"/>
              <a:gd name="connsiteY2" fmla="*/ 7894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81800 w 9144000"/>
              <a:gd name="connsiteY2" fmla="*/ 1513309 h 1522834"/>
              <a:gd name="connsiteX3" fmla="*/ 2324100 w 9144000"/>
              <a:gd name="connsiteY3" fmla="*/ 1522834 h 1522834"/>
              <a:gd name="connsiteX4" fmla="*/ 0 w 9144000"/>
              <a:gd name="connsiteY4" fmla="*/ 0 h 15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2834">
                <a:moveTo>
                  <a:pt x="0" y="0"/>
                </a:moveTo>
                <a:lnTo>
                  <a:pt x="9144000" y="0"/>
                </a:lnTo>
                <a:lnTo>
                  <a:pt x="6781800" y="1513309"/>
                </a:lnTo>
                <a:lnTo>
                  <a:pt x="2324100" y="1522834"/>
                </a:lnTo>
                <a:lnTo>
                  <a:pt x="0" y="0"/>
                </a:lnTo>
                <a:close/>
              </a:path>
            </a:pathLst>
          </a:custGeom>
          <a:solidFill>
            <a:srgbClr val="0A5A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7"/>
          <p:cNvSpPr/>
          <p:nvPr/>
        </p:nvSpPr>
        <p:spPr>
          <a:xfrm rot="10800000">
            <a:off x="0" y="5373688"/>
            <a:ext cx="9144000" cy="1377950"/>
          </a:xfrm>
          <a:custGeom>
            <a:avLst/>
            <a:gdLst>
              <a:gd name="connsiteX0" fmla="*/ 0 w 9144000"/>
              <a:gd name="connsiteY0" fmla="*/ 0 h 1656184"/>
              <a:gd name="connsiteX1" fmla="*/ 9144000 w 9144000"/>
              <a:gd name="connsiteY1" fmla="*/ 0 h 1656184"/>
              <a:gd name="connsiteX2" fmla="*/ 9144000 w 9144000"/>
              <a:gd name="connsiteY2" fmla="*/ 1656184 h 1656184"/>
              <a:gd name="connsiteX3" fmla="*/ 0 w 9144000"/>
              <a:gd name="connsiteY3" fmla="*/ 1656184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581275 w 9144000"/>
              <a:gd name="connsiteY3" fmla="*/ 1399009 h 1656184"/>
              <a:gd name="connsiteX4" fmla="*/ 0 w 9144000"/>
              <a:gd name="connsiteY4" fmla="*/ 0 h 1656184"/>
              <a:gd name="connsiteX0" fmla="*/ 0 w 9144000"/>
              <a:gd name="connsiteY0" fmla="*/ 0 h 1656184"/>
              <a:gd name="connsiteX1" fmla="*/ 9144000 w 9144000"/>
              <a:gd name="connsiteY1" fmla="*/ 0 h 1656184"/>
              <a:gd name="connsiteX2" fmla="*/ 9144000 w 9144000"/>
              <a:gd name="connsiteY2" fmla="*/ 1656184 h 1656184"/>
              <a:gd name="connsiteX3" fmla="*/ 2324100 w 9144000"/>
              <a:gd name="connsiteY3" fmla="*/ 1522834 h 1656184"/>
              <a:gd name="connsiteX4" fmla="*/ 0 w 9144000"/>
              <a:gd name="connsiteY4" fmla="*/ 0 h 1656184"/>
              <a:gd name="connsiteX0" fmla="*/ 0 w 9144000"/>
              <a:gd name="connsiteY0" fmla="*/ 0 h 1522834"/>
              <a:gd name="connsiteX1" fmla="*/ 9144000 w 9144000"/>
              <a:gd name="connsiteY1" fmla="*/ 0 h 1522834"/>
              <a:gd name="connsiteX2" fmla="*/ 7943850 w 9144000"/>
              <a:gd name="connsiteY2" fmla="*/ 7894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81800 w 9144000"/>
              <a:gd name="connsiteY2" fmla="*/ 15133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72275 w 9144000"/>
              <a:gd name="connsiteY2" fmla="*/ 1484734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15125 w 9144000"/>
              <a:gd name="connsiteY2" fmla="*/ 1513309 h 1522834"/>
              <a:gd name="connsiteX3" fmla="*/ 2324100 w 9144000"/>
              <a:gd name="connsiteY3" fmla="*/ 1522834 h 1522834"/>
              <a:gd name="connsiteX4" fmla="*/ 0 w 9144000"/>
              <a:gd name="connsiteY4" fmla="*/ 0 h 1522834"/>
              <a:gd name="connsiteX0" fmla="*/ 0 w 9144000"/>
              <a:gd name="connsiteY0" fmla="*/ 0 h 1522834"/>
              <a:gd name="connsiteX1" fmla="*/ 9144000 w 9144000"/>
              <a:gd name="connsiteY1" fmla="*/ 0 h 1522834"/>
              <a:gd name="connsiteX2" fmla="*/ 6715125 w 9144000"/>
              <a:gd name="connsiteY2" fmla="*/ 1513309 h 1522834"/>
              <a:gd name="connsiteX3" fmla="*/ 2324100 w 9144000"/>
              <a:gd name="connsiteY3" fmla="*/ 1522834 h 1522834"/>
              <a:gd name="connsiteX4" fmla="*/ 0 w 9144000"/>
              <a:gd name="connsiteY4" fmla="*/ 0 h 15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522834">
                <a:moveTo>
                  <a:pt x="0" y="0"/>
                </a:moveTo>
                <a:lnTo>
                  <a:pt x="9144000" y="0"/>
                </a:lnTo>
                <a:lnTo>
                  <a:pt x="6715125" y="1513309"/>
                </a:lnTo>
                <a:lnTo>
                  <a:pt x="2324100" y="1522834"/>
                </a:lnTo>
                <a:lnTo>
                  <a:pt x="0" y="0"/>
                </a:lnTo>
                <a:close/>
              </a:path>
            </a:pathLst>
          </a:cu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a:p>
        </p:txBody>
      </p:sp>
      <p:pic>
        <p:nvPicPr>
          <p:cNvPr id="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036888"/>
            <a:ext cx="2312988"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4760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23755A71-886D-41DA-900F-AE25A62875FD}" type="slidenum">
              <a:rPr lang="en-US" altLang="zh-CN" smtClean="0"/>
              <a:pPr>
                <a:defRPr/>
              </a:pPr>
              <a:t>‹#›</a:t>
            </a:fld>
            <a:endParaRPr lang="en-US" altLang="zh-CN"/>
          </a:p>
        </p:txBody>
      </p:sp>
    </p:spTree>
    <p:extLst>
      <p:ext uri="{BB962C8B-B14F-4D97-AF65-F5344CB8AC3E}">
        <p14:creationId xmlns:p14="http://schemas.microsoft.com/office/powerpoint/2010/main" val="219974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73061C4-AB05-4404-91EA-D4FAB32D4890}" type="slidenum">
              <a:rPr lang="en-US" altLang="zh-CN" smtClean="0"/>
              <a:pPr>
                <a:defRPr/>
              </a:pPr>
              <a:t>‹#›</a:t>
            </a:fld>
            <a:endParaRPr lang="en-US" altLang="zh-CN"/>
          </a:p>
        </p:txBody>
      </p:sp>
    </p:spTree>
    <p:extLst>
      <p:ext uri="{BB962C8B-B14F-4D97-AF65-F5344CB8AC3E}">
        <p14:creationId xmlns:p14="http://schemas.microsoft.com/office/powerpoint/2010/main" val="3776196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62CC7FF-CA8C-429D-98EE-AE35B1151CD1}" type="slidenum">
              <a:rPr lang="en-US" altLang="zh-CN" smtClean="0"/>
              <a:pPr>
                <a:defRPr/>
              </a:pPr>
              <a:t>‹#›</a:t>
            </a:fld>
            <a:endParaRPr lang="en-US" altLang="zh-CN"/>
          </a:p>
        </p:txBody>
      </p:sp>
    </p:spTree>
    <p:extLst>
      <p:ext uri="{BB962C8B-B14F-4D97-AF65-F5344CB8AC3E}">
        <p14:creationId xmlns:p14="http://schemas.microsoft.com/office/powerpoint/2010/main" val="9337588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pic>
        <p:nvPicPr>
          <p:cNvPr id="4" name="Picture 5" descr="header-bann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26757" y="345989"/>
            <a:ext cx="7488194" cy="729049"/>
          </a:xfrm>
          <a:prstGeom prst="rect">
            <a:avLst/>
          </a:prstGeom>
        </p:spPr>
        <p:txBody>
          <a:bodyPr>
            <a:noAutofit/>
          </a:bodyPr>
          <a:lstStyle>
            <a:lvl1pPr algn="l">
              <a:defRPr sz="3600" b="1">
                <a:solidFill>
                  <a:schemeClr val="bg1"/>
                </a:solidFill>
                <a:effectLst>
                  <a:outerShdw blurRad="38100" dist="38100" dir="2700000" algn="tl">
                    <a:srgbClr val="000000">
                      <a:alpha val="43137"/>
                    </a:srgbClr>
                  </a:outerShdw>
                </a:effectLst>
                <a:latin typeface="黑体" pitchFamily="49" charset="-122"/>
                <a:ea typeface="黑体" pitchFamily="49" charset="-122"/>
              </a:defRPr>
            </a:lvl1pPr>
          </a:lstStyle>
          <a:p>
            <a:r>
              <a:rPr lang="zh-CN" altLang="en-US" smtClean="0"/>
              <a:t>单击此处编辑母版标题样式</a:t>
            </a:r>
            <a:endParaRPr lang="en-US" dirty="0"/>
          </a:p>
        </p:txBody>
      </p:sp>
      <p:sp>
        <p:nvSpPr>
          <p:cNvPr id="7" name="内容占位符 2"/>
          <p:cNvSpPr>
            <a:spLocks noGrp="1"/>
          </p:cNvSpPr>
          <p:nvPr>
            <p:ph idx="1"/>
          </p:nvPr>
        </p:nvSpPr>
        <p:spPr>
          <a:xfrm>
            <a:off x="926756" y="1600200"/>
            <a:ext cx="7587049" cy="4525963"/>
          </a:xfrm>
          <a:prstGeom prst="rect">
            <a:avLst/>
          </a:prstGeom>
        </p:spPr>
        <p:txBody>
          <a:bodyPr/>
          <a:lstStyle>
            <a:lvl1pPr>
              <a:buFont typeface="Wingdings" pitchFamily="2" charset="2"/>
              <a:buChar char="l"/>
              <a:defRPr>
                <a:solidFill>
                  <a:schemeClr val="bg1"/>
                </a:solidFill>
              </a:defRPr>
            </a:lvl1pPr>
            <a:lvl2pPr>
              <a:buFont typeface="Wingdings" pitchFamily="2" charset="2"/>
              <a:buChar char="Ø"/>
              <a:defRPr>
                <a:solidFill>
                  <a:schemeClr val="bg1"/>
                </a:solidFill>
              </a:defRPr>
            </a:lvl2pPr>
            <a:lvl3pPr>
              <a:buFont typeface="Wingdings" pitchFamily="2" charset="2"/>
              <a:buChar char="n"/>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272272994"/>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A623F79D-30EE-4C1C-9A80-2B8E3AEC4F8F}" type="slidenum">
              <a:rPr lang="en-US" altLang="zh-CN" smtClean="0"/>
              <a:pPr>
                <a:defRPr/>
              </a:pPr>
              <a:t>‹#›</a:t>
            </a:fld>
            <a:endParaRPr lang="en-US" altLang="zh-CN"/>
          </a:p>
        </p:txBody>
      </p:sp>
    </p:spTree>
    <p:extLst>
      <p:ext uri="{BB962C8B-B14F-4D97-AF65-F5344CB8AC3E}">
        <p14:creationId xmlns:p14="http://schemas.microsoft.com/office/powerpoint/2010/main" val="1441000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A5ED6EB0-F428-46F8-9FE8-E24F9894C536}" type="slidenum">
              <a:rPr lang="en-US" altLang="zh-CN" smtClean="0"/>
              <a:pPr>
                <a:defRPr/>
              </a:pPr>
              <a:t>‹#›</a:t>
            </a:fld>
            <a:endParaRPr lang="en-US" altLang="zh-CN"/>
          </a:p>
        </p:txBody>
      </p:sp>
    </p:spTree>
    <p:extLst>
      <p:ext uri="{BB962C8B-B14F-4D97-AF65-F5344CB8AC3E}">
        <p14:creationId xmlns:p14="http://schemas.microsoft.com/office/powerpoint/2010/main" val="34155575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10E6C018-27DC-45A4-9F42-AA24DA137283}" type="datetimeFigureOut">
              <a:rPr lang="zh-CN" altLang="en-US" smtClean="0"/>
              <a:t>2014/6/15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4DDDD5E-A625-4F1F-93FD-A1C249E44981}"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29817354-7F50-42A6-9E7C-73C39DF91568}" type="slidenum">
              <a:rPr lang="en-US" altLang="zh-CN" smtClean="0"/>
              <a:pPr>
                <a:defRPr/>
              </a:pPr>
              <a:t>‹#›</a:t>
            </a:fld>
            <a:endParaRPr lang="en-US" altLang="zh-CN"/>
          </a:p>
        </p:txBody>
      </p:sp>
    </p:spTree>
    <p:extLst>
      <p:ext uri="{BB962C8B-B14F-4D97-AF65-F5344CB8AC3E}">
        <p14:creationId xmlns:p14="http://schemas.microsoft.com/office/powerpoint/2010/main" val="42609991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10E6C018-27DC-45A4-9F42-AA24DA137283}" type="datetimeFigureOut">
              <a:rPr lang="zh-CN" altLang="en-US" smtClean="0"/>
              <a:t>2014/6/15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10E6C018-27DC-45A4-9F42-AA24DA137283}" type="datetimeFigureOut">
              <a:rPr lang="zh-CN" altLang="en-US" smtClean="0"/>
              <a:t>2014/6/15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4DDDD5E-A625-4F1F-93FD-A1C249E44981}"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EB9F756-8475-4DFA-9ECB-ACCABAA15D1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624133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03EED0-F32B-4356-835B-ED5E75B820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2045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F75069F-5F9C-47EF-A5FD-9D3A9A614E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875254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74D2AA5-DE65-435E-B3A0-42558EDC30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16156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C5B4064-03C9-4446-8351-0F5190DBA0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2000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462CC7FF-CA8C-429D-98EE-AE35B1151CD1}" type="slidenum">
              <a:rPr lang="en-US" altLang="zh-CN" smtClean="0"/>
              <a:pPr>
                <a:defRPr/>
              </a:pPr>
              <a:t>‹#›</a:t>
            </a:fld>
            <a:endParaRPr lang="en-US" altLang="zh-CN"/>
          </a:p>
        </p:txBody>
      </p:sp>
    </p:spTree>
    <p:extLst>
      <p:ext uri="{BB962C8B-B14F-4D97-AF65-F5344CB8AC3E}">
        <p14:creationId xmlns:p14="http://schemas.microsoft.com/office/powerpoint/2010/main" val="12409936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5CFC89-3C39-4192-97E4-B4917CA8FDA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768884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F98FF68-BC87-4849-BFAE-5E4AF422E74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31852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EC11BB5-5662-4B1F-B321-8253CBC1AF4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11015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E0DDD9-503C-45B4-97AC-0102993B1D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867559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DFD8467-FC1B-476A-AED9-FE23B692ED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466659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B21E177-569F-4395-9E03-BA0D3443714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44262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C444064-2411-488F-BDDB-0E548EA70C2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112918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10E6C018-27DC-45A4-9F42-AA24DA137283}" type="datetimeFigureOut">
              <a:rPr lang="zh-CN" altLang="en-US" smtClean="0"/>
              <a:t>2014/6/15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4DDDD5E-A625-4F1F-93FD-A1C249E44981}"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A623F79D-30EE-4C1C-9A80-2B8E3AEC4F8F}" type="slidenum">
              <a:rPr lang="en-US" altLang="zh-CN" smtClean="0"/>
              <a:pPr>
                <a:defRPr/>
              </a:pPr>
              <a:t>‹#›</a:t>
            </a:fld>
            <a:endParaRPr lang="en-US" altLang="zh-CN"/>
          </a:p>
        </p:txBody>
      </p:sp>
    </p:spTree>
    <p:extLst>
      <p:ext uri="{BB962C8B-B14F-4D97-AF65-F5344CB8AC3E}">
        <p14:creationId xmlns:p14="http://schemas.microsoft.com/office/powerpoint/2010/main" val="29047195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10E6C018-27DC-45A4-9F42-AA24DA137283}" type="datetimeFigureOut">
              <a:rPr lang="zh-CN" altLang="en-US" smtClean="0"/>
              <a:t>2014/6/15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10E6C018-27DC-45A4-9F42-AA24DA137283}" type="datetimeFigureOut">
              <a:rPr lang="zh-CN" altLang="en-US" smtClean="0"/>
              <a:t>2014/6/15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4DDDD5E-A625-4F1F-93FD-A1C249E44981}"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0E6C018-27DC-45A4-9F42-AA24DA137283}" type="datetimeFigureOut">
              <a:rPr lang="zh-CN" altLang="en-US" smtClean="0"/>
              <a:t>2014/6/15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4DDDD5E-A625-4F1F-93FD-A1C249E44981}"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EB9F756-8475-4DFA-9ECB-ACCABAA15D1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624133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03EED0-F32B-4356-835B-ED5E75B820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20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127D0DE7-61B2-4B50-BE9A-B7DB660EFBF0}" type="slidenum">
              <a:rPr lang="en-US" altLang="zh-CN" smtClean="0"/>
              <a:pPr>
                <a:defRPr/>
              </a:pPr>
              <a:t>‹#›</a:t>
            </a:fld>
            <a:endParaRPr lang="en-US" altLang="zh-CN"/>
          </a:p>
        </p:txBody>
      </p:sp>
    </p:spTree>
    <p:extLst>
      <p:ext uri="{BB962C8B-B14F-4D97-AF65-F5344CB8AC3E}">
        <p14:creationId xmlns:p14="http://schemas.microsoft.com/office/powerpoint/2010/main" val="23837949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F75069F-5F9C-47EF-A5FD-9D3A9A614E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875254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74D2AA5-DE65-435E-B3A0-42558EDC30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16156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C5B4064-03C9-4446-8351-0F5190DBA0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200017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5CFC89-3C39-4192-97E4-B4917CA8FDA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768884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F98FF68-BC87-4849-BFAE-5E4AF422E74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31852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EC11BB5-5662-4B1F-B321-8253CBC1AF4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11015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E0DDD9-503C-45B4-97AC-0102993B1D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8675596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DFD8467-FC1B-476A-AED9-FE23B692ED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466659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B21E177-569F-4395-9E03-BA0D3443714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44262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C444064-2411-488F-BDDB-0E548EA70C2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1129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10C7381F-A689-4F14-85B1-EB21BB7D98E1}" type="slidenum">
              <a:rPr lang="en-US" altLang="zh-CN" smtClean="0"/>
              <a:pPr>
                <a:defRPr/>
              </a:pPr>
              <a:t>‹#›</a:t>
            </a:fld>
            <a:endParaRPr lang="en-US" altLang="zh-CN"/>
          </a:p>
        </p:txBody>
      </p:sp>
    </p:spTree>
    <p:extLst>
      <p:ext uri="{BB962C8B-B14F-4D97-AF65-F5344CB8AC3E}">
        <p14:creationId xmlns:p14="http://schemas.microsoft.com/office/powerpoint/2010/main" val="112332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3.png"/><Relationship Id="rId5" Type="http://schemas.openxmlformats.org/officeDocument/2006/relationships/slideLayout" Target="../slideLayouts/slideLayout39.xml"/><Relationship Id="rId10" Type="http://schemas.openxmlformats.org/officeDocument/2006/relationships/theme" Target="../theme/theme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1.jpe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theme" Target="../theme/theme6.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heme" Target="../theme/theme8.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5ED6EB0-F428-46F8-9FE8-E24F9894C536}" type="slidenum">
              <a:rPr lang="en-US" altLang="zh-CN" smtClean="0"/>
              <a:pPr>
                <a:defRPr/>
              </a:pPr>
              <a:t>‹#›</a:t>
            </a:fld>
            <a:endParaRPr lang="en-US" altLang="zh-CN"/>
          </a:p>
        </p:txBody>
      </p:sp>
    </p:spTree>
    <p:extLst>
      <p:ext uri="{BB962C8B-B14F-4D97-AF65-F5344CB8AC3E}">
        <p14:creationId xmlns:p14="http://schemas.microsoft.com/office/powerpoint/2010/main" val="137619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0E6C018-27DC-45A4-9F42-AA24DA137283}" type="datetimeFigureOut">
              <a:rPr lang="zh-CN" altLang="en-US" smtClean="0"/>
              <a:pPr/>
              <a:t>2014/6/15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DDDD5E-A625-4F1F-93FD-A1C249E4498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75127E79-17E4-4972-828C-C9C039B04E3B}"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3212770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1" y="-27384"/>
            <a:ext cx="9144001" cy="6885384"/>
          </a:xfrm>
          <a:prstGeom prst="rect">
            <a:avLst/>
          </a:prstGeom>
          <a:gradFill flip="none" rotWithShape="1">
            <a:gsLst>
              <a:gs pos="6600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29" name="图片 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1714500"/>
            <a:ext cx="8505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0E6C018-27DC-45A4-9F42-AA24DA137283}" type="datetimeFigureOut">
              <a:rPr lang="zh-CN" altLang="en-US" smtClean="0"/>
              <a:t>2014/6/15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DDDD5E-A625-4F1F-93FD-A1C249E4498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75127E79-17E4-4972-828C-C9C039B04E3B}"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32127700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0E6C018-27DC-45A4-9F42-AA24DA137283}" type="datetimeFigureOut">
              <a:rPr lang="zh-CN" altLang="en-US" smtClean="0"/>
              <a:t>2014/6/15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DDDD5E-A625-4F1F-93FD-A1C249E4498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75127E79-17E4-4972-828C-C9C039B04E3B}"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32127700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39.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9.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9.xml"/><Relationship Id="rId1" Type="http://schemas.openxmlformats.org/officeDocument/2006/relationships/vmlDrawing" Target="../drawings/vmlDrawing3.v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9.xml"/><Relationship Id="rId1" Type="http://schemas.openxmlformats.org/officeDocument/2006/relationships/vmlDrawing" Target="../drawings/vmlDrawing4.vml"/><Relationship Id="rId6" Type="http://schemas.openxmlformats.org/officeDocument/2006/relationships/image" Target="../media/image19.png"/><Relationship Id="rId5" Type="http://schemas.openxmlformats.org/officeDocument/2006/relationships/oleObject" Target="../embeddings/oleObject4.bin"/><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9.xml"/><Relationship Id="rId1" Type="http://schemas.openxmlformats.org/officeDocument/2006/relationships/vmlDrawing" Target="../drawings/vmlDrawing5.vml"/><Relationship Id="rId6" Type="http://schemas.openxmlformats.org/officeDocument/2006/relationships/image" Target="../media/image21.png"/><Relationship Id="rId5" Type="http://schemas.openxmlformats.org/officeDocument/2006/relationships/oleObject" Target="../embeddings/oleObject6.bin"/><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9.xml"/><Relationship Id="rId1" Type="http://schemas.openxmlformats.org/officeDocument/2006/relationships/vmlDrawing" Target="../drawings/vmlDrawing6.v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9.xml"/><Relationship Id="rId1" Type="http://schemas.openxmlformats.org/officeDocument/2006/relationships/vmlDrawing" Target="../drawings/vmlDrawing7.v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9.xml"/><Relationship Id="rId1" Type="http://schemas.openxmlformats.org/officeDocument/2006/relationships/vmlDrawing" Target="../drawings/vmlDrawing8.v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9.xml"/><Relationship Id="rId1" Type="http://schemas.openxmlformats.org/officeDocument/2006/relationships/vmlDrawing" Target="../drawings/vmlDrawing9.v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619672" y="2205038"/>
            <a:ext cx="5688632" cy="1143000"/>
          </a:xfrm>
          <a:prstGeom prst="rect">
            <a:avLst/>
          </a:prstGeom>
        </p:spPr>
        <p:txBody>
          <a:bodyPr>
            <a:normAutofit/>
          </a:bodyPr>
          <a:lstStyle/>
          <a:p>
            <a:r>
              <a:rPr lang="en-US" altLang="zh-CN" sz="4800" dirty="0">
                <a:latin typeface="华文新魏" pitchFamily="2" charset="-122"/>
                <a:ea typeface="华文新魏" pitchFamily="2" charset="-122"/>
              </a:rPr>
              <a:t>GIS</a:t>
            </a:r>
            <a:r>
              <a:rPr lang="zh-CN" altLang="en-US" sz="4800" dirty="0">
                <a:latin typeface="华文新魏" pitchFamily="2" charset="-122"/>
                <a:ea typeface="华文新魏" pitchFamily="2" charset="-122"/>
              </a:rPr>
              <a:t>软件工程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zh-CN" smtClean="0"/>
          </a:p>
        </p:txBody>
      </p:sp>
      <p:sp>
        <p:nvSpPr>
          <p:cNvPr id="19459" name="Rectangle 3"/>
          <p:cNvSpPr>
            <a:spLocks noGrp="1" noChangeArrowheads="1"/>
          </p:cNvSpPr>
          <p:nvPr>
            <p:ph idx="1"/>
          </p:nvPr>
        </p:nvSpPr>
        <p:spPr/>
        <p:txBody>
          <a:bodyPr/>
          <a:lstStyle/>
          <a:p>
            <a:pPr eaLnBrk="1" hangingPunct="1"/>
            <a:r>
              <a:rPr lang="zh-CN" altLang="en-US" sz="3600" smtClean="0"/>
              <a:t>软件工程是从管理和技术两方面研究如何更好地开发和维护计算机软件的一门新兴学科。</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838200" y="990600"/>
            <a:ext cx="7848600" cy="4953000"/>
          </a:xfrm>
        </p:spPr>
        <p:txBody>
          <a:bodyPr/>
          <a:lstStyle/>
          <a:p>
            <a:pPr eaLnBrk="1" hangingPunct="1"/>
            <a:r>
              <a:rPr lang="en-US" altLang="zh-CN" smtClean="0"/>
              <a:t>B. W. Boehm</a:t>
            </a:r>
            <a:r>
              <a:rPr lang="zh-CN" altLang="en-US" smtClean="0">
                <a:latin typeface="宋体" charset="-122"/>
              </a:rPr>
              <a:t>在</a:t>
            </a:r>
            <a:r>
              <a:rPr lang="en-US" altLang="zh-CN" smtClean="0"/>
              <a:t>1983</a:t>
            </a:r>
            <a:r>
              <a:rPr lang="zh-CN" altLang="en-US" smtClean="0">
                <a:latin typeface="宋体" charset="-122"/>
              </a:rPr>
              <a:t>年提出了软件工程的如下准则：</a:t>
            </a:r>
          </a:p>
          <a:p>
            <a:pPr lvl="1" eaLnBrk="1" hangingPunct="1"/>
            <a:r>
              <a:rPr lang="zh-CN" altLang="en-US" smtClean="0"/>
              <a:t>用分阶段的生命周期计划严格管理</a:t>
            </a:r>
          </a:p>
          <a:p>
            <a:pPr lvl="1" eaLnBrk="1" hangingPunct="1"/>
            <a:r>
              <a:rPr lang="zh-CN" altLang="en-US" smtClean="0"/>
              <a:t>坚持进行阶段评审</a:t>
            </a:r>
          </a:p>
          <a:p>
            <a:pPr lvl="1" eaLnBrk="1" hangingPunct="1"/>
            <a:r>
              <a:rPr lang="zh-CN" altLang="en-US" smtClean="0"/>
              <a:t>实行严格的产品控制</a:t>
            </a:r>
          </a:p>
          <a:p>
            <a:pPr lvl="1" eaLnBrk="1" hangingPunct="1"/>
            <a:r>
              <a:rPr lang="zh-CN" altLang="en-US" smtClean="0"/>
              <a:t>采用现代程序设计技术</a:t>
            </a:r>
          </a:p>
          <a:p>
            <a:pPr lvl="1" eaLnBrk="1" hangingPunct="1"/>
            <a:r>
              <a:rPr lang="zh-CN" altLang="en-US" smtClean="0"/>
              <a:t>结果应能清楚地审查</a:t>
            </a:r>
          </a:p>
          <a:p>
            <a:pPr lvl="1" eaLnBrk="1" hangingPunct="1"/>
            <a:r>
              <a:rPr lang="zh-CN" altLang="en-US" smtClean="0"/>
              <a:t>开发小组的人员应该少而精</a:t>
            </a:r>
          </a:p>
          <a:p>
            <a:pPr lvl="1" eaLnBrk="1" hangingPunct="1"/>
            <a:r>
              <a:rPr lang="zh-CN" altLang="en-US" smtClean="0"/>
              <a:t>不断改进软件工程的实践</a:t>
            </a:r>
          </a:p>
          <a:p>
            <a:pPr eaLnBrk="1" hangingPunct="1"/>
            <a:endParaRPr lang="en-US"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一般情况下，软件的生命周期通常划分为五个阶段，即</a:t>
            </a:r>
            <a:r>
              <a:rPr lang="zh-CN" altLang="en-US" dirty="0" smtClean="0"/>
              <a:t>：</a:t>
            </a:r>
            <a:r>
              <a:rPr lang="zh-CN" altLang="en-US" dirty="0"/>
              <a:t>软件</a:t>
            </a:r>
            <a:r>
              <a:rPr lang="zh-CN" altLang="en-US" dirty="0" smtClean="0"/>
              <a:t>分析</a:t>
            </a:r>
            <a:r>
              <a:rPr lang="zh-CN" altLang="en-US" dirty="0"/>
              <a:t>、软件设计、程序编码、软件测试及运行维护。</a:t>
            </a:r>
          </a:p>
          <a:p>
            <a:endParaRPr lang="zh-CN" altLang="en-US" dirty="0"/>
          </a:p>
        </p:txBody>
      </p:sp>
    </p:spTree>
    <p:extLst>
      <p:ext uri="{BB962C8B-B14F-4D97-AF65-F5344CB8AC3E}">
        <p14:creationId xmlns:p14="http://schemas.microsoft.com/office/powerpoint/2010/main" val="144136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sp>
        <p:nvSpPr>
          <p:cNvPr id="22531" name="内容占位符 2"/>
          <p:cNvSpPr>
            <a:spLocks noGrp="1"/>
          </p:cNvSpPr>
          <p:nvPr>
            <p:ph idx="1"/>
          </p:nvPr>
        </p:nvSpPr>
        <p:spPr/>
        <p:txBody>
          <a:bodyPr/>
          <a:lstStyle/>
          <a:p>
            <a:pPr>
              <a:defRPr/>
            </a:pPr>
            <a:r>
              <a:rPr lang="zh-CN" altLang="en-US" dirty="0" smtClean="0"/>
              <a:t>软件与软件工程</a:t>
            </a:r>
            <a:endParaRPr lang="en-US" altLang="zh-CN" dirty="0" smtClean="0"/>
          </a:p>
          <a:p>
            <a:pPr eaLnBrk="1" hangingPunct="1">
              <a:defRPr/>
            </a:pPr>
            <a:r>
              <a:rPr lang="en-US" altLang="zh-CN" b="1" dirty="0" smtClean="0">
                <a:solidFill>
                  <a:schemeClr val="accent2"/>
                </a:solidFill>
                <a:effectLst>
                  <a:outerShdw blurRad="38100" dist="38100" dir="2700000" algn="tl">
                    <a:srgbClr val="C0C0C0"/>
                  </a:outerShdw>
                </a:effectLst>
                <a:latin typeface="黑体" pitchFamily="2" charset="-122"/>
                <a:ea typeface="黑体" pitchFamily="2" charset="-122"/>
              </a:rPr>
              <a:t>GIS</a:t>
            </a:r>
            <a:r>
              <a:rPr lang="zh-CN" altLang="en-US" b="1" dirty="0">
                <a:solidFill>
                  <a:schemeClr val="accent2"/>
                </a:solidFill>
                <a:effectLst>
                  <a:outerShdw blurRad="38100" dist="38100" dir="2700000" algn="tl">
                    <a:srgbClr val="C0C0C0"/>
                  </a:outerShdw>
                </a:effectLst>
                <a:latin typeface="黑体" pitchFamily="2" charset="-122"/>
                <a:ea typeface="黑体" pitchFamily="2" charset="-122"/>
              </a:rPr>
              <a:t>软件</a:t>
            </a:r>
            <a:r>
              <a:rPr lang="zh-CN" altLang="en-US" b="1" dirty="0" smtClean="0">
                <a:solidFill>
                  <a:schemeClr val="accent2"/>
                </a:solidFill>
                <a:effectLst>
                  <a:outerShdw blurRad="38100" dist="38100" dir="2700000" algn="tl">
                    <a:srgbClr val="C0C0C0"/>
                  </a:outerShdw>
                </a:effectLst>
                <a:latin typeface="黑体" pitchFamily="2" charset="-122"/>
                <a:ea typeface="黑体" pitchFamily="2" charset="-122"/>
              </a:rPr>
              <a:t>分析</a:t>
            </a:r>
            <a:endParaRPr lang="en-US" altLang="zh-CN" b="1" dirty="0" smtClean="0">
              <a:solidFill>
                <a:schemeClr val="accent2"/>
              </a:solidFill>
              <a:effectLst>
                <a:outerShdw blurRad="38100" dist="38100" dir="2700000" algn="tl">
                  <a:srgbClr val="C0C0C0"/>
                </a:outerShdw>
              </a:effectLst>
              <a:latin typeface="黑体" pitchFamily="2" charset="-122"/>
              <a:ea typeface="黑体" pitchFamily="2" charset="-122"/>
            </a:endParaRPr>
          </a:p>
          <a:p>
            <a:pPr>
              <a:defRPr/>
            </a:pPr>
            <a:r>
              <a:rPr lang="en-US" altLang="zh-CN" dirty="0" smtClean="0"/>
              <a:t>GIS</a:t>
            </a:r>
            <a:r>
              <a:rPr lang="zh-CN" altLang="en-US" dirty="0" smtClean="0"/>
              <a:t>用户界面设计</a:t>
            </a:r>
            <a:endParaRPr lang="en-US" altLang="zh-CN" dirty="0" smtClean="0"/>
          </a:p>
          <a:p>
            <a:pPr>
              <a:defRPr/>
            </a:pPr>
            <a:r>
              <a:rPr lang="en-US" altLang="zh-CN" dirty="0" smtClean="0"/>
              <a:t>GIS</a:t>
            </a:r>
            <a:r>
              <a:rPr lang="zh-CN" altLang="en-US" dirty="0" smtClean="0"/>
              <a:t>程序编写</a:t>
            </a:r>
          </a:p>
          <a:p>
            <a:pPr>
              <a:defRPr/>
            </a:pP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642938" y="980728"/>
            <a:ext cx="7772400" cy="5091460"/>
          </a:xfrm>
        </p:spPr>
        <p:txBody>
          <a:bodyPr/>
          <a:lstStyle/>
          <a:p>
            <a:pPr eaLnBrk="1" hangingPunct="1">
              <a:lnSpc>
                <a:spcPct val="90000"/>
              </a:lnSpc>
            </a:pPr>
            <a:r>
              <a:rPr lang="zh-CN" altLang="en-US" dirty="0" smtClean="0"/>
              <a:t>这里的</a:t>
            </a:r>
            <a:r>
              <a:rPr lang="en-US" altLang="zh-CN" dirty="0" smtClean="0"/>
              <a:t>GIS</a:t>
            </a:r>
            <a:r>
              <a:rPr lang="zh-CN" altLang="en-US" dirty="0" smtClean="0"/>
              <a:t>软件主要是指为特定用户开发的项目软件（应用系统）。</a:t>
            </a:r>
            <a:endParaRPr lang="en-US" altLang="zh-CN" dirty="0" smtClean="0"/>
          </a:p>
          <a:p>
            <a:pPr eaLnBrk="1" hangingPunct="1">
              <a:lnSpc>
                <a:spcPct val="90000"/>
              </a:lnSpc>
            </a:pPr>
            <a:r>
              <a:rPr lang="zh-CN" altLang="en-US" dirty="0" smtClean="0"/>
              <a:t>软件工程</a:t>
            </a:r>
            <a:r>
              <a:rPr lang="zh-CN" altLang="en-US" dirty="0" smtClean="0"/>
              <a:t>强调在系统开发前，首先要进行系统分析，充分了解用户的要求，并把双方的理解用系统方案书表达出来。</a:t>
            </a:r>
          </a:p>
          <a:p>
            <a:pPr eaLnBrk="1" hangingPunct="1">
              <a:lnSpc>
                <a:spcPct val="90000"/>
              </a:lnSpc>
            </a:pPr>
            <a:r>
              <a:rPr lang="zh-CN" altLang="en-US" dirty="0" smtClean="0"/>
              <a:t>系统分析的任务包括：</a:t>
            </a:r>
            <a:endParaRPr lang="en-US" altLang="zh-CN" dirty="0" smtClean="0"/>
          </a:p>
          <a:p>
            <a:pPr lvl="1" eaLnBrk="1" hangingPunct="1">
              <a:lnSpc>
                <a:spcPct val="90000"/>
              </a:lnSpc>
            </a:pPr>
            <a:r>
              <a:rPr lang="zh-CN" altLang="en-US" dirty="0" smtClean="0"/>
              <a:t>用户需求分析</a:t>
            </a:r>
            <a:endParaRPr lang="en-US" altLang="zh-CN" dirty="0" smtClean="0"/>
          </a:p>
          <a:p>
            <a:pPr lvl="1" eaLnBrk="1" hangingPunct="1">
              <a:lnSpc>
                <a:spcPct val="90000"/>
              </a:lnSpc>
            </a:pPr>
            <a:r>
              <a:rPr lang="zh-CN" altLang="en-US" dirty="0" smtClean="0"/>
              <a:t>用户基础分析</a:t>
            </a:r>
            <a:endParaRPr lang="en-US" altLang="zh-CN" dirty="0" smtClean="0"/>
          </a:p>
          <a:p>
            <a:pPr lvl="1" eaLnBrk="1" hangingPunct="1">
              <a:lnSpc>
                <a:spcPct val="90000"/>
              </a:lnSpc>
            </a:pPr>
            <a:r>
              <a:rPr lang="zh-CN" altLang="en-US" dirty="0" smtClean="0"/>
              <a:t>可行性分析</a:t>
            </a:r>
            <a:endParaRPr lang="en-US" altLang="zh-CN" dirty="0" smtClean="0"/>
          </a:p>
          <a:p>
            <a:pPr lvl="1" eaLnBrk="1" hangingPunct="1">
              <a:lnSpc>
                <a:spcPct val="90000"/>
              </a:lnSpc>
            </a:pPr>
            <a:r>
              <a:rPr lang="zh-CN" altLang="en-US" dirty="0" smtClean="0"/>
              <a:t>系统方案书编写。</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71600" y="457200"/>
            <a:ext cx="6553200" cy="1143000"/>
          </a:xfrm>
        </p:spPr>
        <p:txBody>
          <a:bodyPr/>
          <a:lstStyle/>
          <a:p>
            <a:pPr eaLnBrk="1" hangingPunct="1"/>
            <a:r>
              <a:rPr lang="zh-CN" altLang="en-US" smtClean="0">
                <a:solidFill>
                  <a:schemeClr val="tx1"/>
                </a:solidFill>
                <a:ea typeface="华文新魏" pitchFamily="2" charset="-122"/>
              </a:rPr>
              <a:t>用户需求分析</a:t>
            </a:r>
            <a:endParaRPr lang="zh-CN" altLang="en-US" smtClean="0">
              <a:solidFill>
                <a:schemeClr val="tx1"/>
              </a:solidFill>
            </a:endParaRPr>
          </a:p>
        </p:txBody>
      </p:sp>
      <p:sp>
        <p:nvSpPr>
          <p:cNvPr id="23555" name="Rectangle 3"/>
          <p:cNvSpPr>
            <a:spLocks noGrp="1" noChangeArrowheads="1"/>
          </p:cNvSpPr>
          <p:nvPr>
            <p:ph idx="1"/>
          </p:nvPr>
        </p:nvSpPr>
        <p:spPr>
          <a:xfrm>
            <a:off x="785813" y="1857375"/>
            <a:ext cx="7467600" cy="4357688"/>
          </a:xfrm>
        </p:spPr>
        <p:txBody>
          <a:bodyPr/>
          <a:lstStyle/>
          <a:p>
            <a:pPr eaLnBrk="1" hangingPunct="1"/>
            <a:r>
              <a:rPr lang="zh-CN" altLang="en-US" smtClean="0"/>
              <a:t>用户需求分析就是要明确用户的需要及要求，通常包括以下几个方面内容：</a:t>
            </a:r>
            <a:endParaRPr lang="zh-CN" altLang="en-US" smtClean="0">
              <a:latin typeface="宋体" charset="-122"/>
            </a:endParaRPr>
          </a:p>
          <a:p>
            <a:pPr lvl="1" eaLnBrk="1" hangingPunct="1"/>
            <a:r>
              <a:rPr lang="zh-CN" altLang="en-US" smtClean="0">
                <a:latin typeface="宋体" charset="-122"/>
              </a:rPr>
              <a:t>系统总体目标（系统的用途）</a:t>
            </a:r>
          </a:p>
          <a:p>
            <a:pPr lvl="1" eaLnBrk="1" hangingPunct="1"/>
            <a:r>
              <a:rPr lang="zh-CN" altLang="en-US" smtClean="0">
                <a:latin typeface="宋体" charset="-122"/>
              </a:rPr>
              <a:t>所期望的功能（有哪些功能）</a:t>
            </a:r>
          </a:p>
          <a:p>
            <a:pPr lvl="1" eaLnBrk="1" hangingPunct="1"/>
            <a:r>
              <a:rPr lang="zh-CN" altLang="en-US" smtClean="0">
                <a:latin typeface="宋体" charset="-122"/>
              </a:rPr>
              <a:t>所要求的系统性能（支持的数据量、处理速度等）</a:t>
            </a:r>
          </a:p>
          <a:p>
            <a:pPr lvl="1" eaLnBrk="1" hangingPunct="1"/>
            <a:r>
              <a:rPr lang="zh-CN" altLang="en-US" smtClean="0">
                <a:latin typeface="宋体" charset="-122"/>
              </a:rPr>
              <a:t>可靠性和质量的要求（软件运行的稳定性、数据处理精度等）</a:t>
            </a:r>
            <a:endParaRPr lang="zh-CN" altLang="en-US" smtClean="0"/>
          </a:p>
          <a:p>
            <a:pPr eaLnBrk="1" hangingPunct="1"/>
            <a:endParaRPr lang="en-US" altLang="zh-CN" smtClean="0"/>
          </a:p>
        </p:txBody>
      </p:sp>
      <p:sp>
        <p:nvSpPr>
          <p:cNvPr id="23556" name="Text Box 5"/>
          <p:cNvSpPr txBox="1">
            <a:spLocks noChangeArrowheads="1"/>
          </p:cNvSpPr>
          <p:nvPr/>
        </p:nvSpPr>
        <p:spPr bwMode="auto">
          <a:xfrm>
            <a:off x="789856" y="404664"/>
            <a:ext cx="685800" cy="914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5400" b="1"/>
              <a:t>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500063" y="1071563"/>
            <a:ext cx="7986712" cy="5072062"/>
          </a:xfrm>
        </p:spPr>
        <p:txBody>
          <a:bodyPr/>
          <a:lstStyle/>
          <a:p>
            <a:pPr lvl="1" eaLnBrk="1" hangingPunct="1">
              <a:lnSpc>
                <a:spcPct val="90000"/>
              </a:lnSpc>
            </a:pPr>
            <a:r>
              <a:rPr lang="zh-CN" altLang="en-US" smtClean="0">
                <a:latin typeface="宋体" charset="-122"/>
              </a:rPr>
              <a:t>环境要求（软件系统运行时对硬软件环境的要求）</a:t>
            </a:r>
          </a:p>
          <a:p>
            <a:pPr lvl="1" eaLnBrk="1" hangingPunct="1">
              <a:lnSpc>
                <a:spcPct val="90000"/>
              </a:lnSpc>
            </a:pPr>
            <a:r>
              <a:rPr lang="zh-CN" altLang="en-US" smtClean="0">
                <a:latin typeface="宋体" charset="-122"/>
              </a:rPr>
              <a:t>安全保密要求（软件使用权限、防止数据外流等）</a:t>
            </a:r>
          </a:p>
          <a:p>
            <a:pPr lvl="1" eaLnBrk="1" hangingPunct="1">
              <a:lnSpc>
                <a:spcPct val="90000"/>
              </a:lnSpc>
            </a:pPr>
            <a:r>
              <a:rPr lang="zh-CN" altLang="en-US" smtClean="0">
                <a:latin typeface="宋体" charset="-122"/>
              </a:rPr>
              <a:t>用户界面与操作需求（界面的字体、颜色、图案等）</a:t>
            </a:r>
          </a:p>
          <a:p>
            <a:pPr lvl="1" eaLnBrk="1" hangingPunct="1">
              <a:lnSpc>
                <a:spcPct val="90000"/>
              </a:lnSpc>
            </a:pPr>
            <a:r>
              <a:rPr lang="zh-CN" altLang="en-US" smtClean="0">
                <a:latin typeface="宋体" charset="-122"/>
              </a:rPr>
              <a:t>将来可能有哪些扩充（功能上扩充、数据扩充等）</a:t>
            </a:r>
          </a:p>
          <a:p>
            <a:pPr lvl="1" eaLnBrk="1" hangingPunct="1">
              <a:lnSpc>
                <a:spcPct val="90000"/>
              </a:lnSpc>
            </a:pPr>
            <a:r>
              <a:rPr lang="zh-CN" altLang="en-US" smtClean="0">
                <a:latin typeface="宋体" charset="-122"/>
              </a:rPr>
              <a:t>完成时间</a:t>
            </a:r>
            <a:endParaRPr lang="en-US" altLang="zh-CN" smtClean="0">
              <a:latin typeface="宋体" charset="-122"/>
            </a:endParaRPr>
          </a:p>
          <a:p>
            <a:pPr lvl="1" eaLnBrk="1" hangingPunct="1">
              <a:lnSpc>
                <a:spcPct val="90000"/>
              </a:lnSpc>
            </a:pPr>
            <a:r>
              <a:rPr lang="zh-CN" altLang="en-US" smtClean="0"/>
              <a:t>其它</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609600" y="1000125"/>
            <a:ext cx="7850188" cy="5021263"/>
          </a:xfrm>
        </p:spPr>
        <p:txBody>
          <a:bodyPr/>
          <a:lstStyle/>
          <a:p>
            <a:pPr eaLnBrk="1" hangingPunct="1"/>
            <a:r>
              <a:rPr lang="zh-CN" altLang="en-US" smtClean="0">
                <a:latin typeface="宋体" charset="-122"/>
              </a:rPr>
              <a:t>用户需求分析的一个重要过程是用户访谈。访谈有两种基本形式：正式的和非正式的。</a:t>
            </a:r>
            <a:endParaRPr lang="en-US" altLang="zh-CN" smtClean="0">
              <a:latin typeface="宋体" charset="-122"/>
            </a:endParaRPr>
          </a:p>
          <a:p>
            <a:pPr lvl="1" eaLnBrk="1" hangingPunct="1"/>
            <a:r>
              <a:rPr lang="zh-CN" altLang="en-US" smtClean="0">
                <a:latin typeface="宋体" charset="-122"/>
              </a:rPr>
              <a:t>在正式的访谈中，系统分析员将提出一些事先准备好的具体问题。</a:t>
            </a:r>
            <a:endParaRPr lang="en-US" altLang="zh-CN" smtClean="0">
              <a:latin typeface="宋体" charset="-122"/>
            </a:endParaRPr>
          </a:p>
          <a:p>
            <a:pPr lvl="1" eaLnBrk="1" hangingPunct="1"/>
            <a:r>
              <a:rPr lang="zh-CN" altLang="en-US" smtClean="0">
                <a:latin typeface="宋体" charset="-122"/>
              </a:rPr>
              <a:t>在非正式的访谈中，将提出一些可以自由回答的开放性问题，以鼓励被访问的人员表达自己的想法。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zh-CN" altLang="zh-CN" smtClean="0"/>
          </a:p>
        </p:txBody>
      </p:sp>
      <p:sp>
        <p:nvSpPr>
          <p:cNvPr id="26627" name="Rectangle 3"/>
          <p:cNvSpPr>
            <a:spLocks noGrp="1" noChangeArrowheads="1"/>
          </p:cNvSpPr>
          <p:nvPr>
            <p:ph idx="1"/>
          </p:nvPr>
        </p:nvSpPr>
        <p:spPr/>
        <p:txBody>
          <a:bodyPr/>
          <a:lstStyle/>
          <a:p>
            <a:pPr eaLnBrk="1" hangingPunct="1"/>
            <a:r>
              <a:rPr lang="zh-CN" altLang="en-US" smtClean="0"/>
              <a:t>在用户分析阶段，最好能快速建立一个原型系统（或利用其它类似系统），使用户对系统的功能有一个基本认识，这样，有利于相互沟通。</a:t>
            </a:r>
          </a:p>
          <a:p>
            <a:pPr eaLnBrk="1" hangingPunct="1"/>
            <a:endParaRPr lang="en-US" altLang="zh-C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219200" y="428624"/>
            <a:ext cx="6934200" cy="1019175"/>
          </a:xfrm>
        </p:spPr>
        <p:txBody>
          <a:bodyPr/>
          <a:lstStyle/>
          <a:p>
            <a:pPr eaLnBrk="1" hangingPunct="1"/>
            <a:r>
              <a:rPr lang="zh-CN" altLang="en-US" dirty="0" smtClean="0">
                <a:ea typeface="华文新魏" pitchFamily="2" charset="-122"/>
              </a:rPr>
              <a:t>用户基础分析</a:t>
            </a:r>
            <a:endParaRPr lang="zh-CN" altLang="en-US" dirty="0" smtClean="0"/>
          </a:p>
        </p:txBody>
      </p:sp>
      <p:sp>
        <p:nvSpPr>
          <p:cNvPr id="1028" name="Rectangle 3"/>
          <p:cNvSpPr>
            <a:spLocks noGrp="1" noChangeArrowheads="1"/>
          </p:cNvSpPr>
          <p:nvPr>
            <p:ph idx="1"/>
          </p:nvPr>
        </p:nvSpPr>
        <p:spPr>
          <a:xfrm>
            <a:off x="990600" y="1752600"/>
            <a:ext cx="7772400" cy="4114800"/>
          </a:xfrm>
        </p:spPr>
        <p:txBody>
          <a:bodyPr/>
          <a:lstStyle/>
          <a:p>
            <a:pPr eaLnBrk="1" hangingPunct="1"/>
            <a:r>
              <a:rPr lang="zh-CN" altLang="en-US" dirty="0" smtClean="0"/>
              <a:t>在明确用户需求以后，需要了解用户已有基础，以避免资源浪费。</a:t>
            </a:r>
          </a:p>
          <a:p>
            <a:pPr eaLnBrk="1" hangingPunct="1"/>
            <a:r>
              <a:rPr lang="zh-CN" altLang="en-US" dirty="0" smtClean="0"/>
              <a:t>用户基础分析的内容：</a:t>
            </a:r>
          </a:p>
          <a:p>
            <a:pPr lvl="1" eaLnBrk="1" hangingPunct="1"/>
            <a:r>
              <a:rPr lang="zh-CN" altLang="en-US" dirty="0" smtClean="0"/>
              <a:t>软硬件设备</a:t>
            </a:r>
          </a:p>
          <a:p>
            <a:pPr lvl="1" eaLnBrk="1" hangingPunct="1"/>
            <a:r>
              <a:rPr lang="zh-CN" altLang="en-US" dirty="0" smtClean="0"/>
              <a:t>数据积累</a:t>
            </a:r>
          </a:p>
          <a:p>
            <a:pPr lvl="1" eaLnBrk="1" hangingPunct="1"/>
            <a:r>
              <a:rPr lang="zh-CN" altLang="en-US" dirty="0" smtClean="0"/>
              <a:t>已有研究工作</a:t>
            </a:r>
          </a:p>
        </p:txBody>
      </p:sp>
      <p:graphicFrame>
        <p:nvGraphicFramePr>
          <p:cNvPr id="1026" name="Object 5"/>
          <p:cNvGraphicFramePr>
            <a:graphicFrameLocks noChangeAspect="1"/>
          </p:cNvGraphicFramePr>
          <p:nvPr/>
        </p:nvGraphicFramePr>
        <p:xfrm>
          <a:off x="3276600" y="4089400"/>
          <a:ext cx="1068388" cy="965200"/>
        </p:xfrm>
        <a:graphic>
          <a:graphicData uri="http://schemas.openxmlformats.org/presentationml/2006/ole">
            <mc:AlternateContent xmlns:mc="http://schemas.openxmlformats.org/markup-compatibility/2006">
              <mc:Choice xmlns:v="urn:schemas-microsoft-com:vml" Requires="v">
                <p:oleObj spid="_x0000_s1056" name="文档" r:id="rId3" imgW="1068324" imgH="966216" progId="Word.Document.8">
                  <p:embed/>
                </p:oleObj>
              </mc:Choice>
              <mc:Fallback>
                <p:oleObj name="文档" r:id="rId3" imgW="1068324" imgH="966216" progId="Word.Document.8">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089400"/>
                        <a:ext cx="1068388"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785813" y="428625"/>
            <a:ext cx="685800" cy="914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5400" b="1"/>
              <a:t>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endParaRPr lang="zh-CN" altLang="en-US" smtClean="0"/>
          </a:p>
        </p:txBody>
      </p:sp>
      <p:sp>
        <p:nvSpPr>
          <p:cNvPr id="13315" name="内容占位符 2"/>
          <p:cNvSpPr>
            <a:spLocks noGrp="1"/>
          </p:cNvSpPr>
          <p:nvPr>
            <p:ph idx="1"/>
          </p:nvPr>
        </p:nvSpPr>
        <p:spPr/>
        <p:txBody>
          <a:bodyPr/>
          <a:lstStyle/>
          <a:p>
            <a:pPr eaLnBrk="1" hangingPunct="1">
              <a:defRPr/>
            </a:pPr>
            <a:r>
              <a:rPr lang="zh-CN" altLang="en-US" b="1" dirty="0" smtClean="0">
                <a:solidFill>
                  <a:schemeClr val="accent2"/>
                </a:solidFill>
                <a:effectLst>
                  <a:outerShdw blurRad="38100" dist="38100" dir="2700000" algn="tl">
                    <a:srgbClr val="C0C0C0"/>
                  </a:outerShdw>
                </a:effectLst>
                <a:latin typeface="黑体" pitchFamily="2" charset="-122"/>
                <a:ea typeface="黑体" pitchFamily="2" charset="-122"/>
              </a:rPr>
              <a:t>软件与软件工程</a:t>
            </a:r>
            <a:endParaRPr lang="en-US" altLang="zh-CN" b="1" dirty="0" smtClean="0">
              <a:solidFill>
                <a:schemeClr val="accent2"/>
              </a:solidFill>
              <a:effectLst>
                <a:outerShdw blurRad="38100" dist="38100" dir="2700000" algn="tl">
                  <a:srgbClr val="C0C0C0"/>
                </a:outerShdw>
              </a:effectLst>
              <a:latin typeface="黑体" pitchFamily="2" charset="-122"/>
              <a:ea typeface="黑体" pitchFamily="2" charset="-122"/>
            </a:endParaRPr>
          </a:p>
          <a:p>
            <a:pPr>
              <a:defRPr/>
            </a:pPr>
            <a:r>
              <a:rPr lang="en-US" altLang="zh-CN" dirty="0" smtClean="0"/>
              <a:t>GIS</a:t>
            </a:r>
            <a:r>
              <a:rPr lang="zh-CN" altLang="en-US" dirty="0" smtClean="0"/>
              <a:t>系统分析</a:t>
            </a:r>
            <a:endParaRPr lang="en-US" altLang="zh-CN" dirty="0" smtClean="0"/>
          </a:p>
          <a:p>
            <a:pPr>
              <a:defRPr/>
            </a:pPr>
            <a:r>
              <a:rPr lang="en-US" altLang="zh-CN" dirty="0" smtClean="0"/>
              <a:t>GIS</a:t>
            </a:r>
            <a:r>
              <a:rPr lang="zh-CN" altLang="en-US" dirty="0" smtClean="0"/>
              <a:t>用户界面设计</a:t>
            </a:r>
            <a:endParaRPr lang="en-US" altLang="zh-CN" dirty="0" smtClean="0"/>
          </a:p>
          <a:p>
            <a:pPr>
              <a:defRPr/>
            </a:pPr>
            <a:r>
              <a:rPr lang="en-US" altLang="zh-CN" dirty="0" smtClean="0"/>
              <a:t>GIS</a:t>
            </a:r>
            <a:r>
              <a:rPr lang="zh-CN" altLang="en-US" dirty="0" smtClean="0"/>
              <a:t>程序编写</a:t>
            </a:r>
          </a:p>
          <a:p>
            <a:pPr>
              <a:defRPr/>
            </a:pPr>
            <a:endParaRPr lang="en-US" altLang="zh-CN" dirty="0" smtClean="0"/>
          </a:p>
          <a:p>
            <a:pPr>
              <a:defRPr/>
            </a:pPr>
            <a:endParaRPr lang="en-US" altLang="zh-CN" dirty="0" smtClean="0"/>
          </a:p>
          <a:p>
            <a:pPr>
              <a:defRPr/>
            </a:pP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00113" y="476671"/>
            <a:ext cx="7772400" cy="1071141"/>
          </a:xfrm>
        </p:spPr>
        <p:txBody>
          <a:bodyPr/>
          <a:lstStyle/>
          <a:p>
            <a:pPr eaLnBrk="1" hangingPunct="1"/>
            <a:r>
              <a:rPr lang="zh-CN" altLang="en-US" dirty="0" smtClean="0">
                <a:solidFill>
                  <a:schemeClr val="tx1"/>
                </a:solidFill>
                <a:ea typeface="华文新魏" pitchFamily="2" charset="-122"/>
              </a:rPr>
              <a:t>可行性分析</a:t>
            </a:r>
            <a:endParaRPr lang="zh-CN" altLang="en-US" dirty="0" smtClean="0">
              <a:solidFill>
                <a:schemeClr val="tx1"/>
              </a:solidFill>
            </a:endParaRPr>
          </a:p>
        </p:txBody>
      </p:sp>
      <p:sp>
        <p:nvSpPr>
          <p:cNvPr id="27651" name="Rectangle 3"/>
          <p:cNvSpPr>
            <a:spLocks noGrp="1" noChangeArrowheads="1"/>
          </p:cNvSpPr>
          <p:nvPr>
            <p:ph idx="1"/>
          </p:nvPr>
        </p:nvSpPr>
        <p:spPr>
          <a:xfrm>
            <a:off x="857250" y="1785938"/>
            <a:ext cx="7467600" cy="4286250"/>
          </a:xfrm>
        </p:spPr>
        <p:txBody>
          <a:bodyPr/>
          <a:lstStyle/>
          <a:p>
            <a:pPr algn="just" eaLnBrk="1" hangingPunct="1"/>
            <a:r>
              <a:rPr lang="zh-CN" altLang="en-US" smtClean="0"/>
              <a:t>软件项目的可行性分析主要是从技术、经济、法律等方面分析项目是否可以实施。</a:t>
            </a:r>
          </a:p>
          <a:p>
            <a:pPr algn="just" eaLnBrk="1" hangingPunct="1"/>
            <a:endParaRPr lang="zh-CN" altLang="en-US" smtClean="0"/>
          </a:p>
        </p:txBody>
      </p:sp>
      <p:sp>
        <p:nvSpPr>
          <p:cNvPr id="27652" name="Text Box 5"/>
          <p:cNvSpPr txBox="1">
            <a:spLocks noChangeArrowheads="1"/>
          </p:cNvSpPr>
          <p:nvPr/>
        </p:nvSpPr>
        <p:spPr bwMode="auto">
          <a:xfrm>
            <a:off x="714375" y="476672"/>
            <a:ext cx="685800" cy="914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5400" b="1"/>
              <a:t>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684213" y="1357313"/>
            <a:ext cx="7772400" cy="4411662"/>
          </a:xfrm>
        </p:spPr>
        <p:txBody>
          <a:bodyPr/>
          <a:lstStyle/>
          <a:p>
            <a:pPr algn="just" eaLnBrk="1" hangingPunct="1">
              <a:lnSpc>
                <a:spcPct val="90000"/>
              </a:lnSpc>
            </a:pPr>
            <a:r>
              <a:rPr lang="zh-CN" altLang="en-US" smtClean="0"/>
              <a:t>技术可行性分析是根据客户提出的系统功能</a:t>
            </a:r>
            <a:r>
              <a:rPr lang="en-US" altLang="zh-CN" smtClean="0"/>
              <a:t>\</a:t>
            </a:r>
            <a:r>
              <a:rPr lang="zh-CN" altLang="en-US" smtClean="0"/>
              <a:t>性能及实现系统的各项约束条件，从技术的角度研究实现系统的可行性，包括当前的科学技术是否支持系统开发的全过程、是否具备系统开发所需的人员和资源、在给定的约束条件下能否实现系统所需功能和性能。</a:t>
            </a:r>
          </a:p>
          <a:p>
            <a:pPr lvl="1" eaLnBrk="1" hangingPunct="1"/>
            <a:endParaRPr lang="zh-CN" altLang="en-US" sz="32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642938" y="1214438"/>
            <a:ext cx="7772400" cy="4646612"/>
          </a:xfrm>
        </p:spPr>
        <p:txBody>
          <a:bodyPr/>
          <a:lstStyle/>
          <a:p>
            <a:pPr eaLnBrk="1" hangingPunct="1">
              <a:lnSpc>
                <a:spcPct val="90000"/>
              </a:lnSpc>
            </a:pPr>
            <a:r>
              <a:rPr lang="zh-CN" altLang="en-US" smtClean="0"/>
              <a:t>经济可行性分析是评估项目的开发成本及项目预期利润，分析系统开发对其他产品或利润的影响。</a:t>
            </a:r>
            <a:endParaRPr lang="en-US" altLang="zh-CN" smtClean="0"/>
          </a:p>
          <a:p>
            <a:pPr eaLnBrk="1" hangingPunct="1">
              <a:lnSpc>
                <a:spcPct val="90000"/>
              </a:lnSpc>
            </a:pPr>
            <a:r>
              <a:rPr lang="zh-CN" altLang="en-US" smtClean="0"/>
              <a:t>法律可行性分析是研究在系统开发过程中可能涉及到的各种合同、侵权、责任以及各种与法律相抵触的问题。</a:t>
            </a:r>
          </a:p>
          <a:p>
            <a:pPr lvl="1" eaLnBrk="1" hangingPunct="1">
              <a:lnSpc>
                <a:spcPct val="90000"/>
              </a:lnSpc>
            </a:pPr>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71563" y="357188"/>
            <a:ext cx="7772400" cy="990600"/>
          </a:xfrm>
        </p:spPr>
        <p:txBody>
          <a:bodyPr/>
          <a:lstStyle/>
          <a:p>
            <a:pPr eaLnBrk="1" hangingPunct="1"/>
            <a:r>
              <a:rPr lang="zh-CN" altLang="en-US" smtClean="0">
                <a:solidFill>
                  <a:schemeClr val="tx1"/>
                </a:solidFill>
                <a:ea typeface="华文新魏" pitchFamily="2" charset="-122"/>
              </a:rPr>
              <a:t>系统方案书</a:t>
            </a:r>
            <a:endParaRPr lang="zh-CN" altLang="en-US" smtClean="0">
              <a:solidFill>
                <a:schemeClr val="tx1"/>
              </a:solidFill>
            </a:endParaRPr>
          </a:p>
        </p:txBody>
      </p:sp>
      <p:sp>
        <p:nvSpPr>
          <p:cNvPr id="30723" name="Rectangle 3"/>
          <p:cNvSpPr>
            <a:spLocks noGrp="1" noChangeArrowheads="1"/>
          </p:cNvSpPr>
          <p:nvPr>
            <p:ph idx="1"/>
          </p:nvPr>
        </p:nvSpPr>
        <p:spPr>
          <a:xfrm>
            <a:off x="539552" y="1628775"/>
            <a:ext cx="8352927" cy="4968577"/>
          </a:xfrm>
        </p:spPr>
        <p:txBody>
          <a:bodyPr>
            <a:normAutofit fontScale="92500"/>
          </a:bodyPr>
          <a:lstStyle/>
          <a:p>
            <a:pPr eaLnBrk="1" hangingPunct="1"/>
            <a:r>
              <a:rPr lang="zh-CN" altLang="en-US" dirty="0" smtClean="0"/>
              <a:t>系统方案书通常包括以下几方面内容：</a:t>
            </a:r>
            <a:endParaRPr lang="en-US" altLang="zh-CN" dirty="0" smtClean="0"/>
          </a:p>
          <a:p>
            <a:pPr lvl="1" eaLnBrk="1" hangingPunct="1"/>
            <a:r>
              <a:rPr lang="zh-CN" altLang="en-US" dirty="0" smtClean="0"/>
              <a:t>系统建设背景 </a:t>
            </a:r>
          </a:p>
          <a:p>
            <a:pPr lvl="1" eaLnBrk="1" hangingPunct="1"/>
            <a:r>
              <a:rPr lang="zh-CN" altLang="en-US" dirty="0" smtClean="0"/>
              <a:t>系统目标</a:t>
            </a:r>
          </a:p>
          <a:p>
            <a:pPr lvl="1" eaLnBrk="1" hangingPunct="1"/>
            <a:r>
              <a:rPr lang="zh-CN" altLang="en-US" dirty="0" smtClean="0"/>
              <a:t>系统总体结构</a:t>
            </a:r>
            <a:endParaRPr lang="en-US" altLang="zh-CN" dirty="0" smtClean="0"/>
          </a:p>
          <a:p>
            <a:pPr lvl="1" eaLnBrk="1" hangingPunct="1"/>
            <a:r>
              <a:rPr lang="zh-CN" altLang="en-US" dirty="0" smtClean="0"/>
              <a:t>系统开发方案（二次开发、组件开发、底层开发等）</a:t>
            </a:r>
          </a:p>
          <a:p>
            <a:pPr lvl="1" eaLnBrk="1" hangingPunct="1"/>
            <a:r>
              <a:rPr lang="zh-CN" altLang="en-US" dirty="0" smtClean="0"/>
              <a:t>系统软硬件配置方案</a:t>
            </a:r>
          </a:p>
          <a:p>
            <a:pPr lvl="1" eaLnBrk="1" hangingPunct="1"/>
            <a:r>
              <a:rPr lang="zh-CN" altLang="en-US" dirty="0" smtClean="0"/>
              <a:t>人员组织</a:t>
            </a:r>
          </a:p>
          <a:p>
            <a:pPr lvl="1" eaLnBrk="1" hangingPunct="1"/>
            <a:r>
              <a:rPr lang="zh-CN" altLang="en-US" dirty="0" smtClean="0"/>
              <a:t>进度</a:t>
            </a:r>
          </a:p>
          <a:p>
            <a:pPr lvl="1" eaLnBrk="1" hangingPunct="1"/>
            <a:r>
              <a:rPr lang="zh-CN" altLang="en-US" dirty="0" smtClean="0"/>
              <a:t>经费预算</a:t>
            </a:r>
          </a:p>
          <a:p>
            <a:pPr lvl="1" eaLnBrk="1" hangingPunct="1"/>
            <a:r>
              <a:rPr lang="zh-CN" altLang="en-US" dirty="0" smtClean="0"/>
              <a:t>附件（如可行性研究）</a:t>
            </a:r>
          </a:p>
        </p:txBody>
      </p:sp>
      <p:sp>
        <p:nvSpPr>
          <p:cNvPr id="30724" name="Text Box 5"/>
          <p:cNvSpPr txBox="1">
            <a:spLocks noChangeArrowheads="1"/>
          </p:cNvSpPr>
          <p:nvPr/>
        </p:nvSpPr>
        <p:spPr bwMode="auto">
          <a:xfrm>
            <a:off x="714375" y="357188"/>
            <a:ext cx="685800" cy="914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5400" b="1"/>
              <a:t>4</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smtClean="0"/>
          </a:p>
        </p:txBody>
      </p:sp>
      <p:sp>
        <p:nvSpPr>
          <p:cNvPr id="37891" name="内容占位符 2"/>
          <p:cNvSpPr>
            <a:spLocks noGrp="1"/>
          </p:cNvSpPr>
          <p:nvPr>
            <p:ph idx="1"/>
          </p:nvPr>
        </p:nvSpPr>
        <p:spPr/>
        <p:txBody>
          <a:bodyPr/>
          <a:lstStyle/>
          <a:p>
            <a:pPr>
              <a:defRPr/>
            </a:pPr>
            <a:r>
              <a:rPr lang="zh-CN" altLang="en-US" dirty="0" smtClean="0"/>
              <a:t>软件与软件工程</a:t>
            </a:r>
            <a:endParaRPr lang="en-US" altLang="zh-CN" dirty="0" smtClean="0"/>
          </a:p>
          <a:p>
            <a:pPr>
              <a:defRPr/>
            </a:pPr>
            <a:r>
              <a:rPr lang="en-US" altLang="zh-CN" dirty="0" smtClean="0"/>
              <a:t>GIS</a:t>
            </a:r>
            <a:r>
              <a:rPr lang="zh-CN" altLang="en-US" dirty="0" smtClean="0"/>
              <a:t>系统分析</a:t>
            </a:r>
            <a:endParaRPr lang="en-US" altLang="zh-CN" dirty="0" smtClean="0"/>
          </a:p>
          <a:p>
            <a:pPr eaLnBrk="1" hangingPunct="1">
              <a:defRPr/>
            </a:pPr>
            <a:r>
              <a:rPr lang="en-US" altLang="zh-CN" b="1" dirty="0" smtClean="0">
                <a:solidFill>
                  <a:schemeClr val="accent2"/>
                </a:solidFill>
                <a:effectLst>
                  <a:outerShdw blurRad="38100" dist="38100" dir="2700000" algn="tl">
                    <a:srgbClr val="C0C0C0"/>
                  </a:outerShdw>
                </a:effectLst>
                <a:latin typeface="黑体" pitchFamily="2" charset="-122"/>
                <a:ea typeface="黑体" pitchFamily="2" charset="-122"/>
              </a:rPr>
              <a:t>GIS</a:t>
            </a:r>
            <a:r>
              <a:rPr lang="zh-CN" altLang="en-US" b="1" dirty="0" smtClean="0">
                <a:solidFill>
                  <a:schemeClr val="accent2"/>
                </a:solidFill>
                <a:effectLst>
                  <a:outerShdw blurRad="38100" dist="38100" dir="2700000" algn="tl">
                    <a:srgbClr val="C0C0C0"/>
                  </a:outerShdw>
                </a:effectLst>
                <a:latin typeface="黑体" pitchFamily="2" charset="-122"/>
                <a:ea typeface="黑体" pitchFamily="2" charset="-122"/>
              </a:rPr>
              <a:t>用户界面设计</a:t>
            </a:r>
            <a:endParaRPr lang="en-US" altLang="zh-CN" b="1" dirty="0" smtClean="0">
              <a:solidFill>
                <a:schemeClr val="accent2"/>
              </a:solidFill>
              <a:effectLst>
                <a:outerShdw blurRad="38100" dist="38100" dir="2700000" algn="tl">
                  <a:srgbClr val="C0C0C0"/>
                </a:outerShdw>
              </a:effectLst>
              <a:latin typeface="黑体" pitchFamily="2" charset="-122"/>
              <a:ea typeface="黑体" pitchFamily="2" charset="-122"/>
            </a:endParaRPr>
          </a:p>
          <a:p>
            <a:pPr>
              <a:defRPr/>
            </a:pPr>
            <a:r>
              <a:rPr lang="en-US" altLang="zh-CN" dirty="0" smtClean="0"/>
              <a:t>GIS</a:t>
            </a:r>
            <a:r>
              <a:rPr lang="zh-CN" altLang="en-US" dirty="0" smtClean="0"/>
              <a:t>程序编写</a:t>
            </a:r>
          </a:p>
          <a:p>
            <a:pPr>
              <a:defRPr/>
            </a:pPr>
            <a:endParaRPr lang="zh-CN" altLang="en-US" dirty="0" smtClean="0"/>
          </a:p>
          <a:p>
            <a:pPr>
              <a:defRPr/>
            </a:pPr>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609600" y="1143000"/>
            <a:ext cx="8153400" cy="3962400"/>
          </a:xfrm>
        </p:spPr>
        <p:txBody>
          <a:bodyPr/>
          <a:lstStyle/>
          <a:p>
            <a:pPr eaLnBrk="1" hangingPunct="1"/>
            <a:r>
              <a:rPr lang="zh-CN" altLang="en-US" smtClean="0"/>
              <a:t>在系统分析之后，需要对系统进行详细设计，其中用户界面设计是一项重要内容，包括界面显示形式设计和界面操作设计。</a:t>
            </a:r>
            <a:endParaRPr lang="en-US" altLang="zh-CN" smtClean="0"/>
          </a:p>
          <a:p>
            <a:pPr eaLnBrk="1" hangingPunct="1"/>
            <a:r>
              <a:rPr lang="zh-CN" altLang="en-US" smtClean="0"/>
              <a:t>用户界面设计的好坏，影响到用户对系统的态度，决定了系统能否被用户接受，进而影响到系统的应用和推广。友好的用户界面，是</a:t>
            </a:r>
            <a:r>
              <a:rPr lang="en-US" altLang="zh-CN" smtClean="0"/>
              <a:t>GIS</a:t>
            </a:r>
            <a:r>
              <a:rPr lang="zh-CN" altLang="en-US" smtClean="0"/>
              <a:t>成功的条件之一。</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457200" y="609600"/>
            <a:ext cx="8153400" cy="2319338"/>
          </a:xfrm>
        </p:spPr>
        <p:txBody>
          <a:bodyPr/>
          <a:lstStyle/>
          <a:p>
            <a:pPr lvl="1" eaLnBrk="1" hangingPunct="1">
              <a:buFontTx/>
              <a:buNone/>
            </a:pPr>
            <a:r>
              <a:rPr lang="zh-CN" altLang="en-US" sz="3200" smtClean="0">
                <a:latin typeface="宋体" charset="-122"/>
              </a:rPr>
              <a:t>用户界面设计原则：</a:t>
            </a:r>
          </a:p>
          <a:p>
            <a:pPr lvl="1" eaLnBrk="1" hangingPunct="1"/>
            <a:r>
              <a:rPr lang="zh-CN" altLang="en-US" smtClean="0"/>
              <a:t>在同一系统中，界面应始终保持同一种形式和风格，如菜单选择、命令输入、数据显示和其他功能。</a:t>
            </a:r>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38" y="3105150"/>
            <a:ext cx="7685087"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a:xfrm>
            <a:off x="457200" y="836613"/>
            <a:ext cx="7772400" cy="1079500"/>
          </a:xfrm>
        </p:spPr>
        <p:txBody>
          <a:bodyPr/>
          <a:lstStyle/>
          <a:p>
            <a:pPr lvl="1" eaLnBrk="1" hangingPunct="1">
              <a:lnSpc>
                <a:spcPct val="90000"/>
              </a:lnSpc>
            </a:pPr>
            <a:r>
              <a:rPr lang="zh-CN" altLang="en-US" smtClean="0">
                <a:latin typeface="宋体" charset="-122"/>
              </a:rPr>
              <a:t>操作简单、自动化程度高，</a:t>
            </a:r>
            <a:r>
              <a:rPr lang="zh-CN" altLang="en-US" smtClean="0"/>
              <a:t>尽可能减少用户的操作，如提供列表框选择代替数据输入。</a:t>
            </a:r>
          </a:p>
        </p:txBody>
      </p:sp>
      <p:graphicFrame>
        <p:nvGraphicFramePr>
          <p:cNvPr id="2050" name="Object 4"/>
          <p:cNvGraphicFramePr>
            <a:graphicFrameLocks noChangeAspect="1"/>
          </p:cNvGraphicFramePr>
          <p:nvPr/>
        </p:nvGraphicFramePr>
        <p:xfrm>
          <a:off x="1676400" y="2125663"/>
          <a:ext cx="5791200" cy="3751262"/>
        </p:xfrm>
        <a:graphic>
          <a:graphicData uri="http://schemas.openxmlformats.org/presentationml/2006/ole">
            <mc:AlternateContent xmlns:mc="http://schemas.openxmlformats.org/markup-compatibility/2006">
              <mc:Choice xmlns:v="urn:schemas-microsoft-com:vml" Requires="v">
                <p:oleObj spid="_x0000_s2077" name="位图图像" r:id="rId3" imgW="4247619" imgH="2752381" progId="PBrush">
                  <p:embed/>
                </p:oleObj>
              </mc:Choice>
              <mc:Fallback>
                <p:oleObj name="位图图像" r:id="rId3" imgW="4247619" imgH="2752381"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125663"/>
                        <a:ext cx="5791200" cy="375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684213" y="1484313"/>
            <a:ext cx="7772400" cy="2087562"/>
          </a:xfrm>
        </p:spPr>
        <p:txBody>
          <a:bodyPr/>
          <a:lstStyle/>
          <a:p>
            <a:pPr lvl="1" eaLnBrk="1" hangingPunct="1">
              <a:lnSpc>
                <a:spcPct val="90000"/>
              </a:lnSpc>
            </a:pPr>
            <a:r>
              <a:rPr lang="zh-CN" altLang="en-US" dirty="0" smtClean="0"/>
              <a:t>利用列表框提供用户选择时，只显示有用的选项，无用的选项不显示。如选择字段用于统计，则只显示数字型字段；加载数据时，通过文件过滤在打开文件对话框中只显示可加载的数据。</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22664"/>
            <a:ext cx="4320480" cy="5628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343" y="1087891"/>
            <a:ext cx="357926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691680" y="6135687"/>
            <a:ext cx="6264696" cy="461665"/>
          </a:xfrm>
          <a:prstGeom prst="rect">
            <a:avLst/>
          </a:prstGeom>
        </p:spPr>
        <p:txBody>
          <a:bodyPr wrap="square">
            <a:spAutoFit/>
          </a:bodyPr>
          <a:lstStyle/>
          <a:p>
            <a:r>
              <a:rPr lang="zh-CN" altLang="en-US" dirty="0"/>
              <a:t>选择字段用于</a:t>
            </a:r>
            <a:r>
              <a:rPr lang="zh-CN" altLang="en-US" dirty="0" smtClean="0"/>
              <a:t>统计时，</a:t>
            </a:r>
            <a:r>
              <a:rPr lang="zh-CN" altLang="en-US" dirty="0"/>
              <a:t>则只显示数字型</a:t>
            </a:r>
            <a:r>
              <a:rPr lang="zh-CN" altLang="en-US" dirty="0" smtClean="0"/>
              <a:t>字段。</a:t>
            </a:r>
            <a:endParaRPr lang="zh-CN" altLang="en-US" dirty="0"/>
          </a:p>
        </p:txBody>
      </p:sp>
    </p:spTree>
    <p:extLst>
      <p:ext uri="{BB962C8B-B14F-4D97-AF65-F5344CB8AC3E}">
        <p14:creationId xmlns:p14="http://schemas.microsoft.com/office/powerpoint/2010/main" val="12997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47800" y="457200"/>
            <a:ext cx="6400800" cy="1143000"/>
          </a:xfrm>
        </p:spPr>
        <p:txBody>
          <a:bodyPr/>
          <a:lstStyle/>
          <a:p>
            <a:pPr eaLnBrk="1" hangingPunct="1"/>
            <a:r>
              <a:rPr lang="zh-CN" altLang="en-US" smtClean="0">
                <a:solidFill>
                  <a:schemeClr val="tx1"/>
                </a:solidFill>
                <a:ea typeface="华文新魏" pitchFamily="2" charset="-122"/>
              </a:rPr>
              <a:t>软件定义</a:t>
            </a:r>
            <a:endParaRPr lang="zh-CN" altLang="en-US" smtClean="0">
              <a:solidFill>
                <a:schemeClr val="tx1"/>
              </a:solidFill>
            </a:endParaRPr>
          </a:p>
        </p:txBody>
      </p:sp>
      <p:sp>
        <p:nvSpPr>
          <p:cNvPr id="13315" name="Rectangle 3"/>
          <p:cNvSpPr>
            <a:spLocks noGrp="1" noChangeArrowheads="1"/>
          </p:cNvSpPr>
          <p:nvPr>
            <p:ph idx="1"/>
          </p:nvPr>
        </p:nvSpPr>
        <p:spPr>
          <a:xfrm>
            <a:off x="571500" y="1857375"/>
            <a:ext cx="7786688" cy="4114800"/>
          </a:xfrm>
        </p:spPr>
        <p:txBody>
          <a:bodyPr/>
          <a:lstStyle/>
          <a:p>
            <a:pPr algn="just" eaLnBrk="1" hangingPunct="1"/>
            <a:r>
              <a:rPr lang="zh-CN" altLang="en-US" dirty="0" smtClean="0"/>
              <a:t>“软件”（</a:t>
            </a:r>
            <a:r>
              <a:rPr lang="en-US" altLang="zh-CN" dirty="0" smtClean="0"/>
              <a:t>software</a:t>
            </a:r>
            <a:r>
              <a:rPr lang="zh-CN" altLang="en-US" dirty="0" smtClean="0"/>
              <a:t>）这一名词是在</a:t>
            </a:r>
            <a:r>
              <a:rPr lang="en-US" altLang="zh-CN" dirty="0" smtClean="0"/>
              <a:t>1960</a:t>
            </a:r>
            <a:r>
              <a:rPr lang="zh-CN" altLang="en-US" dirty="0" smtClean="0"/>
              <a:t>年代初从国外传</a:t>
            </a:r>
            <a:r>
              <a:rPr lang="zh-CN" altLang="en-US" dirty="0"/>
              <a:t>过</a:t>
            </a:r>
            <a:r>
              <a:rPr lang="zh-CN" altLang="en-US" dirty="0" smtClean="0"/>
              <a:t>来。对于它的一种公认的解释为：软件是计算机系统中与硬件相互依存的另一部分，它是包括程序、数据及其相关文档的完整集合。</a:t>
            </a:r>
          </a:p>
        </p:txBody>
      </p:sp>
      <p:sp>
        <p:nvSpPr>
          <p:cNvPr id="13316" name="Text Box 5"/>
          <p:cNvSpPr txBox="1">
            <a:spLocks noChangeArrowheads="1"/>
          </p:cNvSpPr>
          <p:nvPr/>
        </p:nvSpPr>
        <p:spPr bwMode="auto">
          <a:xfrm>
            <a:off x="714375" y="571500"/>
            <a:ext cx="685800" cy="914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5400" b="1"/>
              <a:t>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76250"/>
            <a:ext cx="792162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6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76250"/>
            <a:ext cx="7921625"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1669"/>
                                        </p:tgtEl>
                                        <p:attrNameLst>
                                          <p:attrName>style.visibility</p:attrName>
                                        </p:attrNameLst>
                                      </p:cBhvr>
                                      <p:to>
                                        <p:strVal val="visible"/>
                                      </p:to>
                                    </p:set>
                                    <p:animEffect transition="in" filter="blinds(horizontal)">
                                      <p:cBhvr>
                                        <p:cTn id="7" dur="500"/>
                                        <p:tgtEl>
                                          <p:spTgt spid="241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84213" y="908050"/>
            <a:ext cx="7772400" cy="2376488"/>
          </a:xfrm>
        </p:spPr>
        <p:txBody>
          <a:bodyPr/>
          <a:lstStyle/>
          <a:p>
            <a:pPr lvl="1" eaLnBrk="1" hangingPunct="1"/>
            <a:r>
              <a:rPr lang="zh-CN" altLang="en-US" smtClean="0"/>
              <a:t>界面上的图层名、字段名、选项名等应按用户熟悉的名字显示，如数据表中的字段可能是以</a:t>
            </a:r>
            <a:r>
              <a:rPr lang="en-US" altLang="zh-CN" smtClean="0"/>
              <a:t>A1</a:t>
            </a:r>
            <a:r>
              <a:rPr lang="zh-CN" altLang="en-US" smtClean="0"/>
              <a:t>、</a:t>
            </a:r>
            <a:r>
              <a:rPr lang="en-US" altLang="zh-CN" smtClean="0"/>
              <a:t>A2</a:t>
            </a:r>
            <a:r>
              <a:rPr lang="zh-CN" altLang="en-US" smtClean="0"/>
              <a:t>、</a:t>
            </a:r>
            <a:r>
              <a:rPr lang="en-US" altLang="zh-CN" smtClean="0"/>
              <a:t>B1</a:t>
            </a:r>
            <a:r>
              <a:rPr lang="zh-CN" altLang="en-US" smtClean="0"/>
              <a:t>、</a:t>
            </a:r>
            <a:r>
              <a:rPr lang="en-US" altLang="zh-CN" smtClean="0"/>
              <a:t>B2…</a:t>
            </a:r>
            <a:r>
              <a:rPr lang="zh-CN" altLang="en-US" smtClean="0"/>
              <a:t>形式显示，但在界面显示时应按实际的名字显示，如海拔高度、地貌类型、土壤类型、土壤厚度等。</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4"/>
          <p:cNvGrpSpPr>
            <a:grpSpLocks/>
          </p:cNvGrpSpPr>
          <p:nvPr/>
        </p:nvGrpSpPr>
        <p:grpSpPr bwMode="auto">
          <a:xfrm>
            <a:off x="857250" y="357188"/>
            <a:ext cx="7593013" cy="5732462"/>
            <a:chOff x="857224" y="357166"/>
            <a:chExt cx="7592771" cy="5732543"/>
          </a:xfrm>
        </p:grpSpPr>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24" y="357166"/>
              <a:ext cx="7592771" cy="573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矩形 3"/>
            <p:cNvSpPr>
              <a:spLocks noChangeArrowheads="1"/>
            </p:cNvSpPr>
            <p:nvPr/>
          </p:nvSpPr>
          <p:spPr bwMode="auto">
            <a:xfrm>
              <a:off x="1285852" y="2214554"/>
              <a:ext cx="1714512" cy="928694"/>
            </a:xfrm>
            <a:prstGeom prst="rect">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7891" name="TextBox 5"/>
          <p:cNvSpPr txBox="1">
            <a:spLocks noChangeArrowheads="1"/>
          </p:cNvSpPr>
          <p:nvPr/>
        </p:nvSpPr>
        <p:spPr bwMode="auto">
          <a:xfrm>
            <a:off x="2071688" y="6143625"/>
            <a:ext cx="5143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t>缺省情况下显示的图例组和图例标注</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3"/>
          <p:cNvGrpSpPr>
            <a:grpSpLocks/>
          </p:cNvGrpSpPr>
          <p:nvPr/>
        </p:nvGrpSpPr>
        <p:grpSpPr bwMode="auto">
          <a:xfrm>
            <a:off x="857250" y="301625"/>
            <a:ext cx="7572375" cy="5770563"/>
            <a:chOff x="642910" y="302275"/>
            <a:chExt cx="7929618" cy="5984245"/>
          </a:xfrm>
        </p:grpSpPr>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10" y="302275"/>
              <a:ext cx="7929618" cy="598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矩形 2"/>
            <p:cNvSpPr>
              <a:spLocks noChangeArrowheads="1"/>
            </p:cNvSpPr>
            <p:nvPr/>
          </p:nvSpPr>
          <p:spPr bwMode="auto">
            <a:xfrm>
              <a:off x="1142976" y="2285992"/>
              <a:ext cx="1714512" cy="928694"/>
            </a:xfrm>
            <a:prstGeom prst="rect">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8915" name="TextBox 4"/>
          <p:cNvSpPr txBox="1">
            <a:spLocks noChangeArrowheads="1"/>
          </p:cNvSpPr>
          <p:nvPr/>
        </p:nvSpPr>
        <p:spPr bwMode="auto">
          <a:xfrm>
            <a:off x="1785938" y="6143625"/>
            <a:ext cx="6215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t>针对用户要求显示的图例组和图例标注</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381000" y="914400"/>
            <a:ext cx="7772400" cy="1651000"/>
          </a:xfrm>
        </p:spPr>
        <p:txBody>
          <a:bodyPr/>
          <a:lstStyle/>
          <a:p>
            <a:pPr lvl="1" eaLnBrk="1" hangingPunct="1"/>
            <a:r>
              <a:rPr lang="zh-CN" altLang="en-US" smtClean="0">
                <a:latin typeface="宋体" charset="-122"/>
              </a:rPr>
              <a:t>术语、符号等标准化，</a:t>
            </a:r>
            <a:r>
              <a:rPr lang="zh-CN" altLang="en-US" smtClean="0"/>
              <a:t>如</a:t>
            </a:r>
            <a:r>
              <a:rPr lang="en-US" altLang="zh-CN" smtClean="0"/>
              <a:t>GIS</a:t>
            </a:r>
            <a:r>
              <a:rPr lang="zh-CN" altLang="en-US" smtClean="0"/>
              <a:t>中的放大、缩小、漫游等按钮都有固定的符号，尽可能采用标准的或通用的符号。</a:t>
            </a:r>
            <a:endParaRPr lang="zh-CN" altLang="en-US" b="1" smtClean="0"/>
          </a:p>
        </p:txBody>
      </p:sp>
      <p:graphicFrame>
        <p:nvGraphicFramePr>
          <p:cNvPr id="3074" name="Object 4"/>
          <p:cNvGraphicFramePr>
            <a:graphicFrameLocks noChangeAspect="1"/>
          </p:cNvGraphicFramePr>
          <p:nvPr/>
        </p:nvGraphicFramePr>
        <p:xfrm>
          <a:off x="1081088" y="2843213"/>
          <a:ext cx="7162800" cy="657225"/>
        </p:xfrm>
        <a:graphic>
          <a:graphicData uri="http://schemas.openxmlformats.org/presentationml/2006/ole">
            <mc:AlternateContent xmlns:mc="http://schemas.openxmlformats.org/markup-compatibility/2006">
              <mc:Choice xmlns:v="urn:schemas-microsoft-com:vml" Requires="v">
                <p:oleObj spid="_x0000_s3101" name="位图图像" r:id="rId3" imgW="3323810" imgH="304923" progId="PBrush">
                  <p:embed/>
                </p:oleObj>
              </mc:Choice>
              <mc:Fallback>
                <p:oleObj name="位图图像" r:id="rId3" imgW="3323810" imgH="304923"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8" y="2843213"/>
                        <a:ext cx="71628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381000" y="457200"/>
            <a:ext cx="7772400" cy="914400"/>
          </a:xfrm>
        </p:spPr>
        <p:txBody>
          <a:bodyPr>
            <a:normAutofit fontScale="92500"/>
          </a:bodyPr>
          <a:lstStyle/>
          <a:p>
            <a:pPr lvl="1" eaLnBrk="1" hangingPunct="1"/>
            <a:r>
              <a:rPr lang="zh-CN" altLang="en-US" smtClean="0">
                <a:latin typeface="宋体" charset="-122"/>
              </a:rPr>
              <a:t>提供操作提示和联机帮助功能，</a:t>
            </a:r>
            <a:r>
              <a:rPr lang="zh-CN" altLang="en-US" smtClean="0"/>
              <a:t>在对话框中提供操作提示，系统有帮助菜单并有详细内容。</a:t>
            </a:r>
          </a:p>
        </p:txBody>
      </p:sp>
      <p:graphicFrame>
        <p:nvGraphicFramePr>
          <p:cNvPr id="171012" name="Object 4"/>
          <p:cNvGraphicFramePr>
            <a:graphicFrameLocks noChangeAspect="1"/>
          </p:cNvGraphicFramePr>
          <p:nvPr/>
        </p:nvGraphicFramePr>
        <p:xfrm>
          <a:off x="1692275" y="1916113"/>
          <a:ext cx="5805488" cy="4476750"/>
        </p:xfrm>
        <a:graphic>
          <a:graphicData uri="http://schemas.openxmlformats.org/presentationml/2006/ole">
            <mc:AlternateContent xmlns:mc="http://schemas.openxmlformats.org/markup-compatibility/2006">
              <mc:Choice xmlns:v="urn:schemas-microsoft-com:vml" Requires="v">
                <p:oleObj spid="_x0000_s4156" name="位图图像" r:id="rId3" imgW="7028571" imgH="5420482" progId="PBrush">
                  <p:embed/>
                </p:oleObj>
              </mc:Choice>
              <mc:Fallback>
                <p:oleObj name="位图图像" r:id="rId3" imgW="7028571" imgH="5420482" progId="PBrush">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916113"/>
                        <a:ext cx="5805488"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1"/>
          <p:cNvGrpSpPr>
            <a:grpSpLocks/>
          </p:cNvGrpSpPr>
          <p:nvPr/>
        </p:nvGrpSpPr>
        <p:grpSpPr bwMode="auto">
          <a:xfrm>
            <a:off x="228600" y="4648200"/>
            <a:ext cx="1752600" cy="1600200"/>
            <a:chOff x="144" y="2928"/>
            <a:chExt cx="1104" cy="1008"/>
          </a:xfrm>
        </p:grpSpPr>
        <p:sp>
          <p:nvSpPr>
            <p:cNvPr id="4104" name="Text Box 5"/>
            <p:cNvSpPr txBox="1">
              <a:spLocks noChangeArrowheads="1"/>
            </p:cNvSpPr>
            <p:nvPr/>
          </p:nvSpPr>
          <p:spPr bwMode="auto">
            <a:xfrm>
              <a:off x="144" y="2928"/>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a:t>操作提示</a:t>
              </a:r>
            </a:p>
          </p:txBody>
        </p:sp>
        <p:sp>
          <p:nvSpPr>
            <p:cNvPr id="4105" name="Line 6"/>
            <p:cNvSpPr>
              <a:spLocks noChangeShapeType="1"/>
            </p:cNvSpPr>
            <p:nvPr/>
          </p:nvSpPr>
          <p:spPr bwMode="auto">
            <a:xfrm>
              <a:off x="480" y="3216"/>
              <a:ext cx="528" cy="72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2"/>
          <p:cNvGrpSpPr>
            <a:grpSpLocks/>
          </p:cNvGrpSpPr>
          <p:nvPr/>
        </p:nvGrpSpPr>
        <p:grpSpPr bwMode="auto">
          <a:xfrm>
            <a:off x="1643063" y="1916113"/>
            <a:ext cx="7667625" cy="4465637"/>
            <a:chOff x="1066" y="1253"/>
            <a:chExt cx="4694" cy="2761"/>
          </a:xfrm>
        </p:grpSpPr>
        <p:graphicFrame>
          <p:nvGraphicFramePr>
            <p:cNvPr id="4099" name="Object 7"/>
            <p:cNvGraphicFramePr>
              <a:graphicFrameLocks noChangeAspect="1"/>
            </p:cNvGraphicFramePr>
            <p:nvPr/>
          </p:nvGraphicFramePr>
          <p:xfrm>
            <a:off x="1066" y="1253"/>
            <a:ext cx="3674" cy="2761"/>
          </p:xfrm>
          <a:graphic>
            <a:graphicData uri="http://schemas.openxmlformats.org/presentationml/2006/ole">
              <mc:AlternateContent xmlns:mc="http://schemas.openxmlformats.org/markup-compatibility/2006">
                <mc:Choice xmlns:v="urn:schemas-microsoft-com:vml" Requires="v">
                  <p:oleObj spid="_x0000_s4157" name="位图图像" r:id="rId5" imgW="6323810" imgH="4753639" progId="PBrush">
                    <p:embed/>
                  </p:oleObj>
                </mc:Choice>
                <mc:Fallback>
                  <p:oleObj name="位图图像" r:id="rId5" imgW="6323810" imgH="4753639" progId="PBrush">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1253"/>
                          <a:ext cx="3674" cy="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Text Box 9"/>
            <p:cNvSpPr txBox="1">
              <a:spLocks noChangeArrowheads="1"/>
            </p:cNvSpPr>
            <p:nvPr/>
          </p:nvSpPr>
          <p:spPr bwMode="auto">
            <a:xfrm>
              <a:off x="4785" y="1797"/>
              <a:ext cx="97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a:t>联机帮助</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blinds(horizontal)">
                                      <p:cBhvr>
                                        <p:cTn id="7" dur="500"/>
                                        <p:tgtEl>
                                          <p:spTgt spid="171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par>
                                <p:cTn id="19" presetID="3" presetClass="exit" presetSubtype="10" fill="hold" nodeType="withEffect">
                                  <p:stCondLst>
                                    <p:cond delay="0"/>
                                  </p:stCondLst>
                                  <p:childTnLst>
                                    <p:animEffect transition="out" filter="blinds(horizontal)">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179388" y="620713"/>
            <a:ext cx="8748712" cy="2032000"/>
          </a:xfrm>
        </p:spPr>
        <p:txBody>
          <a:bodyPr/>
          <a:lstStyle/>
          <a:p>
            <a:pPr lvl="1" eaLnBrk="1" hangingPunct="1"/>
            <a:r>
              <a:rPr lang="zh-CN" altLang="en-US" smtClean="0">
                <a:latin typeface="宋体" charset="-122"/>
              </a:rPr>
              <a:t>提供系统运行信息和响应信息，系统在处理运行过程中，应改变鼠标的显示形式，如处理时间超过</a:t>
            </a:r>
            <a:r>
              <a:rPr lang="en-US" altLang="zh-CN" smtClean="0">
                <a:cs typeface="Times New Roman" pitchFamily="18" charset="0"/>
              </a:rPr>
              <a:t>10</a:t>
            </a:r>
            <a:r>
              <a:rPr lang="zh-CN" altLang="en-US" smtClean="0">
                <a:latin typeface="宋体" charset="-122"/>
              </a:rPr>
              <a:t>秒，应显示进程条，运行结束后应有响应信息，如屏幕显示发生变化，或显示处理结束窗口。</a:t>
            </a:r>
          </a:p>
        </p:txBody>
      </p:sp>
      <p:graphicFrame>
        <p:nvGraphicFramePr>
          <p:cNvPr id="5122" name="Object 4"/>
          <p:cNvGraphicFramePr>
            <a:graphicFrameLocks noChangeAspect="1"/>
          </p:cNvGraphicFramePr>
          <p:nvPr/>
        </p:nvGraphicFramePr>
        <p:xfrm>
          <a:off x="395288" y="2852738"/>
          <a:ext cx="4572000" cy="2820987"/>
        </p:xfrm>
        <a:graphic>
          <a:graphicData uri="http://schemas.openxmlformats.org/presentationml/2006/ole">
            <mc:AlternateContent xmlns:mc="http://schemas.openxmlformats.org/markup-compatibility/2006">
              <mc:Choice xmlns:v="urn:schemas-microsoft-com:vml" Requires="v">
                <p:oleObj spid="_x0000_s5175" name="位图图像" r:id="rId3" imgW="3580952" imgH="2209524" progId="PBrush">
                  <p:embed/>
                </p:oleObj>
              </mc:Choice>
              <mc:Fallback>
                <p:oleObj name="位图图像" r:id="rId3" imgW="3580952" imgH="2209524" progId="PBrush">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852738"/>
                        <a:ext cx="4572000" cy="282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4267200" y="3657600"/>
          <a:ext cx="4562475" cy="2786063"/>
        </p:xfrm>
        <a:graphic>
          <a:graphicData uri="http://schemas.openxmlformats.org/presentationml/2006/ole">
            <mc:AlternateContent xmlns:mc="http://schemas.openxmlformats.org/markup-compatibility/2006">
              <mc:Choice xmlns:v="urn:schemas-microsoft-com:vml" Requires="v">
                <p:oleObj spid="_x0000_s5176" name="位图图像" r:id="rId5" imgW="3572374" imgH="2180952" progId="PBrush">
                  <p:embed/>
                </p:oleObj>
              </mc:Choice>
              <mc:Fallback>
                <p:oleObj name="位图图像" r:id="rId5" imgW="3572374" imgH="2180952" progId="PBrush">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657600"/>
                        <a:ext cx="4562475"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381000" y="533400"/>
            <a:ext cx="7772400" cy="1143000"/>
          </a:xfrm>
        </p:spPr>
        <p:txBody>
          <a:bodyPr>
            <a:normAutofit fontScale="92500" lnSpcReduction="20000"/>
          </a:bodyPr>
          <a:lstStyle/>
          <a:p>
            <a:pPr lvl="1" eaLnBrk="1" hangingPunct="1"/>
            <a:r>
              <a:rPr lang="zh-CN" altLang="en-US" smtClean="0">
                <a:latin typeface="宋体" charset="-122"/>
              </a:rPr>
              <a:t>用户可以根据需要制定和修改界面方式，允许用户对界面的显示形式进行修改，如放大、缩小窗口。</a:t>
            </a:r>
            <a:endParaRPr lang="zh-CN" altLang="en-US" smtClean="0"/>
          </a:p>
        </p:txBody>
      </p:sp>
      <p:graphicFrame>
        <p:nvGraphicFramePr>
          <p:cNvPr id="6146" name="Object 4"/>
          <p:cNvGraphicFramePr>
            <a:graphicFrameLocks noChangeAspect="1"/>
          </p:cNvGraphicFramePr>
          <p:nvPr/>
        </p:nvGraphicFramePr>
        <p:xfrm>
          <a:off x="1692275" y="2060575"/>
          <a:ext cx="5961063" cy="4629150"/>
        </p:xfrm>
        <a:graphic>
          <a:graphicData uri="http://schemas.openxmlformats.org/presentationml/2006/ole">
            <mc:AlternateContent xmlns:mc="http://schemas.openxmlformats.org/markup-compatibility/2006">
              <mc:Choice xmlns:v="urn:schemas-microsoft-com:vml" Requires="v">
                <p:oleObj spid="_x0000_s6173" name="位图图像" r:id="rId3" imgW="6647619" imgH="5161905" progId="PBrush">
                  <p:embed/>
                </p:oleObj>
              </mc:Choice>
              <mc:Fallback>
                <p:oleObj name="位图图像" r:id="rId3" imgW="6647619" imgH="5161905"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060575"/>
                        <a:ext cx="5961063"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95288" y="1285875"/>
            <a:ext cx="8367712" cy="2428875"/>
          </a:xfrm>
        </p:spPr>
        <p:txBody>
          <a:bodyPr/>
          <a:lstStyle/>
          <a:p>
            <a:pPr lvl="1" eaLnBrk="1" hangingPunct="1"/>
            <a:r>
              <a:rPr lang="zh-CN" altLang="en-US" smtClean="0"/>
              <a:t>关键操作要有强调和警告，能保证有关程序和数据的安全性</a:t>
            </a:r>
            <a:r>
              <a:rPr lang="zh-CN" altLang="en-US" smtClean="0">
                <a:latin typeface="宋体" charset="-122"/>
              </a:rPr>
              <a:t>。</a:t>
            </a:r>
            <a:endParaRPr lang="zh-CN" altLang="en-US" smtClean="0"/>
          </a:p>
        </p:txBody>
      </p:sp>
      <p:graphicFrame>
        <p:nvGraphicFramePr>
          <p:cNvPr id="7170" name="Object 4"/>
          <p:cNvGraphicFramePr>
            <a:graphicFrameLocks noChangeAspect="1"/>
          </p:cNvGraphicFramePr>
          <p:nvPr/>
        </p:nvGraphicFramePr>
        <p:xfrm>
          <a:off x="1214438" y="3429000"/>
          <a:ext cx="7162800" cy="1455738"/>
        </p:xfrm>
        <a:graphic>
          <a:graphicData uri="http://schemas.openxmlformats.org/presentationml/2006/ole">
            <mc:AlternateContent xmlns:mc="http://schemas.openxmlformats.org/markup-compatibility/2006">
              <mc:Choice xmlns:v="urn:schemas-microsoft-com:vml" Requires="v">
                <p:oleObj spid="_x0000_s7197" name="位图图像" r:id="rId3" imgW="4638095" imgH="942857" progId="PBrush">
                  <p:embed/>
                </p:oleObj>
              </mc:Choice>
              <mc:Fallback>
                <p:oleObj name="位图图像" r:id="rId3" imgW="4638095" imgH="942857"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3429000"/>
                        <a:ext cx="7162800" cy="145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50825" y="836613"/>
            <a:ext cx="8305800" cy="1230312"/>
          </a:xfrm>
        </p:spPr>
        <p:txBody>
          <a:bodyPr/>
          <a:lstStyle/>
          <a:p>
            <a:pPr lvl="1" eaLnBrk="1" hangingPunct="1"/>
            <a:r>
              <a:rPr lang="zh-CN" altLang="en-US" smtClean="0">
                <a:latin typeface="宋体" charset="-122"/>
              </a:rPr>
              <a:t>按功能分类组织界面上的活动，对菜单项、按钮等按照功能进行组织分割。</a:t>
            </a:r>
            <a:endParaRPr lang="zh-CN" altLang="en-US" smtClean="0"/>
          </a:p>
        </p:txBody>
      </p:sp>
      <p:graphicFrame>
        <p:nvGraphicFramePr>
          <p:cNvPr id="8194" name="Object 4"/>
          <p:cNvGraphicFramePr>
            <a:graphicFrameLocks noChangeAspect="1"/>
          </p:cNvGraphicFramePr>
          <p:nvPr/>
        </p:nvGraphicFramePr>
        <p:xfrm>
          <a:off x="2195513" y="2060575"/>
          <a:ext cx="4648200" cy="3927475"/>
        </p:xfrm>
        <a:graphic>
          <a:graphicData uri="http://schemas.openxmlformats.org/presentationml/2006/ole">
            <mc:AlternateContent xmlns:mc="http://schemas.openxmlformats.org/markup-compatibility/2006">
              <mc:Choice xmlns:v="urn:schemas-microsoft-com:vml" Requires="v">
                <p:oleObj spid="_x0000_s8221" name="位图图像" r:id="rId3" imgW="4180952" imgH="3533333" progId="PBrush">
                  <p:embed/>
                </p:oleObj>
              </mc:Choice>
              <mc:Fallback>
                <p:oleObj name="位图图像" r:id="rId3" imgW="4180952" imgH="3533333"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060575"/>
                        <a:ext cx="4648200" cy="392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p:cNvSpPr>
          <p:nvPr>
            <p:ph type="title"/>
          </p:nvPr>
        </p:nvSpPr>
        <p:spPr>
          <a:xfrm>
            <a:off x="642938" y="404664"/>
            <a:ext cx="7772400" cy="1143000"/>
          </a:xfrm>
        </p:spPr>
        <p:txBody>
          <a:bodyPr/>
          <a:lstStyle/>
          <a:p>
            <a:pPr eaLnBrk="1" hangingPunct="1"/>
            <a:r>
              <a:rPr lang="zh-CN" altLang="en-US" dirty="0" smtClean="0">
                <a:solidFill>
                  <a:schemeClr val="tx1"/>
                </a:solidFill>
                <a:ea typeface="华文新魏" pitchFamily="2" charset="-122"/>
              </a:rPr>
              <a:t>软件的特点</a:t>
            </a:r>
          </a:p>
        </p:txBody>
      </p:sp>
      <p:sp>
        <p:nvSpPr>
          <p:cNvPr id="14339" name="Rectangle 3"/>
          <p:cNvSpPr>
            <a:spLocks noGrp="1" noChangeArrowheads="1"/>
          </p:cNvSpPr>
          <p:nvPr>
            <p:ph idx="1"/>
          </p:nvPr>
        </p:nvSpPr>
        <p:spPr>
          <a:xfrm>
            <a:off x="467544" y="1700808"/>
            <a:ext cx="8229600" cy="4525963"/>
          </a:xfrm>
        </p:spPr>
        <p:txBody>
          <a:bodyPr/>
          <a:lstStyle/>
          <a:p>
            <a:pPr eaLnBrk="1" hangingPunct="1">
              <a:lnSpc>
                <a:spcPct val="90000"/>
              </a:lnSpc>
            </a:pPr>
            <a:r>
              <a:rPr lang="zh-CN" altLang="en-US" dirty="0" smtClean="0"/>
              <a:t>软件是一种逻辑实体，而不是具体的物理实体。</a:t>
            </a:r>
          </a:p>
          <a:p>
            <a:pPr eaLnBrk="1" hangingPunct="1">
              <a:lnSpc>
                <a:spcPct val="90000"/>
              </a:lnSpc>
            </a:pPr>
            <a:r>
              <a:rPr lang="zh-CN" altLang="en-US" dirty="0" smtClean="0"/>
              <a:t>软件的生产与硬件不同，一旦某一软件项目研制成功，以后就可以大量地复制同一内容的副本。</a:t>
            </a:r>
          </a:p>
          <a:p>
            <a:pPr eaLnBrk="1" hangingPunct="1">
              <a:lnSpc>
                <a:spcPct val="90000"/>
              </a:lnSpc>
            </a:pPr>
            <a:r>
              <a:rPr lang="zh-CN" altLang="en-US" dirty="0" smtClean="0"/>
              <a:t>软件的运行和开发常常受到计算机系统的限制。</a:t>
            </a:r>
          </a:p>
        </p:txBody>
      </p:sp>
      <p:sp>
        <p:nvSpPr>
          <p:cNvPr id="14340" name="Text Box 5"/>
          <p:cNvSpPr txBox="1">
            <a:spLocks noChangeArrowheads="1"/>
          </p:cNvSpPr>
          <p:nvPr/>
        </p:nvSpPr>
        <p:spPr bwMode="auto">
          <a:xfrm>
            <a:off x="885825" y="476672"/>
            <a:ext cx="685800" cy="914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5400" b="1"/>
              <a:t>2</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09600" y="765175"/>
            <a:ext cx="7772400" cy="1079500"/>
          </a:xfrm>
        </p:spPr>
        <p:txBody>
          <a:bodyPr/>
          <a:lstStyle/>
          <a:p>
            <a:pPr lvl="1" eaLnBrk="1" hangingPunct="1">
              <a:lnSpc>
                <a:spcPct val="90000"/>
              </a:lnSpc>
            </a:pPr>
            <a:r>
              <a:rPr lang="zh-CN" altLang="en-US" smtClean="0"/>
              <a:t>提供缺省选择，需要用户进行选择时，以最有可能的选择作为缺省选择。</a:t>
            </a:r>
          </a:p>
        </p:txBody>
      </p:sp>
      <p:graphicFrame>
        <p:nvGraphicFramePr>
          <p:cNvPr id="9218" name="Object 4"/>
          <p:cNvGraphicFramePr>
            <a:graphicFrameLocks noChangeAspect="1"/>
          </p:cNvGraphicFramePr>
          <p:nvPr/>
        </p:nvGraphicFramePr>
        <p:xfrm>
          <a:off x="1752600" y="2057400"/>
          <a:ext cx="6019800" cy="3246438"/>
        </p:xfrm>
        <a:graphic>
          <a:graphicData uri="http://schemas.openxmlformats.org/presentationml/2006/ole">
            <mc:AlternateContent xmlns:mc="http://schemas.openxmlformats.org/markup-compatibility/2006">
              <mc:Choice xmlns:v="urn:schemas-microsoft-com:vml" Requires="v">
                <p:oleObj spid="_x0000_s9245" name="位图图像" r:id="rId3" imgW="3638095" imgH="1961905" progId="PBrush">
                  <p:embed/>
                </p:oleObj>
              </mc:Choice>
              <mc:Fallback>
                <p:oleObj name="位图图像" r:id="rId3" imgW="3638095" imgH="1961905"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057400"/>
                        <a:ext cx="6019800" cy="324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endParaRPr lang="zh-CN" altLang="en-US" smtClean="0"/>
          </a:p>
        </p:txBody>
      </p:sp>
      <p:sp>
        <p:nvSpPr>
          <p:cNvPr id="44035" name="内容占位符 2"/>
          <p:cNvSpPr>
            <a:spLocks noGrp="1"/>
          </p:cNvSpPr>
          <p:nvPr>
            <p:ph idx="1"/>
          </p:nvPr>
        </p:nvSpPr>
        <p:spPr/>
        <p:txBody>
          <a:bodyPr/>
          <a:lstStyle/>
          <a:p>
            <a:pPr>
              <a:defRPr/>
            </a:pPr>
            <a:r>
              <a:rPr lang="zh-CN" altLang="en-US" dirty="0" smtClean="0"/>
              <a:t>软件与软件工程</a:t>
            </a:r>
            <a:endParaRPr lang="en-US" altLang="zh-CN" dirty="0" smtClean="0"/>
          </a:p>
          <a:p>
            <a:pPr>
              <a:defRPr/>
            </a:pPr>
            <a:r>
              <a:rPr lang="en-US" altLang="zh-CN" dirty="0" smtClean="0"/>
              <a:t>GIS</a:t>
            </a:r>
            <a:r>
              <a:rPr lang="zh-CN" altLang="en-US" dirty="0" smtClean="0"/>
              <a:t>系统分析</a:t>
            </a:r>
            <a:endParaRPr lang="en-US" altLang="zh-CN" dirty="0" smtClean="0"/>
          </a:p>
          <a:p>
            <a:pPr>
              <a:defRPr/>
            </a:pPr>
            <a:r>
              <a:rPr lang="en-US" altLang="zh-CN" dirty="0" smtClean="0"/>
              <a:t>GIS</a:t>
            </a:r>
            <a:r>
              <a:rPr lang="zh-CN" altLang="en-US" dirty="0" smtClean="0"/>
              <a:t>用户界面设计</a:t>
            </a:r>
            <a:endParaRPr lang="en-US" altLang="zh-CN" dirty="0" smtClean="0"/>
          </a:p>
          <a:p>
            <a:pPr eaLnBrk="1" hangingPunct="1">
              <a:defRPr/>
            </a:pPr>
            <a:r>
              <a:rPr lang="en-US" altLang="zh-CN" b="1" dirty="0" smtClean="0">
                <a:solidFill>
                  <a:schemeClr val="accent2"/>
                </a:solidFill>
                <a:effectLst>
                  <a:outerShdw blurRad="38100" dist="38100" dir="2700000" algn="tl">
                    <a:srgbClr val="C0C0C0"/>
                  </a:outerShdw>
                </a:effectLst>
                <a:latin typeface="黑体" pitchFamily="2" charset="-122"/>
                <a:ea typeface="黑体" pitchFamily="2" charset="-122"/>
              </a:rPr>
              <a:t>GIS</a:t>
            </a:r>
            <a:r>
              <a:rPr lang="zh-CN" altLang="en-US" b="1" dirty="0" smtClean="0">
                <a:solidFill>
                  <a:schemeClr val="accent2"/>
                </a:solidFill>
                <a:effectLst>
                  <a:outerShdw blurRad="38100" dist="38100" dir="2700000" algn="tl">
                    <a:srgbClr val="C0C0C0"/>
                  </a:outerShdw>
                </a:effectLst>
                <a:latin typeface="黑体" pitchFamily="2" charset="-122"/>
                <a:ea typeface="黑体" pitchFamily="2" charset="-122"/>
              </a:rPr>
              <a:t>程序编写</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714375" y="1357313"/>
            <a:ext cx="7772400" cy="4114800"/>
          </a:xfrm>
        </p:spPr>
        <p:txBody>
          <a:bodyPr/>
          <a:lstStyle/>
          <a:p>
            <a:pPr algn="just" eaLnBrk="1" hangingPunct="1"/>
            <a:r>
              <a:rPr lang="zh-CN" altLang="en-US" smtClean="0"/>
              <a:t>程序编写的过程就是利用某种程序设计语言把详细设计编码成计算机可接受的形式，也是人借助编程语言与计算机通信的过程。</a:t>
            </a:r>
          </a:p>
          <a:p>
            <a:pPr algn="just" eaLnBrk="1" hangingPunct="1"/>
            <a:r>
              <a:rPr lang="zh-CN" altLang="en-US" smtClean="0"/>
              <a:t>应该说，在系统开发的各个阶段中，编程是最容易，也是人们已掌握得较好的一项工作。但编写一个好的程序需要高水平的编程人员。</a:t>
            </a:r>
          </a:p>
          <a:p>
            <a:pPr eaLnBrk="1" hangingPunct="1"/>
            <a:endParaRPr lang="en-US" altLang="zh-CN"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642938" y="1000125"/>
            <a:ext cx="7772400" cy="5072063"/>
          </a:xfrm>
        </p:spPr>
        <p:txBody>
          <a:bodyPr/>
          <a:lstStyle/>
          <a:p>
            <a:pPr algn="just" eaLnBrk="1" hangingPunct="1"/>
            <a:r>
              <a:rPr lang="zh-CN" altLang="en-US" dirty="0" smtClean="0"/>
              <a:t>对于程序好坏的评介，早期与现在的标准有很大不同。</a:t>
            </a:r>
            <a:endParaRPr lang="en-US" altLang="zh-CN" dirty="0" smtClean="0"/>
          </a:p>
          <a:p>
            <a:pPr lvl="1" algn="just" eaLnBrk="1" hangingPunct="1"/>
            <a:r>
              <a:rPr lang="zh-CN" altLang="en-US" dirty="0" smtClean="0"/>
              <a:t>早期的计算机内存小、速度慢，人们往往把程序的长度和执行速度放在很重要的位置。</a:t>
            </a:r>
            <a:endParaRPr lang="en-US" altLang="zh-CN" dirty="0" smtClean="0"/>
          </a:p>
          <a:p>
            <a:pPr lvl="1" algn="just" eaLnBrk="1" hangingPunct="1"/>
            <a:r>
              <a:rPr lang="zh-CN" altLang="en-US" dirty="0" smtClean="0"/>
              <a:t>现在情况有了很大的不同，一般认为好程序应具备的最重要的条件是可读性，此外，还应具有可靠性、可重用性、可适应性、可移植性、可追踪性和可互操作性等。</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14375" y="500063"/>
            <a:ext cx="7772400" cy="1143000"/>
          </a:xfrm>
        </p:spPr>
        <p:txBody>
          <a:bodyPr/>
          <a:lstStyle/>
          <a:p>
            <a:pPr eaLnBrk="1" hangingPunct="1"/>
            <a:r>
              <a:rPr lang="zh-CN" altLang="en-US" smtClean="0">
                <a:latin typeface="华文新魏" pitchFamily="2" charset="-122"/>
                <a:ea typeface="华文新魏" pitchFamily="2" charset="-122"/>
              </a:rPr>
              <a:t>提高程序可读性</a:t>
            </a:r>
            <a:endParaRPr lang="zh-CN" altLang="zh-CN" smtClean="0">
              <a:latin typeface="华文新魏" pitchFamily="2" charset="-122"/>
              <a:ea typeface="华文新魏" pitchFamily="2" charset="-122"/>
            </a:endParaRPr>
          </a:p>
        </p:txBody>
      </p:sp>
      <p:sp>
        <p:nvSpPr>
          <p:cNvPr id="43011" name="Rectangle 3"/>
          <p:cNvSpPr>
            <a:spLocks noGrp="1" noChangeArrowheads="1"/>
          </p:cNvSpPr>
          <p:nvPr>
            <p:ph idx="1"/>
          </p:nvPr>
        </p:nvSpPr>
        <p:spPr>
          <a:xfrm>
            <a:off x="642938" y="2000250"/>
            <a:ext cx="7772400" cy="4043363"/>
          </a:xfrm>
        </p:spPr>
        <p:txBody>
          <a:bodyPr/>
          <a:lstStyle/>
          <a:p>
            <a:pPr algn="just" eaLnBrk="1" hangingPunct="1"/>
            <a:r>
              <a:rPr lang="zh-CN" altLang="en-US" dirty="0" smtClean="0"/>
              <a:t>程序员在写程序时应该记住：程序不仅是给计算机执行的，也是供人阅读的。</a:t>
            </a:r>
            <a:endParaRPr lang="en-US" altLang="zh-CN" dirty="0" smtClean="0"/>
          </a:p>
          <a:p>
            <a:pPr algn="just" eaLnBrk="1" hangingPunct="1"/>
            <a:r>
              <a:rPr lang="zh-CN" altLang="en-US" dirty="0" smtClean="0"/>
              <a:t>提高程序可读性的方法</a:t>
            </a:r>
            <a:endParaRPr lang="en-US" altLang="zh-CN" dirty="0" smtClean="0"/>
          </a:p>
          <a:p>
            <a:pPr lvl="1" algn="just" eaLnBrk="1" hangingPunct="1"/>
            <a:r>
              <a:rPr lang="zh-CN" altLang="en-US" dirty="0" smtClean="0"/>
              <a:t>模块化编程。</a:t>
            </a:r>
          </a:p>
          <a:p>
            <a:pPr lvl="1" algn="just" eaLnBrk="1" hangingPunct="1"/>
            <a:r>
              <a:rPr lang="zh-CN" altLang="en-US" dirty="0" smtClean="0"/>
              <a:t>程序中包括说明文档。</a:t>
            </a:r>
          </a:p>
          <a:p>
            <a:pPr lvl="1" algn="just" eaLnBrk="1" hangingPunct="1"/>
            <a:r>
              <a:rPr lang="zh-CN" altLang="en-US" dirty="0" smtClean="0"/>
              <a:t>良好的编程风格。</a:t>
            </a:r>
          </a:p>
          <a:p>
            <a:pPr algn="just" eaLnBrk="1" hangingPunct="1"/>
            <a:endParaRPr lang="zh-CN" altLang="en-US" dirty="0" smtClean="0"/>
          </a:p>
        </p:txBody>
      </p:sp>
      <p:sp>
        <p:nvSpPr>
          <p:cNvPr id="43012" name="Text Box 5"/>
          <p:cNvSpPr txBox="1">
            <a:spLocks noChangeArrowheads="1"/>
          </p:cNvSpPr>
          <p:nvPr/>
        </p:nvSpPr>
        <p:spPr bwMode="auto">
          <a:xfrm>
            <a:off x="857250" y="571500"/>
            <a:ext cx="685800" cy="914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5400" b="1"/>
              <a:t>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57224" y="428604"/>
            <a:ext cx="3214710" cy="785818"/>
          </a:xfrm>
          <a:solidFill>
            <a:schemeClr val="accent1">
              <a:lumMod val="20000"/>
              <a:lumOff val="80000"/>
            </a:schemeClr>
          </a:solidFill>
          <a:ln>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normAutofit/>
          </a:bodyPr>
          <a:lstStyle/>
          <a:p>
            <a:r>
              <a:rPr lang="zh-CN" altLang="en-US" sz="3600" dirty="0" smtClean="0">
                <a:ea typeface="华文新魏" pitchFamily="2" charset="-122"/>
              </a:rPr>
              <a:t>模块化编程</a:t>
            </a:r>
            <a:endParaRPr lang="zh-CN" altLang="en-US" sz="3600" dirty="0">
              <a:ea typeface="华文新魏" pitchFamily="2" charset="-122"/>
            </a:endParaRPr>
          </a:p>
        </p:txBody>
      </p:sp>
      <p:sp>
        <p:nvSpPr>
          <p:cNvPr id="44034" name="内容占位符 2"/>
          <p:cNvSpPr>
            <a:spLocks noGrp="1"/>
          </p:cNvSpPr>
          <p:nvPr>
            <p:ph idx="1"/>
          </p:nvPr>
        </p:nvSpPr>
        <p:spPr/>
        <p:txBody>
          <a:bodyPr>
            <a:normAutofit/>
          </a:bodyPr>
          <a:lstStyle/>
          <a:p>
            <a:r>
              <a:rPr lang="zh-CN" altLang="en-US" dirty="0" smtClean="0"/>
              <a:t>模块化编程是对复杂的程序按功能进行分解，编写相应的功能函数，然后通过</a:t>
            </a:r>
            <a:r>
              <a:rPr lang="zh-CN" altLang="en-US" dirty="0" smtClean="0">
                <a:latin typeface="宋体" charset="-122"/>
              </a:rPr>
              <a:t>函数的调用实现最终目标。如要</a:t>
            </a:r>
            <a:r>
              <a:rPr lang="zh-CN" altLang="en-US" dirty="0" smtClean="0"/>
              <a:t>在</a:t>
            </a:r>
            <a:r>
              <a:rPr lang="zh-CN" altLang="en-US" dirty="0"/>
              <a:t>一个区域内找出离已有城市距离和为最小的</a:t>
            </a:r>
            <a:r>
              <a:rPr lang="zh-CN" altLang="en-US" dirty="0" smtClean="0"/>
              <a:t>点，可以先编写两个功能函数（</a:t>
            </a:r>
            <a:r>
              <a:rPr lang="en-US" altLang="zh-CN" dirty="0" err="1" smtClean="0"/>
              <a:t>createGridpoint</a:t>
            </a:r>
            <a:r>
              <a:rPr lang="zh-CN" altLang="en-US" dirty="0" smtClean="0"/>
              <a:t>和</a:t>
            </a:r>
            <a:r>
              <a:rPr lang="en-US" altLang="zh-CN" dirty="0" err="1" smtClean="0"/>
              <a:t>findPoint</a:t>
            </a:r>
            <a:r>
              <a:rPr lang="zh-CN" altLang="en-US" dirty="0" smtClean="0"/>
              <a:t>），然后通过定义输入数据及调用函数得到最终结果。</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620688"/>
            <a:ext cx="7920880" cy="5170646"/>
          </a:xfrm>
          <a:prstGeom prst="rect">
            <a:avLst/>
          </a:prstGeom>
        </p:spPr>
        <p:txBody>
          <a:bodyPr wrap="square">
            <a:spAutoFit/>
          </a:bodyPr>
          <a:lstStyle/>
          <a:p>
            <a:r>
              <a:rPr lang="en-US" altLang="zh-CN" sz="2200" dirty="0" err="1"/>
              <a:t>def</a:t>
            </a:r>
            <a:r>
              <a:rPr lang="en-US" altLang="zh-CN" sz="2200" dirty="0"/>
              <a:t> </a:t>
            </a:r>
            <a:r>
              <a:rPr lang="en-US" altLang="zh-CN" sz="2200" dirty="0" err="1"/>
              <a:t>createGridpoint</a:t>
            </a:r>
            <a:r>
              <a:rPr lang="en-US" altLang="zh-CN" sz="2200" dirty="0"/>
              <a:t>(</a:t>
            </a:r>
            <a:r>
              <a:rPr lang="en-US" altLang="zh-CN" sz="2200" dirty="0" err="1"/>
              <a:t>dx,dy,featureClass,output</a:t>
            </a:r>
            <a:r>
              <a:rPr lang="en-US" altLang="zh-CN" sz="2200" dirty="0"/>
              <a:t>):</a:t>
            </a:r>
          </a:p>
          <a:p>
            <a:r>
              <a:rPr lang="en-US" altLang="zh-CN" sz="2200" dirty="0"/>
              <a:t>    import </a:t>
            </a:r>
            <a:r>
              <a:rPr lang="en-US" altLang="zh-CN" sz="2200" dirty="0" err="1"/>
              <a:t>arcpy</a:t>
            </a:r>
            <a:endParaRPr lang="en-US" altLang="zh-CN" sz="2200" dirty="0"/>
          </a:p>
          <a:p>
            <a:r>
              <a:rPr lang="en-US" altLang="zh-CN" sz="2200" dirty="0"/>
              <a:t>    from </a:t>
            </a:r>
            <a:r>
              <a:rPr lang="en-US" altLang="zh-CN" sz="2200" dirty="0" err="1"/>
              <a:t>arcpy</a:t>
            </a:r>
            <a:r>
              <a:rPr lang="en-US" altLang="zh-CN" sz="2200" dirty="0"/>
              <a:t> import </a:t>
            </a:r>
            <a:r>
              <a:rPr lang="en-US" altLang="zh-CN" sz="2200" dirty="0" err="1"/>
              <a:t>env</a:t>
            </a:r>
            <a:endParaRPr lang="en-US" altLang="zh-CN" sz="2200" dirty="0"/>
          </a:p>
          <a:p>
            <a:r>
              <a:rPr lang="en-US" altLang="zh-CN" sz="2200" dirty="0"/>
              <a:t>    </a:t>
            </a:r>
            <a:r>
              <a:rPr lang="en-US" altLang="zh-CN" sz="2200" dirty="0" err="1"/>
              <a:t>desc</a:t>
            </a:r>
            <a:r>
              <a:rPr lang="en-US" altLang="zh-CN" sz="2200" dirty="0"/>
              <a:t> = </a:t>
            </a:r>
            <a:r>
              <a:rPr lang="en-US" altLang="zh-CN" sz="2200" dirty="0" err="1"/>
              <a:t>arcpy.Describe</a:t>
            </a:r>
            <a:r>
              <a:rPr lang="en-US" altLang="zh-CN" sz="2200" dirty="0"/>
              <a:t>(</a:t>
            </a:r>
            <a:r>
              <a:rPr lang="en-US" altLang="zh-CN" sz="2200" dirty="0" err="1"/>
              <a:t>featureClass</a:t>
            </a:r>
            <a:r>
              <a:rPr lang="en-US" altLang="zh-CN" sz="2200" dirty="0"/>
              <a:t>)</a:t>
            </a:r>
          </a:p>
          <a:p>
            <a:r>
              <a:rPr lang="en-US" altLang="zh-CN" sz="2200" dirty="0"/>
              <a:t>    </a:t>
            </a:r>
            <a:r>
              <a:rPr lang="en-US" altLang="zh-CN" sz="2200" dirty="0" err="1"/>
              <a:t>ext</a:t>
            </a:r>
            <a:r>
              <a:rPr lang="en-US" altLang="zh-CN" sz="2200" dirty="0"/>
              <a:t> = </a:t>
            </a:r>
            <a:r>
              <a:rPr lang="en-US" altLang="zh-CN" sz="2200" dirty="0" err="1"/>
              <a:t>desc.extent</a:t>
            </a:r>
            <a:endParaRPr lang="en-US" altLang="zh-CN" sz="2200" dirty="0"/>
          </a:p>
          <a:p>
            <a:r>
              <a:rPr lang="en-US" altLang="zh-CN" sz="2200" dirty="0"/>
              <a:t>    </a:t>
            </a:r>
            <a:r>
              <a:rPr lang="en-US" altLang="zh-CN" sz="2200" dirty="0" err="1"/>
              <a:t>XMin</a:t>
            </a:r>
            <a:r>
              <a:rPr lang="en-US" altLang="zh-CN" sz="2200" dirty="0"/>
              <a:t> = </a:t>
            </a:r>
            <a:r>
              <a:rPr lang="en-US" altLang="zh-CN" sz="2200" dirty="0" err="1"/>
              <a:t>int</a:t>
            </a:r>
            <a:r>
              <a:rPr lang="en-US" altLang="zh-CN" sz="2200" dirty="0"/>
              <a:t>(</a:t>
            </a:r>
            <a:r>
              <a:rPr lang="en-US" altLang="zh-CN" sz="2200" dirty="0" err="1"/>
              <a:t>ext.XMin</a:t>
            </a:r>
            <a:r>
              <a:rPr lang="en-US" altLang="zh-CN" sz="2200" dirty="0"/>
              <a:t>);</a:t>
            </a:r>
            <a:r>
              <a:rPr lang="en-US" altLang="zh-CN" sz="2200" dirty="0" err="1"/>
              <a:t>YMin</a:t>
            </a:r>
            <a:r>
              <a:rPr lang="en-US" altLang="zh-CN" sz="2200" dirty="0"/>
              <a:t> = </a:t>
            </a:r>
            <a:r>
              <a:rPr lang="en-US" altLang="zh-CN" sz="2200" dirty="0" err="1"/>
              <a:t>int</a:t>
            </a:r>
            <a:r>
              <a:rPr lang="en-US" altLang="zh-CN" sz="2200" dirty="0"/>
              <a:t>(</a:t>
            </a:r>
            <a:r>
              <a:rPr lang="en-US" altLang="zh-CN" sz="2200" dirty="0" err="1"/>
              <a:t>ext.YMin</a:t>
            </a:r>
            <a:r>
              <a:rPr lang="en-US" altLang="zh-CN" sz="2200" dirty="0"/>
              <a:t>)</a:t>
            </a:r>
          </a:p>
          <a:p>
            <a:r>
              <a:rPr lang="en-US" altLang="zh-CN" sz="2200" dirty="0"/>
              <a:t>    </a:t>
            </a:r>
            <a:r>
              <a:rPr lang="en-US" altLang="zh-CN" sz="2200" dirty="0" err="1"/>
              <a:t>XMax</a:t>
            </a:r>
            <a:r>
              <a:rPr lang="en-US" altLang="zh-CN" sz="2200" dirty="0"/>
              <a:t> = </a:t>
            </a:r>
            <a:r>
              <a:rPr lang="en-US" altLang="zh-CN" sz="2200" dirty="0" err="1"/>
              <a:t>int</a:t>
            </a:r>
            <a:r>
              <a:rPr lang="en-US" altLang="zh-CN" sz="2200" dirty="0"/>
              <a:t>(</a:t>
            </a:r>
            <a:r>
              <a:rPr lang="en-US" altLang="zh-CN" sz="2200" dirty="0" err="1"/>
              <a:t>ext.XMax</a:t>
            </a:r>
            <a:r>
              <a:rPr lang="en-US" altLang="zh-CN" sz="2200" dirty="0"/>
              <a:t>);</a:t>
            </a:r>
            <a:r>
              <a:rPr lang="en-US" altLang="zh-CN" sz="2200" dirty="0" err="1"/>
              <a:t>YMax</a:t>
            </a:r>
            <a:r>
              <a:rPr lang="en-US" altLang="zh-CN" sz="2200" dirty="0"/>
              <a:t> = </a:t>
            </a:r>
            <a:r>
              <a:rPr lang="en-US" altLang="zh-CN" sz="2200" dirty="0" err="1"/>
              <a:t>int</a:t>
            </a:r>
            <a:r>
              <a:rPr lang="en-US" altLang="zh-CN" sz="2200" dirty="0"/>
              <a:t>(</a:t>
            </a:r>
            <a:r>
              <a:rPr lang="en-US" altLang="zh-CN" sz="2200" dirty="0" err="1"/>
              <a:t>ext.YMax</a:t>
            </a:r>
            <a:r>
              <a:rPr lang="en-US" altLang="zh-CN" sz="2200" dirty="0"/>
              <a:t>)</a:t>
            </a:r>
          </a:p>
          <a:p>
            <a:r>
              <a:rPr lang="en-US" altLang="zh-CN" sz="2200" dirty="0"/>
              <a:t>    point = </a:t>
            </a:r>
            <a:r>
              <a:rPr lang="en-US" altLang="zh-CN" sz="2200" dirty="0" err="1"/>
              <a:t>arcpy.Point</a:t>
            </a:r>
            <a:r>
              <a:rPr lang="en-US" altLang="zh-CN" sz="2200" dirty="0"/>
              <a:t>()</a:t>
            </a:r>
          </a:p>
          <a:p>
            <a:r>
              <a:rPr lang="en-US" altLang="zh-CN" sz="2200" dirty="0"/>
              <a:t>    </a:t>
            </a:r>
            <a:r>
              <a:rPr lang="en-US" altLang="zh-CN" sz="2200" dirty="0" err="1"/>
              <a:t>pointGeometryList</a:t>
            </a:r>
            <a:r>
              <a:rPr lang="en-US" altLang="zh-CN" sz="2200" dirty="0"/>
              <a:t> = [] </a:t>
            </a:r>
          </a:p>
          <a:p>
            <a:r>
              <a:rPr lang="en-US" altLang="zh-CN" sz="2200" dirty="0"/>
              <a:t>    for X in range(</a:t>
            </a:r>
            <a:r>
              <a:rPr lang="en-US" altLang="zh-CN" sz="2200" dirty="0" err="1"/>
              <a:t>XMin</a:t>
            </a:r>
            <a:r>
              <a:rPr lang="en-US" altLang="zh-CN" sz="2200" dirty="0"/>
              <a:t>, </a:t>
            </a:r>
            <a:r>
              <a:rPr lang="en-US" altLang="zh-CN" sz="2200" dirty="0" err="1"/>
              <a:t>XMax</a:t>
            </a:r>
            <a:r>
              <a:rPr lang="en-US" altLang="zh-CN" sz="2200" dirty="0"/>
              <a:t>, dx):</a:t>
            </a:r>
          </a:p>
          <a:p>
            <a:r>
              <a:rPr lang="en-US" altLang="zh-CN" sz="2200" dirty="0"/>
              <a:t>        for Y in range(</a:t>
            </a:r>
            <a:r>
              <a:rPr lang="en-US" altLang="zh-CN" sz="2200" dirty="0" err="1"/>
              <a:t>YMin</a:t>
            </a:r>
            <a:r>
              <a:rPr lang="en-US" altLang="zh-CN" sz="2200" dirty="0"/>
              <a:t>, </a:t>
            </a:r>
            <a:r>
              <a:rPr lang="en-US" altLang="zh-CN" sz="2200" dirty="0" err="1"/>
              <a:t>YMax</a:t>
            </a:r>
            <a:r>
              <a:rPr lang="en-US" altLang="zh-CN" sz="2200" dirty="0"/>
              <a:t>, </a:t>
            </a:r>
            <a:r>
              <a:rPr lang="en-US" altLang="zh-CN" sz="2200" dirty="0" err="1"/>
              <a:t>dy</a:t>
            </a:r>
            <a:r>
              <a:rPr lang="en-US" altLang="zh-CN" sz="2200" dirty="0"/>
              <a:t>):</a:t>
            </a:r>
          </a:p>
          <a:p>
            <a:r>
              <a:rPr lang="en-US" altLang="zh-CN" sz="2200" dirty="0"/>
              <a:t>            </a:t>
            </a:r>
            <a:r>
              <a:rPr lang="en-US" altLang="zh-CN" sz="2200" dirty="0" err="1"/>
              <a:t>point.X</a:t>
            </a:r>
            <a:r>
              <a:rPr lang="en-US" altLang="zh-CN" sz="2200" dirty="0"/>
              <a:t> = </a:t>
            </a:r>
            <a:r>
              <a:rPr lang="en-US" altLang="zh-CN" sz="2200" dirty="0" err="1"/>
              <a:t>X;point.Y</a:t>
            </a:r>
            <a:r>
              <a:rPr lang="en-US" altLang="zh-CN" sz="2200" dirty="0"/>
              <a:t> = Y</a:t>
            </a:r>
          </a:p>
          <a:p>
            <a:r>
              <a:rPr lang="en-US" altLang="zh-CN" sz="2200" dirty="0"/>
              <a:t>            </a:t>
            </a:r>
            <a:r>
              <a:rPr lang="en-US" altLang="zh-CN" sz="2200" dirty="0" err="1"/>
              <a:t>pointGeometry</a:t>
            </a:r>
            <a:r>
              <a:rPr lang="en-US" altLang="zh-CN" sz="2200" dirty="0"/>
              <a:t> = </a:t>
            </a:r>
            <a:r>
              <a:rPr lang="en-US" altLang="zh-CN" sz="2200" dirty="0" err="1"/>
              <a:t>arcpy.PointGeometry</a:t>
            </a:r>
            <a:r>
              <a:rPr lang="en-US" altLang="zh-CN" sz="2200" dirty="0"/>
              <a:t>(point)</a:t>
            </a:r>
          </a:p>
          <a:p>
            <a:r>
              <a:rPr lang="en-US" altLang="zh-CN" sz="2200" dirty="0"/>
              <a:t>            </a:t>
            </a:r>
            <a:r>
              <a:rPr lang="en-US" altLang="zh-CN" sz="2200" dirty="0" err="1"/>
              <a:t>pointGeometryList.append</a:t>
            </a:r>
            <a:r>
              <a:rPr lang="en-US" altLang="zh-CN" sz="2200" dirty="0"/>
              <a:t>(</a:t>
            </a:r>
            <a:r>
              <a:rPr lang="en-US" altLang="zh-CN" sz="2200" dirty="0" err="1"/>
              <a:t>pointGeometry</a:t>
            </a:r>
            <a:r>
              <a:rPr lang="en-US" altLang="zh-CN" sz="2200" dirty="0"/>
              <a:t>)</a:t>
            </a:r>
          </a:p>
          <a:p>
            <a:r>
              <a:rPr lang="en-US" altLang="zh-CN" sz="2200" dirty="0"/>
              <a:t>    </a:t>
            </a:r>
            <a:r>
              <a:rPr lang="en-US" altLang="zh-CN" sz="2200" dirty="0" err="1"/>
              <a:t>arcpy.Clip_analysis</a:t>
            </a:r>
            <a:r>
              <a:rPr lang="en-US" altLang="zh-CN" sz="2200" dirty="0"/>
              <a:t> (</a:t>
            </a:r>
            <a:r>
              <a:rPr lang="en-US" altLang="zh-CN" sz="2200" dirty="0" err="1"/>
              <a:t>pointGeometryList</a:t>
            </a:r>
            <a:r>
              <a:rPr lang="en-US" altLang="zh-CN" sz="2200" dirty="0"/>
              <a:t>, </a:t>
            </a:r>
            <a:r>
              <a:rPr lang="en-US" altLang="zh-CN" sz="2200" dirty="0" err="1"/>
              <a:t>featureClass</a:t>
            </a:r>
            <a:r>
              <a:rPr lang="en-US" altLang="zh-CN" sz="2200" dirty="0"/>
              <a:t>, output)</a:t>
            </a:r>
          </a:p>
        </p:txBody>
      </p:sp>
      <p:sp>
        <p:nvSpPr>
          <p:cNvPr id="5" name="矩形 4"/>
          <p:cNvSpPr/>
          <p:nvPr/>
        </p:nvSpPr>
        <p:spPr>
          <a:xfrm>
            <a:off x="2747238" y="5937988"/>
            <a:ext cx="2728632" cy="461665"/>
          </a:xfrm>
          <a:prstGeom prst="rect">
            <a:avLst/>
          </a:prstGeom>
        </p:spPr>
        <p:txBody>
          <a:bodyPr wrap="none">
            <a:spAutoFit/>
          </a:bodyPr>
          <a:lstStyle/>
          <a:p>
            <a:r>
              <a:rPr lang="en-US" altLang="zh-CN" dirty="0" err="1" smtClean="0"/>
              <a:t>createGridpoint</a:t>
            </a:r>
            <a:r>
              <a:rPr lang="zh-CN" altLang="en-US" dirty="0" smtClean="0"/>
              <a:t>函数</a:t>
            </a:r>
            <a:endParaRPr lang="zh-CN" altLang="en-US" dirty="0"/>
          </a:p>
        </p:txBody>
      </p:sp>
    </p:spTree>
    <p:extLst>
      <p:ext uri="{BB962C8B-B14F-4D97-AF65-F5344CB8AC3E}">
        <p14:creationId xmlns:p14="http://schemas.microsoft.com/office/powerpoint/2010/main" val="38467576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520" y="480729"/>
            <a:ext cx="9144000" cy="5324535"/>
          </a:xfrm>
          <a:prstGeom prst="rect">
            <a:avLst/>
          </a:prstGeom>
        </p:spPr>
        <p:txBody>
          <a:bodyPr wrap="square">
            <a:spAutoFit/>
          </a:bodyPr>
          <a:lstStyle/>
          <a:p>
            <a:r>
              <a:rPr lang="en-US" altLang="zh-CN" sz="2000" dirty="0" err="1"/>
              <a:t>def</a:t>
            </a:r>
            <a:r>
              <a:rPr lang="en-US" altLang="zh-CN" sz="2000" dirty="0"/>
              <a:t> </a:t>
            </a:r>
            <a:r>
              <a:rPr lang="en-US" altLang="zh-CN" sz="2000" dirty="0" err="1"/>
              <a:t>findPoint</a:t>
            </a:r>
            <a:r>
              <a:rPr lang="en-US" altLang="zh-CN" sz="2000" dirty="0"/>
              <a:t>(</a:t>
            </a:r>
            <a:r>
              <a:rPr lang="en-US" altLang="zh-CN" sz="2000" dirty="0" err="1"/>
              <a:t>inputFeature,cities,output</a:t>
            </a:r>
            <a:r>
              <a:rPr lang="en-US" altLang="zh-CN" sz="2000" dirty="0"/>
              <a:t>):</a:t>
            </a:r>
          </a:p>
          <a:p>
            <a:r>
              <a:rPr lang="en-US" altLang="zh-CN" sz="2000" dirty="0"/>
              <a:t>    import </a:t>
            </a:r>
            <a:r>
              <a:rPr lang="en-US" altLang="zh-CN" sz="2000" dirty="0" err="1"/>
              <a:t>arcpy</a:t>
            </a:r>
            <a:endParaRPr lang="en-US" altLang="zh-CN" sz="2000" dirty="0"/>
          </a:p>
          <a:p>
            <a:r>
              <a:rPr lang="en-US" altLang="zh-CN" sz="2000" dirty="0"/>
              <a:t>    </a:t>
            </a:r>
            <a:r>
              <a:rPr lang="en-US" altLang="zh-CN" sz="2000" dirty="0" err="1"/>
              <a:t>arcpy.PointDistance_analysis</a:t>
            </a:r>
            <a:r>
              <a:rPr lang="en-US" altLang="zh-CN" sz="2000" dirty="0"/>
              <a:t> (</a:t>
            </a:r>
            <a:r>
              <a:rPr lang="en-US" altLang="zh-CN" sz="2000" dirty="0" err="1"/>
              <a:t>inputFeature</a:t>
            </a:r>
            <a:r>
              <a:rPr lang="en-US" altLang="zh-CN" sz="2000" dirty="0"/>
              <a:t>, cities, "</a:t>
            </a:r>
            <a:r>
              <a:rPr lang="en-US" altLang="zh-CN" sz="2000" dirty="0" err="1"/>
              <a:t>dist</a:t>
            </a:r>
            <a:r>
              <a:rPr lang="en-US" altLang="zh-CN" sz="2000" dirty="0"/>
              <a:t>")</a:t>
            </a:r>
          </a:p>
          <a:p>
            <a:r>
              <a:rPr lang="en-US" altLang="zh-CN" sz="2000" dirty="0"/>
              <a:t>    </a:t>
            </a:r>
            <a:r>
              <a:rPr lang="en-US" altLang="zh-CN" sz="2000" dirty="0" err="1"/>
              <a:t>arcpy.Statistics_analysis</a:t>
            </a:r>
            <a:r>
              <a:rPr lang="en-US" altLang="zh-CN" sz="2000" dirty="0"/>
              <a:t> ("</a:t>
            </a:r>
            <a:r>
              <a:rPr lang="en-US" altLang="zh-CN" sz="2000" dirty="0" err="1"/>
              <a:t>dist</a:t>
            </a:r>
            <a:r>
              <a:rPr lang="en-US" altLang="zh-CN" sz="2000" dirty="0"/>
              <a:t>", "summary", [["DISTANCE", "SUM"]], "INPUT_FID")</a:t>
            </a:r>
          </a:p>
          <a:p>
            <a:r>
              <a:rPr lang="en-US" altLang="zh-CN" sz="2000" dirty="0"/>
              <a:t>    </a:t>
            </a:r>
            <a:r>
              <a:rPr lang="en-US" altLang="zh-CN" sz="2000" dirty="0" err="1"/>
              <a:t>dist_List</a:t>
            </a:r>
            <a:r>
              <a:rPr lang="en-US" altLang="zh-CN" sz="2000" dirty="0"/>
              <a:t> = []</a:t>
            </a:r>
          </a:p>
          <a:p>
            <a:r>
              <a:rPr lang="en-US" altLang="zh-CN" sz="2000" dirty="0"/>
              <a:t>    </a:t>
            </a:r>
            <a:r>
              <a:rPr lang="en-US" altLang="zh-CN" sz="2000" dirty="0" err="1"/>
              <a:t>FID_List</a:t>
            </a:r>
            <a:r>
              <a:rPr lang="en-US" altLang="zh-CN" sz="2000" dirty="0"/>
              <a:t> = []</a:t>
            </a:r>
          </a:p>
          <a:p>
            <a:r>
              <a:rPr lang="en-US" altLang="zh-CN" sz="2000" dirty="0"/>
              <a:t>    cur = </a:t>
            </a:r>
            <a:r>
              <a:rPr lang="en-US" altLang="zh-CN" sz="2000" dirty="0" err="1"/>
              <a:t>arcpy.SearchCursor</a:t>
            </a:r>
            <a:r>
              <a:rPr lang="en-US" altLang="zh-CN" sz="2000" dirty="0"/>
              <a:t>("summary")</a:t>
            </a:r>
          </a:p>
          <a:p>
            <a:r>
              <a:rPr lang="en-US" altLang="zh-CN" sz="2000" dirty="0"/>
              <a:t>    for row in cur:</a:t>
            </a:r>
          </a:p>
          <a:p>
            <a:r>
              <a:rPr lang="en-US" altLang="zh-CN" sz="2000" dirty="0"/>
              <a:t>        </a:t>
            </a:r>
            <a:r>
              <a:rPr lang="en-US" altLang="zh-CN" sz="2000" dirty="0" err="1"/>
              <a:t>dist_List.append</a:t>
            </a:r>
            <a:r>
              <a:rPr lang="en-US" altLang="zh-CN" sz="2000" dirty="0"/>
              <a:t>(</a:t>
            </a:r>
            <a:r>
              <a:rPr lang="en-US" altLang="zh-CN" sz="2000" dirty="0" err="1"/>
              <a:t>row.SUM_DISTANCE</a:t>
            </a:r>
            <a:r>
              <a:rPr lang="en-US" altLang="zh-CN" sz="2000" dirty="0"/>
              <a:t>)</a:t>
            </a:r>
          </a:p>
          <a:p>
            <a:r>
              <a:rPr lang="en-US" altLang="zh-CN" sz="2000" dirty="0"/>
              <a:t>        </a:t>
            </a:r>
            <a:r>
              <a:rPr lang="en-US" altLang="zh-CN" sz="2000" dirty="0" err="1"/>
              <a:t>FID_List.append</a:t>
            </a:r>
            <a:r>
              <a:rPr lang="en-US" altLang="zh-CN" sz="2000" dirty="0"/>
              <a:t>(</a:t>
            </a:r>
            <a:r>
              <a:rPr lang="en-US" altLang="zh-CN" sz="2000" dirty="0" err="1"/>
              <a:t>row.INPUT_FID</a:t>
            </a:r>
            <a:r>
              <a:rPr lang="en-US" altLang="zh-CN" sz="2000" dirty="0"/>
              <a:t>)</a:t>
            </a:r>
          </a:p>
          <a:p>
            <a:r>
              <a:rPr lang="en-US" altLang="zh-CN" sz="2000" dirty="0"/>
              <a:t>    </a:t>
            </a:r>
            <a:r>
              <a:rPr lang="en-US" altLang="zh-CN" sz="2000" dirty="0" err="1"/>
              <a:t>min_dist</a:t>
            </a:r>
            <a:r>
              <a:rPr lang="en-US" altLang="zh-CN" sz="2000" dirty="0"/>
              <a:t> = min(</a:t>
            </a:r>
            <a:r>
              <a:rPr lang="en-US" altLang="zh-CN" sz="2000" dirty="0" err="1"/>
              <a:t>dist_List</a:t>
            </a:r>
            <a:r>
              <a:rPr lang="en-US" altLang="zh-CN" sz="2000" dirty="0"/>
              <a:t>)</a:t>
            </a:r>
          </a:p>
          <a:p>
            <a:r>
              <a:rPr lang="en-US" altLang="zh-CN" sz="2000" dirty="0"/>
              <a:t>    </a:t>
            </a:r>
            <a:r>
              <a:rPr lang="en-US" altLang="zh-CN" sz="2000" dirty="0" err="1"/>
              <a:t>min_dist_FID</a:t>
            </a:r>
            <a:r>
              <a:rPr lang="en-US" altLang="zh-CN" sz="2000" dirty="0"/>
              <a:t> = </a:t>
            </a:r>
            <a:r>
              <a:rPr lang="en-US" altLang="zh-CN" sz="2000" dirty="0" err="1"/>
              <a:t>FID_List</a:t>
            </a:r>
            <a:r>
              <a:rPr lang="en-US" altLang="zh-CN" sz="2000" dirty="0"/>
              <a:t>[</a:t>
            </a:r>
            <a:r>
              <a:rPr lang="en-US" altLang="zh-CN" sz="2000" dirty="0" err="1"/>
              <a:t>dist_List.index</a:t>
            </a:r>
            <a:r>
              <a:rPr lang="en-US" altLang="zh-CN" sz="2000" dirty="0"/>
              <a:t>(</a:t>
            </a:r>
            <a:r>
              <a:rPr lang="en-US" altLang="zh-CN" sz="2000" dirty="0" err="1"/>
              <a:t>min_dist</a:t>
            </a:r>
            <a:r>
              <a:rPr lang="en-US" altLang="zh-CN" sz="2000" dirty="0"/>
              <a:t>)]</a:t>
            </a:r>
          </a:p>
          <a:p>
            <a:r>
              <a:rPr lang="en-US" altLang="zh-CN" sz="2000" dirty="0"/>
              <a:t>    cur = </a:t>
            </a:r>
            <a:r>
              <a:rPr lang="en-US" altLang="zh-CN" sz="2000" dirty="0" err="1"/>
              <a:t>arcpy.SearchCursor</a:t>
            </a:r>
            <a:r>
              <a:rPr lang="en-US" altLang="zh-CN" sz="2000" dirty="0"/>
              <a:t>(</a:t>
            </a:r>
            <a:r>
              <a:rPr lang="en-US" altLang="zh-CN" sz="2000" dirty="0" err="1"/>
              <a:t>inputFeature</a:t>
            </a:r>
            <a:r>
              <a:rPr lang="en-US" altLang="zh-CN" sz="2000" dirty="0"/>
              <a:t>,"OBJECTID = " + </a:t>
            </a:r>
            <a:r>
              <a:rPr lang="en-US" altLang="zh-CN" sz="2000" dirty="0" err="1"/>
              <a:t>str</a:t>
            </a:r>
            <a:r>
              <a:rPr lang="en-US" altLang="zh-CN" sz="2000" dirty="0"/>
              <a:t>(</a:t>
            </a:r>
            <a:r>
              <a:rPr lang="en-US" altLang="zh-CN" sz="2000" dirty="0" err="1"/>
              <a:t>min_dist_FID</a:t>
            </a:r>
            <a:r>
              <a:rPr lang="en-US" altLang="zh-CN" sz="2000" dirty="0"/>
              <a:t>))</a:t>
            </a:r>
          </a:p>
          <a:p>
            <a:r>
              <a:rPr lang="en-US" altLang="zh-CN" sz="2000" dirty="0"/>
              <a:t>    for row in cur:</a:t>
            </a:r>
          </a:p>
          <a:p>
            <a:r>
              <a:rPr lang="en-US" altLang="zh-CN" sz="2000" dirty="0"/>
              <a:t>        geometry = </a:t>
            </a:r>
            <a:r>
              <a:rPr lang="en-US" altLang="zh-CN" sz="2000" dirty="0" err="1"/>
              <a:t>row.shape</a:t>
            </a:r>
            <a:endParaRPr lang="en-US" altLang="zh-CN" sz="2000" dirty="0"/>
          </a:p>
          <a:p>
            <a:r>
              <a:rPr lang="en-US" altLang="zh-CN" sz="2000" dirty="0"/>
              <a:t>    </a:t>
            </a:r>
            <a:r>
              <a:rPr lang="en-US" altLang="zh-CN" sz="2000" dirty="0" err="1"/>
              <a:t>arcpy.CopyFeatures_management</a:t>
            </a:r>
            <a:r>
              <a:rPr lang="en-US" altLang="zh-CN" sz="2000" dirty="0"/>
              <a:t> (geometry, output) </a:t>
            </a:r>
            <a:endParaRPr lang="zh-CN" altLang="en-US" sz="2000" dirty="0"/>
          </a:p>
        </p:txBody>
      </p:sp>
      <p:sp>
        <p:nvSpPr>
          <p:cNvPr id="3" name="矩形 2"/>
          <p:cNvSpPr/>
          <p:nvPr/>
        </p:nvSpPr>
        <p:spPr>
          <a:xfrm>
            <a:off x="3323820" y="5949280"/>
            <a:ext cx="1944763" cy="461665"/>
          </a:xfrm>
          <a:prstGeom prst="rect">
            <a:avLst/>
          </a:prstGeom>
        </p:spPr>
        <p:txBody>
          <a:bodyPr wrap="none">
            <a:spAutoFit/>
          </a:bodyPr>
          <a:lstStyle/>
          <a:p>
            <a:r>
              <a:rPr lang="en-US" altLang="zh-CN" dirty="0" err="1"/>
              <a:t>findP</a:t>
            </a:r>
            <a:r>
              <a:rPr lang="en-US" altLang="zh-CN" dirty="0" err="1" smtClean="0"/>
              <a:t>oint</a:t>
            </a:r>
            <a:r>
              <a:rPr lang="zh-CN" altLang="en-US" dirty="0" smtClean="0"/>
              <a:t>函数</a:t>
            </a:r>
            <a:endParaRPr lang="zh-CN" altLang="en-US" dirty="0"/>
          </a:p>
        </p:txBody>
      </p:sp>
    </p:spTree>
    <p:extLst>
      <p:ext uri="{BB962C8B-B14F-4D97-AF65-F5344CB8AC3E}">
        <p14:creationId xmlns:p14="http://schemas.microsoft.com/office/powerpoint/2010/main" val="42833765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1390124"/>
            <a:ext cx="8047086" cy="3046988"/>
          </a:xfrm>
          <a:prstGeom prst="rect">
            <a:avLst/>
          </a:prstGeom>
        </p:spPr>
        <p:txBody>
          <a:bodyPr wrap="square">
            <a:spAutoFit/>
          </a:bodyPr>
          <a:lstStyle/>
          <a:p>
            <a:r>
              <a:rPr lang="en-US" altLang="zh-CN" dirty="0" smtClean="0"/>
              <a:t>from </a:t>
            </a:r>
            <a:r>
              <a:rPr lang="en-US" altLang="zh-CN" dirty="0" err="1"/>
              <a:t>arcpy</a:t>
            </a:r>
            <a:r>
              <a:rPr lang="en-US" altLang="zh-CN" dirty="0"/>
              <a:t> import </a:t>
            </a:r>
            <a:r>
              <a:rPr lang="en-US" altLang="zh-CN" dirty="0" err="1"/>
              <a:t>env</a:t>
            </a:r>
            <a:endParaRPr lang="en-US" altLang="zh-CN" dirty="0"/>
          </a:p>
          <a:p>
            <a:r>
              <a:rPr lang="en-US" altLang="zh-CN" dirty="0" err="1"/>
              <a:t>env.workspace</a:t>
            </a:r>
            <a:r>
              <a:rPr lang="en-US" altLang="zh-CN" dirty="0"/>
              <a:t> = "C:\\data\\fgdb.gdb"</a:t>
            </a:r>
          </a:p>
          <a:p>
            <a:r>
              <a:rPr lang="en-US" altLang="zh-CN" dirty="0" err="1"/>
              <a:t>env.overwriteOutput</a:t>
            </a:r>
            <a:r>
              <a:rPr lang="en-US" altLang="zh-CN" dirty="0"/>
              <a:t> = True</a:t>
            </a:r>
          </a:p>
          <a:p>
            <a:r>
              <a:rPr lang="en-US" altLang="zh-CN" dirty="0" err="1"/>
              <a:t>featureClass</a:t>
            </a:r>
            <a:r>
              <a:rPr lang="en-US" altLang="zh-CN" dirty="0"/>
              <a:t> = "</a:t>
            </a:r>
            <a:r>
              <a:rPr lang="en-US" altLang="zh-CN" dirty="0" err="1"/>
              <a:t>china_boundary</a:t>
            </a:r>
            <a:r>
              <a:rPr lang="en-US" altLang="zh-CN" dirty="0"/>
              <a:t>"</a:t>
            </a:r>
          </a:p>
          <a:p>
            <a:r>
              <a:rPr lang="en-US" altLang="zh-CN" dirty="0"/>
              <a:t>cities = "</a:t>
            </a:r>
            <a:r>
              <a:rPr lang="en-US" altLang="zh-CN" dirty="0" err="1"/>
              <a:t>china_cities</a:t>
            </a:r>
            <a:r>
              <a:rPr lang="en-US" altLang="zh-CN" dirty="0"/>
              <a:t>"</a:t>
            </a:r>
          </a:p>
          <a:p>
            <a:r>
              <a:rPr lang="en-US" altLang="zh-CN" dirty="0"/>
              <a:t>dx = 100;dy = 100</a:t>
            </a:r>
          </a:p>
          <a:p>
            <a:r>
              <a:rPr lang="en-US" altLang="zh-CN" dirty="0" err="1"/>
              <a:t>createGridpoint</a:t>
            </a:r>
            <a:r>
              <a:rPr lang="en-US" altLang="zh-CN" dirty="0"/>
              <a:t>(dx,dy,</a:t>
            </a:r>
            <a:r>
              <a:rPr lang="en-US" altLang="zh-CN" dirty="0" err="1"/>
              <a:t>featureClass</a:t>
            </a:r>
            <a:r>
              <a:rPr lang="en-US" altLang="zh-CN" dirty="0"/>
              <a:t>,"</a:t>
            </a:r>
            <a:r>
              <a:rPr lang="en-US" altLang="zh-CN" dirty="0" err="1"/>
              <a:t>gridpoint</a:t>
            </a:r>
            <a:r>
              <a:rPr lang="en-US" altLang="zh-CN" dirty="0"/>
              <a:t>")</a:t>
            </a:r>
          </a:p>
          <a:p>
            <a:r>
              <a:rPr lang="en-US" altLang="zh-CN" dirty="0" err="1"/>
              <a:t>findPoint</a:t>
            </a:r>
            <a:r>
              <a:rPr lang="en-US" altLang="zh-CN" dirty="0"/>
              <a:t>("</a:t>
            </a:r>
            <a:r>
              <a:rPr lang="en-US" altLang="zh-CN" dirty="0" err="1"/>
              <a:t>gridpoint</a:t>
            </a:r>
            <a:r>
              <a:rPr lang="en-US" altLang="zh-CN" dirty="0"/>
              <a:t>",cities,"</a:t>
            </a:r>
            <a:r>
              <a:rPr lang="en-US" altLang="zh-CN" dirty="0" err="1"/>
              <a:t>newCity</a:t>
            </a:r>
            <a:r>
              <a:rPr lang="en-US" altLang="zh-CN" dirty="0"/>
              <a:t>")</a:t>
            </a:r>
            <a:endParaRPr lang="en-US" altLang="zh-CN" dirty="0"/>
          </a:p>
        </p:txBody>
      </p:sp>
      <p:sp>
        <p:nvSpPr>
          <p:cNvPr id="6" name="矩形 5"/>
          <p:cNvSpPr/>
          <p:nvPr/>
        </p:nvSpPr>
        <p:spPr>
          <a:xfrm>
            <a:off x="2123728" y="5157192"/>
            <a:ext cx="3570208" cy="461665"/>
          </a:xfrm>
          <a:prstGeom prst="rect">
            <a:avLst/>
          </a:prstGeom>
        </p:spPr>
        <p:txBody>
          <a:bodyPr wrap="none">
            <a:spAutoFit/>
          </a:bodyPr>
          <a:lstStyle/>
          <a:p>
            <a:r>
              <a:rPr lang="zh-CN" altLang="en-US" dirty="0"/>
              <a:t>定义输入数据及调用函数</a:t>
            </a:r>
          </a:p>
        </p:txBody>
      </p:sp>
    </p:spTree>
    <p:extLst>
      <p:ext uri="{BB962C8B-B14F-4D97-AF65-F5344CB8AC3E}">
        <p14:creationId xmlns:p14="http://schemas.microsoft.com/office/powerpoint/2010/main" val="29695614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编写的函数或类可以保存在模块中，供其它</a:t>
            </a:r>
            <a:r>
              <a:rPr lang="en-US" altLang="zh-CN" dirty="0" smtClean="0"/>
              <a:t>python</a:t>
            </a:r>
            <a:r>
              <a:rPr lang="zh-CN" altLang="en-US" dirty="0" smtClean="0"/>
              <a:t>程序调用。</a:t>
            </a:r>
            <a:endParaRPr lang="en-US" altLang="zh-CN" dirty="0" smtClean="0"/>
          </a:p>
          <a:p>
            <a:endParaRPr lang="zh-CN" altLang="en-US" dirty="0"/>
          </a:p>
        </p:txBody>
      </p:sp>
    </p:spTree>
    <p:extLst>
      <p:ext uri="{BB962C8B-B14F-4D97-AF65-F5344CB8AC3E}">
        <p14:creationId xmlns:p14="http://schemas.microsoft.com/office/powerpoint/2010/main" val="83292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p:nvPr>
        </p:nvSpPr>
        <p:spPr/>
        <p:txBody>
          <a:bodyPr/>
          <a:lstStyle/>
          <a:p>
            <a:pPr eaLnBrk="1" hangingPunct="1"/>
            <a:r>
              <a:rPr lang="zh-CN" altLang="en-US" smtClean="0">
                <a:solidFill>
                  <a:schemeClr val="tx1"/>
                </a:solidFill>
                <a:ea typeface="华文新魏" pitchFamily="2" charset="-122"/>
              </a:rPr>
              <a:t>软件分类</a:t>
            </a:r>
          </a:p>
        </p:txBody>
      </p:sp>
      <p:sp>
        <p:nvSpPr>
          <p:cNvPr id="15363" name="Rectangle 3"/>
          <p:cNvSpPr>
            <a:spLocks noGrp="1" noChangeArrowheads="1"/>
          </p:cNvSpPr>
          <p:nvPr>
            <p:ph idx="1"/>
          </p:nvPr>
        </p:nvSpPr>
        <p:spPr/>
        <p:txBody>
          <a:bodyPr/>
          <a:lstStyle/>
          <a:p>
            <a:pPr eaLnBrk="1" hangingPunct="1"/>
            <a:r>
              <a:rPr lang="zh-CN" altLang="en-US" smtClean="0"/>
              <a:t>按功能：系统软件、平台软件、应用软件。</a:t>
            </a:r>
          </a:p>
          <a:p>
            <a:pPr eaLnBrk="1" hangingPunct="1"/>
            <a:r>
              <a:rPr lang="zh-CN" altLang="en-US" smtClean="0"/>
              <a:t>按软件规模：超大型软件、大型软件、中型软件、小型软件。</a:t>
            </a:r>
          </a:p>
          <a:p>
            <a:pPr eaLnBrk="1" hangingPunct="1"/>
            <a:r>
              <a:rPr lang="zh-CN" altLang="en-US" smtClean="0"/>
              <a:t>按软件服务对象的范围：项目软件、产品软件。</a:t>
            </a:r>
          </a:p>
        </p:txBody>
      </p:sp>
      <p:sp>
        <p:nvSpPr>
          <p:cNvPr id="15364" name="Text Box 5"/>
          <p:cNvSpPr txBox="1">
            <a:spLocks noChangeArrowheads="1"/>
          </p:cNvSpPr>
          <p:nvPr/>
        </p:nvSpPr>
        <p:spPr bwMode="auto">
          <a:xfrm>
            <a:off x="814388" y="404664"/>
            <a:ext cx="685800" cy="9239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5400" b="1"/>
              <a:t>3</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0460" y="1124744"/>
            <a:ext cx="7704856" cy="4154984"/>
          </a:xfrm>
          <a:prstGeom prst="rect">
            <a:avLst/>
          </a:prstGeom>
        </p:spPr>
        <p:txBody>
          <a:bodyPr wrap="square">
            <a:spAutoFit/>
          </a:bodyPr>
          <a:lstStyle/>
          <a:p>
            <a:r>
              <a:rPr lang="en-US" altLang="zh-CN" dirty="0"/>
              <a:t>import sys</a:t>
            </a:r>
          </a:p>
          <a:p>
            <a:r>
              <a:rPr lang="en-US" altLang="zh-CN" dirty="0" err="1"/>
              <a:t>sys.path.append</a:t>
            </a:r>
            <a:r>
              <a:rPr lang="en-US" altLang="zh-CN" dirty="0"/>
              <a:t>("c:\\data")</a:t>
            </a:r>
          </a:p>
          <a:p>
            <a:r>
              <a:rPr lang="en-US" altLang="zh-CN" dirty="0"/>
              <a:t>import </a:t>
            </a:r>
            <a:r>
              <a:rPr lang="en-US" altLang="zh-CN" dirty="0" err="1"/>
              <a:t>GISModule</a:t>
            </a:r>
            <a:endParaRPr lang="en-US" altLang="zh-CN" dirty="0"/>
          </a:p>
          <a:p>
            <a:r>
              <a:rPr lang="en-US" altLang="zh-CN" dirty="0"/>
              <a:t>from </a:t>
            </a:r>
            <a:r>
              <a:rPr lang="en-US" altLang="zh-CN" dirty="0" err="1"/>
              <a:t>arcpy</a:t>
            </a:r>
            <a:r>
              <a:rPr lang="en-US" altLang="zh-CN" dirty="0"/>
              <a:t> import </a:t>
            </a:r>
            <a:r>
              <a:rPr lang="en-US" altLang="zh-CN" dirty="0" err="1"/>
              <a:t>env</a:t>
            </a:r>
            <a:endParaRPr lang="en-US" altLang="zh-CN" dirty="0"/>
          </a:p>
          <a:p>
            <a:r>
              <a:rPr lang="en-US" altLang="zh-CN" dirty="0" err="1"/>
              <a:t>env.overwriteOutput</a:t>
            </a:r>
            <a:r>
              <a:rPr lang="en-US" altLang="zh-CN" dirty="0"/>
              <a:t> = True</a:t>
            </a:r>
          </a:p>
          <a:p>
            <a:r>
              <a:rPr lang="en-US" altLang="zh-CN" dirty="0" err="1"/>
              <a:t>env.workspace</a:t>
            </a:r>
            <a:r>
              <a:rPr lang="en-US" altLang="zh-CN" dirty="0"/>
              <a:t> = </a:t>
            </a:r>
            <a:r>
              <a:rPr lang="en-US" altLang="zh-CN" dirty="0" smtClean="0"/>
              <a:t>"c:\\</a:t>
            </a:r>
            <a:r>
              <a:rPr lang="en-US" altLang="zh-CN" dirty="0"/>
              <a:t>data\\fgdb.gdb"</a:t>
            </a:r>
          </a:p>
          <a:p>
            <a:r>
              <a:rPr lang="en-US" altLang="zh-CN" dirty="0" err="1"/>
              <a:t>featureClass</a:t>
            </a:r>
            <a:r>
              <a:rPr lang="en-US" altLang="zh-CN" dirty="0"/>
              <a:t> = "</a:t>
            </a:r>
            <a:r>
              <a:rPr lang="en-US" altLang="zh-CN" dirty="0" err="1"/>
              <a:t>ca_outline</a:t>
            </a:r>
            <a:r>
              <a:rPr lang="en-US" altLang="zh-CN" dirty="0"/>
              <a:t>"</a:t>
            </a:r>
          </a:p>
          <a:p>
            <a:r>
              <a:rPr lang="en-US" altLang="zh-CN" dirty="0"/>
              <a:t>cities = "</a:t>
            </a:r>
            <a:r>
              <a:rPr lang="en-US" altLang="zh-CN" dirty="0" err="1"/>
              <a:t>ca_cities</a:t>
            </a:r>
            <a:r>
              <a:rPr lang="en-US" altLang="zh-CN" dirty="0"/>
              <a:t>"</a:t>
            </a:r>
          </a:p>
          <a:p>
            <a:r>
              <a:rPr lang="en-US" altLang="zh-CN" dirty="0"/>
              <a:t>dx = 100000;dy = 100000</a:t>
            </a:r>
          </a:p>
          <a:p>
            <a:r>
              <a:rPr lang="en-US" altLang="zh-CN" dirty="0" err="1"/>
              <a:t>GISModule.createGridpoint</a:t>
            </a:r>
            <a:r>
              <a:rPr lang="en-US" altLang="zh-CN" dirty="0"/>
              <a:t>(dx,dy,</a:t>
            </a:r>
            <a:r>
              <a:rPr lang="en-US" altLang="zh-CN" dirty="0" err="1"/>
              <a:t>featureClass</a:t>
            </a:r>
            <a:r>
              <a:rPr lang="en-US" altLang="zh-CN" dirty="0"/>
              <a:t>,"</a:t>
            </a:r>
            <a:r>
              <a:rPr lang="en-US" altLang="zh-CN" dirty="0" err="1"/>
              <a:t>gridpoint</a:t>
            </a:r>
            <a:r>
              <a:rPr lang="en-US" altLang="zh-CN" dirty="0"/>
              <a:t>")</a:t>
            </a:r>
          </a:p>
          <a:p>
            <a:r>
              <a:rPr lang="en-US" altLang="zh-CN" dirty="0" err="1"/>
              <a:t>GISModule.findPoint</a:t>
            </a:r>
            <a:r>
              <a:rPr lang="en-US" altLang="zh-CN" dirty="0"/>
              <a:t>("</a:t>
            </a:r>
            <a:r>
              <a:rPr lang="en-US" altLang="zh-CN" dirty="0" err="1"/>
              <a:t>gridpoint</a:t>
            </a:r>
            <a:r>
              <a:rPr lang="en-US" altLang="zh-CN" dirty="0"/>
              <a:t>",cities,"</a:t>
            </a:r>
            <a:r>
              <a:rPr lang="en-US" altLang="zh-CN" dirty="0" err="1"/>
              <a:t>newCity</a:t>
            </a:r>
            <a:r>
              <a:rPr lang="en-US" altLang="zh-CN" dirty="0"/>
              <a:t>")</a:t>
            </a:r>
            <a:endParaRPr lang="zh-CN" altLang="en-US" dirty="0"/>
          </a:p>
        </p:txBody>
      </p:sp>
      <p:sp>
        <p:nvSpPr>
          <p:cNvPr id="3" name="TextBox 2"/>
          <p:cNvSpPr txBox="1"/>
          <p:nvPr/>
        </p:nvSpPr>
        <p:spPr>
          <a:xfrm>
            <a:off x="854496" y="5445224"/>
            <a:ext cx="7056784" cy="830997"/>
          </a:xfrm>
          <a:prstGeom prst="rect">
            <a:avLst/>
          </a:prstGeom>
          <a:noFill/>
        </p:spPr>
        <p:txBody>
          <a:bodyPr wrap="square" rtlCol="0">
            <a:spAutoFit/>
          </a:bodyPr>
          <a:lstStyle/>
          <a:p>
            <a:r>
              <a:rPr lang="zh-CN" altLang="en-US" dirty="0" smtClean="0"/>
              <a:t>把函数放在独立的</a:t>
            </a:r>
            <a:r>
              <a:rPr lang="zh-CN" altLang="en-US" dirty="0" smtClean="0"/>
              <a:t>模块（</a:t>
            </a:r>
            <a:r>
              <a:rPr lang="en-US" altLang="zh-CN" dirty="0" smtClean="0"/>
              <a:t>GISModule</a:t>
            </a:r>
            <a:r>
              <a:rPr lang="en-US" altLang="zh-CN" dirty="0" smtClean="0"/>
              <a:t>.py</a:t>
            </a:r>
            <a:r>
              <a:rPr lang="zh-CN" altLang="en-US" dirty="0" smtClean="0"/>
              <a:t>）中</a:t>
            </a:r>
            <a:r>
              <a:rPr lang="zh-CN" altLang="en-US" dirty="0" smtClean="0"/>
              <a:t>，供其它程序</a:t>
            </a:r>
            <a:r>
              <a:rPr lang="zh-CN" altLang="en-US" dirty="0" smtClean="0"/>
              <a:t>调用（这里假定模块在</a:t>
            </a:r>
            <a:r>
              <a:rPr lang="en-US" altLang="zh-CN" dirty="0"/>
              <a:t>c:\\data </a:t>
            </a:r>
            <a:r>
              <a:rPr lang="zh-CN" altLang="en-US" dirty="0" smtClean="0"/>
              <a:t>文件夹中</a:t>
            </a:r>
            <a:r>
              <a:rPr lang="zh-CN" altLang="en-US" dirty="0" smtClean="0"/>
              <a:t>）。</a:t>
            </a:r>
            <a:endParaRPr lang="zh-CN" altLang="en-US" dirty="0"/>
          </a:p>
        </p:txBody>
      </p:sp>
    </p:spTree>
    <p:extLst>
      <p:ext uri="{BB962C8B-B14F-4D97-AF65-F5344CB8AC3E}">
        <p14:creationId xmlns:p14="http://schemas.microsoft.com/office/powerpoint/2010/main" val="6136497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85786" y="428604"/>
            <a:ext cx="6072230" cy="857256"/>
          </a:xfrm>
          <a:solidFill>
            <a:schemeClr val="accent1">
              <a:lumMod val="20000"/>
              <a:lumOff val="80000"/>
            </a:schemeClr>
          </a:solidFill>
          <a:ln>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normAutofit/>
          </a:bodyPr>
          <a:lstStyle/>
          <a:p>
            <a:r>
              <a:rPr lang="zh-CN" altLang="en-US" sz="3600" dirty="0" smtClean="0">
                <a:ea typeface="华文新魏" pitchFamily="2" charset="-122"/>
              </a:rPr>
              <a:t>程序中增加必要的说明文档</a:t>
            </a:r>
            <a:endParaRPr lang="zh-CN" altLang="en-US" sz="3600" dirty="0">
              <a:ea typeface="华文新魏" pitchFamily="2" charset="-122"/>
            </a:endParaRPr>
          </a:p>
        </p:txBody>
      </p:sp>
      <p:sp>
        <p:nvSpPr>
          <p:cNvPr id="52227" name="Rectangle 3"/>
          <p:cNvSpPr>
            <a:spLocks noGrp="1" noChangeArrowheads="1"/>
          </p:cNvSpPr>
          <p:nvPr>
            <p:ph idx="1"/>
          </p:nvPr>
        </p:nvSpPr>
        <p:spPr/>
        <p:txBody>
          <a:bodyPr/>
          <a:lstStyle/>
          <a:p>
            <a:pPr marL="342900" lvl="1" indent="-342900" eaLnBrk="1" hangingPunct="1">
              <a:buFontTx/>
              <a:buChar char="•"/>
              <a:defRPr/>
            </a:pPr>
            <a:r>
              <a:rPr lang="zh-CN" altLang="en-US" sz="3200" dirty="0" smtClean="0">
                <a:cs typeface="+mn-cs"/>
              </a:rPr>
              <a:t>程序中增加必要的说明文档可以提高程序可阅读性。说明文档用注释语句书写，包括文件头注释、函数注释、程序段注释和语句注释。注释不是重复程序语句，而应提供从程序本身难以得到的信息。在修改程序时，要注意对注释进行相应的修改。</a:t>
            </a:r>
          </a:p>
          <a:p>
            <a:pPr algn="just" eaLnBrk="1" hangingPunct="1">
              <a:defRPr/>
            </a:pPr>
            <a:endParaRPr lang="zh-CN" altLang="en-US" dirty="0" smtClean="0">
              <a:latin typeface="宋体" charset="-122"/>
            </a:endParaRPr>
          </a:p>
          <a:p>
            <a:pPr algn="just"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67544" y="609600"/>
            <a:ext cx="8208912"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127000" algn="just" eaLnBrk="0" hangingPunct="0"/>
            <a:r>
              <a:rPr lang="en-US" altLang="zh-CN" dirty="0" smtClean="0">
                <a:solidFill>
                  <a:srgbClr val="00B050"/>
                </a:solidFill>
                <a:latin typeface="宋体" charset="-122"/>
              </a:rPr>
              <a:t>"""</a:t>
            </a:r>
            <a:endParaRPr lang="en-US" altLang="zh-CN" dirty="0">
              <a:solidFill>
                <a:srgbClr val="00B050"/>
              </a:solidFill>
              <a:latin typeface="宋体" charset="-122"/>
            </a:endParaRPr>
          </a:p>
          <a:p>
            <a:pPr indent="127000" algn="just" eaLnBrk="0" hangingPunct="0"/>
            <a:r>
              <a:rPr lang="zh-CN" altLang="en-US" dirty="0">
                <a:solidFill>
                  <a:srgbClr val="00B050"/>
                </a:solidFill>
                <a:latin typeface="宋体" charset="-122"/>
              </a:rPr>
              <a:t>工具名</a:t>
            </a:r>
            <a:r>
              <a:rPr lang="en-US" altLang="zh-CN" dirty="0">
                <a:solidFill>
                  <a:srgbClr val="00B050"/>
                </a:solidFill>
                <a:latin typeface="宋体" charset="-122"/>
              </a:rPr>
              <a:t>: </a:t>
            </a:r>
            <a:r>
              <a:rPr lang="zh-CN" altLang="en-US" dirty="0">
                <a:solidFill>
                  <a:srgbClr val="00B050"/>
                </a:solidFill>
                <a:latin typeface="宋体" charset="-122"/>
              </a:rPr>
              <a:t>确定与已有城市距离和为最小的点</a:t>
            </a:r>
          </a:p>
          <a:p>
            <a:pPr indent="127000" algn="just" eaLnBrk="0" hangingPunct="0"/>
            <a:r>
              <a:rPr lang="zh-CN" altLang="en-US" dirty="0">
                <a:solidFill>
                  <a:srgbClr val="00B050"/>
                </a:solidFill>
                <a:latin typeface="宋体" charset="-122"/>
              </a:rPr>
              <a:t>文件名</a:t>
            </a:r>
            <a:r>
              <a:rPr lang="en-US" altLang="zh-CN" dirty="0">
                <a:solidFill>
                  <a:srgbClr val="00B050"/>
                </a:solidFill>
                <a:latin typeface="宋体" charset="-122"/>
              </a:rPr>
              <a:t>: NearestPoint.py</a:t>
            </a:r>
          </a:p>
          <a:p>
            <a:pPr indent="127000" algn="just" eaLnBrk="0" hangingPunct="0"/>
            <a:r>
              <a:rPr lang="zh-CN" altLang="en-US" dirty="0">
                <a:solidFill>
                  <a:srgbClr val="00B050"/>
                </a:solidFill>
                <a:latin typeface="宋体" charset="-122"/>
              </a:rPr>
              <a:t>版本</a:t>
            </a:r>
            <a:r>
              <a:rPr lang="en-US" altLang="zh-CN" dirty="0">
                <a:solidFill>
                  <a:srgbClr val="00B050"/>
                </a:solidFill>
                <a:latin typeface="宋体" charset="-122"/>
              </a:rPr>
              <a:t>: 1.0</a:t>
            </a:r>
          </a:p>
          <a:p>
            <a:pPr indent="127000" algn="just" eaLnBrk="0" hangingPunct="0"/>
            <a:r>
              <a:rPr lang="zh-CN" altLang="en-US" dirty="0">
                <a:solidFill>
                  <a:srgbClr val="00B050"/>
                </a:solidFill>
                <a:latin typeface="宋体" charset="-122"/>
              </a:rPr>
              <a:t>作者</a:t>
            </a:r>
            <a:r>
              <a:rPr lang="en-US" altLang="zh-CN" dirty="0">
                <a:solidFill>
                  <a:srgbClr val="00B050"/>
                </a:solidFill>
                <a:latin typeface="宋体" charset="-122"/>
              </a:rPr>
              <a:t>: </a:t>
            </a:r>
            <a:r>
              <a:rPr lang="zh-CN" altLang="en-US" dirty="0">
                <a:solidFill>
                  <a:srgbClr val="00B050"/>
                </a:solidFill>
                <a:latin typeface="宋体" charset="-122"/>
              </a:rPr>
              <a:t>华东师范大学</a:t>
            </a:r>
          </a:p>
          <a:p>
            <a:pPr indent="127000" algn="just" eaLnBrk="0" hangingPunct="0"/>
            <a:r>
              <a:rPr lang="zh-CN" altLang="en-US" dirty="0">
                <a:solidFill>
                  <a:srgbClr val="00B050"/>
                </a:solidFill>
                <a:latin typeface="宋体" charset="-122"/>
              </a:rPr>
              <a:t>日期：</a:t>
            </a:r>
            <a:r>
              <a:rPr lang="en-US" altLang="zh-CN" dirty="0" smtClean="0">
                <a:solidFill>
                  <a:srgbClr val="00B050"/>
                </a:solidFill>
                <a:latin typeface="宋体" charset="-122"/>
              </a:rPr>
              <a:t>2014</a:t>
            </a:r>
            <a:r>
              <a:rPr lang="zh-CN" altLang="en-US" dirty="0" smtClean="0">
                <a:solidFill>
                  <a:srgbClr val="00B050"/>
                </a:solidFill>
                <a:latin typeface="宋体" charset="-122"/>
              </a:rPr>
              <a:t>年</a:t>
            </a:r>
            <a:r>
              <a:rPr lang="en-US" altLang="zh-CN" dirty="0">
                <a:solidFill>
                  <a:srgbClr val="00B050"/>
                </a:solidFill>
                <a:latin typeface="宋体" charset="-122"/>
              </a:rPr>
              <a:t>6</a:t>
            </a:r>
            <a:r>
              <a:rPr lang="zh-CN" altLang="en-US" dirty="0">
                <a:solidFill>
                  <a:srgbClr val="00B050"/>
                </a:solidFill>
                <a:latin typeface="宋体" charset="-122"/>
              </a:rPr>
              <a:t>月</a:t>
            </a:r>
            <a:r>
              <a:rPr lang="en-US" altLang="zh-CN" dirty="0" smtClean="0">
                <a:solidFill>
                  <a:srgbClr val="00B050"/>
                </a:solidFill>
                <a:latin typeface="宋体" charset="-122"/>
              </a:rPr>
              <a:t>16</a:t>
            </a:r>
            <a:r>
              <a:rPr lang="zh-CN" altLang="en-US" dirty="0" smtClean="0">
                <a:solidFill>
                  <a:srgbClr val="00B050"/>
                </a:solidFill>
                <a:latin typeface="宋体" charset="-122"/>
              </a:rPr>
              <a:t>日</a:t>
            </a:r>
            <a:endParaRPr lang="zh-CN" altLang="en-US" dirty="0">
              <a:solidFill>
                <a:srgbClr val="00B050"/>
              </a:solidFill>
              <a:latin typeface="宋体" charset="-122"/>
            </a:endParaRPr>
          </a:p>
          <a:p>
            <a:pPr indent="127000" algn="just" eaLnBrk="0" hangingPunct="0"/>
            <a:r>
              <a:rPr lang="zh-CN" altLang="en-US" dirty="0">
                <a:solidFill>
                  <a:srgbClr val="00B050"/>
                </a:solidFill>
                <a:latin typeface="宋体" charset="-122"/>
              </a:rPr>
              <a:t>说明：</a:t>
            </a:r>
          </a:p>
          <a:p>
            <a:pPr indent="127000" algn="just" eaLnBrk="0" hangingPunct="0"/>
            <a:r>
              <a:rPr lang="zh-CN" altLang="en-US" dirty="0">
                <a:solidFill>
                  <a:srgbClr val="00B050"/>
                </a:solidFill>
                <a:latin typeface="宋体" charset="-122"/>
              </a:rPr>
              <a:t>这个工具用于找出与已有城市距离和为最小的点，包括两个步骤：</a:t>
            </a:r>
          </a:p>
          <a:p>
            <a:pPr indent="127000" algn="just" eaLnBrk="0" hangingPunct="0"/>
            <a:r>
              <a:rPr lang="en-US" altLang="zh-CN" dirty="0">
                <a:solidFill>
                  <a:srgbClr val="00B050"/>
                </a:solidFill>
                <a:latin typeface="宋体" charset="-122"/>
              </a:rPr>
              <a:t>(1) </a:t>
            </a:r>
            <a:r>
              <a:rPr lang="zh-CN" altLang="en-US" dirty="0">
                <a:solidFill>
                  <a:srgbClr val="00B050"/>
                </a:solidFill>
                <a:latin typeface="宋体" charset="-122"/>
              </a:rPr>
              <a:t>在指定区域中产生均匀分布的格点。</a:t>
            </a:r>
          </a:p>
          <a:p>
            <a:pPr indent="127000" algn="just" eaLnBrk="0" hangingPunct="0"/>
            <a:r>
              <a:rPr lang="en-US" altLang="zh-CN" dirty="0">
                <a:solidFill>
                  <a:srgbClr val="00B050"/>
                </a:solidFill>
                <a:latin typeface="宋体" charset="-122"/>
              </a:rPr>
              <a:t>(2) </a:t>
            </a:r>
            <a:r>
              <a:rPr lang="zh-CN" altLang="en-US" dirty="0">
                <a:solidFill>
                  <a:srgbClr val="00B050"/>
                </a:solidFill>
                <a:latin typeface="宋体" charset="-122"/>
              </a:rPr>
              <a:t>计算每个格点与已有城市的距离和，找出距离和为最小的格点，保存到一个新的点要素类中。</a:t>
            </a:r>
          </a:p>
          <a:p>
            <a:pPr indent="127000" algn="just" eaLnBrk="0" hangingPunct="0"/>
            <a:r>
              <a:rPr lang="en-US" altLang="zh-CN" dirty="0">
                <a:solidFill>
                  <a:srgbClr val="00B050"/>
                </a:solidFill>
                <a:latin typeface="宋体" charset="-122"/>
              </a:rPr>
              <a:t>"""</a:t>
            </a:r>
          </a:p>
          <a:p>
            <a:pPr indent="127000" eaLnBrk="0" hangingPunct="0"/>
            <a:endParaRPr lang="en-US" altLang="zh-CN" sz="2000" dirty="0"/>
          </a:p>
        </p:txBody>
      </p:sp>
      <p:sp>
        <p:nvSpPr>
          <p:cNvPr id="3" name="矩形 2"/>
          <p:cNvSpPr/>
          <p:nvPr/>
        </p:nvSpPr>
        <p:spPr>
          <a:xfrm>
            <a:off x="2699792" y="5580191"/>
            <a:ext cx="2954655" cy="461665"/>
          </a:xfrm>
          <a:prstGeom prst="rect">
            <a:avLst/>
          </a:prstGeom>
        </p:spPr>
        <p:txBody>
          <a:bodyPr wrap="none">
            <a:spAutoFit/>
          </a:bodyPr>
          <a:lstStyle/>
          <a:p>
            <a:r>
              <a:rPr lang="zh-CN" altLang="en-US" dirty="0"/>
              <a:t>文件开头的</a:t>
            </a:r>
            <a:r>
              <a:rPr lang="zh-CN" altLang="en-US" dirty="0" smtClean="0"/>
              <a:t>注释</a:t>
            </a:r>
            <a:r>
              <a:rPr lang="zh-CN" altLang="en-US" dirty="0"/>
              <a:t>样例</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8132666" cy="2880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843808" y="5013176"/>
            <a:ext cx="2954655" cy="461665"/>
          </a:xfrm>
          <a:prstGeom prst="rect">
            <a:avLst/>
          </a:prstGeom>
        </p:spPr>
        <p:txBody>
          <a:bodyPr wrap="none">
            <a:spAutoFit/>
          </a:bodyPr>
          <a:lstStyle/>
          <a:p>
            <a:r>
              <a:rPr lang="zh-CN" altLang="en-US" dirty="0"/>
              <a:t>函数开头的</a:t>
            </a:r>
            <a:r>
              <a:rPr lang="zh-CN" altLang="en-US" dirty="0" smtClean="0"/>
              <a:t>注释样例</a:t>
            </a:r>
            <a:endParaRPr lang="zh-CN" altLang="en-US" dirty="0"/>
          </a:p>
        </p:txBody>
      </p:sp>
    </p:spTree>
    <p:extLst>
      <p:ext uri="{BB962C8B-B14F-4D97-AF65-F5344CB8AC3E}">
        <p14:creationId xmlns:p14="http://schemas.microsoft.com/office/powerpoint/2010/main" val="18833538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664440" y="5445224"/>
            <a:ext cx="34923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266700" algn="just"/>
            <a:r>
              <a:rPr lang="zh-CN" altLang="en-US" dirty="0">
                <a:latin typeface="宋体" charset="-122"/>
              </a:rPr>
              <a:t>程序段和语句</a:t>
            </a:r>
            <a:r>
              <a:rPr lang="zh-CN" altLang="en-US" dirty="0" smtClean="0">
                <a:latin typeface="宋体" charset="-122"/>
              </a:rPr>
              <a:t>注释样例</a:t>
            </a:r>
            <a:r>
              <a:rPr lang="zh-CN" altLang="en-US" dirty="0">
                <a:latin typeface="宋体" charset="-122"/>
              </a:rPr>
              <a:t> </a:t>
            </a:r>
          </a:p>
        </p:txBody>
      </p:sp>
      <p:sp>
        <p:nvSpPr>
          <p:cNvPr id="2" name="矩形 1"/>
          <p:cNvSpPr/>
          <p:nvPr/>
        </p:nvSpPr>
        <p:spPr>
          <a:xfrm>
            <a:off x="395536" y="764704"/>
            <a:ext cx="8280920" cy="3785652"/>
          </a:xfrm>
          <a:prstGeom prst="rect">
            <a:avLst/>
          </a:prstGeom>
        </p:spPr>
        <p:txBody>
          <a:bodyPr wrap="square">
            <a:spAutoFit/>
          </a:bodyPr>
          <a:lstStyle/>
          <a:p>
            <a:r>
              <a:rPr lang="en-US" altLang="zh-CN" dirty="0">
                <a:solidFill>
                  <a:srgbClr val="FF0000"/>
                </a:solidFill>
              </a:rPr>
              <a:t>#### </a:t>
            </a:r>
            <a:r>
              <a:rPr lang="zh-CN" altLang="en-US" dirty="0">
                <a:solidFill>
                  <a:srgbClr val="FF0000"/>
                </a:solidFill>
              </a:rPr>
              <a:t>以要素类的最小</a:t>
            </a:r>
            <a:r>
              <a:rPr lang="en-US" altLang="zh-CN" dirty="0">
                <a:solidFill>
                  <a:srgbClr val="FF0000"/>
                </a:solidFill>
              </a:rPr>
              <a:t>x</a:t>
            </a:r>
            <a:r>
              <a:rPr lang="zh-CN" altLang="en-US" dirty="0">
                <a:solidFill>
                  <a:srgbClr val="FF0000"/>
                </a:solidFill>
              </a:rPr>
              <a:t>、</a:t>
            </a:r>
            <a:r>
              <a:rPr lang="en-US" altLang="zh-CN" dirty="0">
                <a:solidFill>
                  <a:srgbClr val="FF0000"/>
                </a:solidFill>
              </a:rPr>
              <a:t>y</a:t>
            </a:r>
            <a:r>
              <a:rPr lang="zh-CN" altLang="en-US" dirty="0">
                <a:solidFill>
                  <a:srgbClr val="FF0000"/>
                </a:solidFill>
              </a:rPr>
              <a:t>为原点，以</a:t>
            </a:r>
            <a:r>
              <a:rPr lang="en-US" altLang="zh-CN" dirty="0">
                <a:solidFill>
                  <a:srgbClr val="FF0000"/>
                </a:solidFill>
              </a:rPr>
              <a:t>dx</a:t>
            </a:r>
            <a:r>
              <a:rPr lang="zh-CN" altLang="en-US" dirty="0">
                <a:solidFill>
                  <a:srgbClr val="FF0000"/>
                </a:solidFill>
              </a:rPr>
              <a:t>、</a:t>
            </a:r>
            <a:r>
              <a:rPr lang="en-US" altLang="zh-CN" dirty="0" err="1">
                <a:solidFill>
                  <a:srgbClr val="FF0000"/>
                </a:solidFill>
              </a:rPr>
              <a:t>dy</a:t>
            </a:r>
            <a:r>
              <a:rPr lang="zh-CN" altLang="en-US" dirty="0">
                <a:solidFill>
                  <a:srgbClr val="FF0000"/>
                </a:solidFill>
              </a:rPr>
              <a:t>为间隔，一直到最大</a:t>
            </a:r>
            <a:r>
              <a:rPr lang="en-US" altLang="zh-CN" dirty="0">
                <a:solidFill>
                  <a:srgbClr val="FF0000"/>
                </a:solidFill>
              </a:rPr>
              <a:t>x</a:t>
            </a:r>
            <a:r>
              <a:rPr lang="zh-CN" altLang="en-US" dirty="0">
                <a:solidFill>
                  <a:srgbClr val="FF0000"/>
                </a:solidFill>
              </a:rPr>
              <a:t>、</a:t>
            </a:r>
            <a:r>
              <a:rPr lang="en-US" altLang="zh-CN" dirty="0">
                <a:solidFill>
                  <a:srgbClr val="FF0000"/>
                </a:solidFill>
              </a:rPr>
              <a:t>y</a:t>
            </a:r>
            <a:r>
              <a:rPr lang="zh-CN" altLang="en-US" dirty="0">
                <a:solidFill>
                  <a:srgbClr val="FF0000"/>
                </a:solidFill>
              </a:rPr>
              <a:t>产生点几何对象 </a:t>
            </a:r>
            <a:r>
              <a:rPr lang="en-US" altLang="zh-CN" dirty="0">
                <a:solidFill>
                  <a:srgbClr val="FF0000"/>
                </a:solidFill>
              </a:rPr>
              <a:t>####</a:t>
            </a:r>
          </a:p>
          <a:p>
            <a:r>
              <a:rPr lang="en-US" altLang="zh-CN" dirty="0"/>
              <a:t>    for X in range(</a:t>
            </a:r>
            <a:r>
              <a:rPr lang="en-US" altLang="zh-CN" dirty="0" err="1"/>
              <a:t>XMin</a:t>
            </a:r>
            <a:r>
              <a:rPr lang="en-US" altLang="zh-CN" dirty="0"/>
              <a:t>, </a:t>
            </a:r>
            <a:r>
              <a:rPr lang="en-US" altLang="zh-CN" dirty="0" err="1"/>
              <a:t>XMax</a:t>
            </a:r>
            <a:r>
              <a:rPr lang="en-US" altLang="zh-CN" dirty="0"/>
              <a:t>, dx):</a:t>
            </a:r>
          </a:p>
          <a:p>
            <a:r>
              <a:rPr lang="en-US" altLang="zh-CN" dirty="0"/>
              <a:t>        for Y in range(</a:t>
            </a:r>
            <a:r>
              <a:rPr lang="en-US" altLang="zh-CN" dirty="0" err="1"/>
              <a:t>YMin</a:t>
            </a:r>
            <a:r>
              <a:rPr lang="en-US" altLang="zh-CN" dirty="0"/>
              <a:t>, </a:t>
            </a:r>
            <a:r>
              <a:rPr lang="en-US" altLang="zh-CN" dirty="0" err="1"/>
              <a:t>YMax</a:t>
            </a:r>
            <a:r>
              <a:rPr lang="en-US" altLang="zh-CN" dirty="0"/>
              <a:t>, </a:t>
            </a:r>
            <a:r>
              <a:rPr lang="en-US" altLang="zh-CN" dirty="0" err="1"/>
              <a:t>dy</a:t>
            </a:r>
            <a:r>
              <a:rPr lang="en-US" altLang="zh-CN" dirty="0"/>
              <a:t>):</a:t>
            </a:r>
          </a:p>
          <a:p>
            <a:r>
              <a:rPr lang="en-US" altLang="zh-CN" dirty="0"/>
              <a:t>            </a:t>
            </a:r>
            <a:r>
              <a:rPr lang="en-US" altLang="zh-CN" dirty="0" err="1"/>
              <a:t>point.X</a:t>
            </a:r>
            <a:r>
              <a:rPr lang="en-US" altLang="zh-CN" dirty="0"/>
              <a:t> = </a:t>
            </a:r>
            <a:r>
              <a:rPr lang="en-US" altLang="zh-CN" dirty="0" err="1"/>
              <a:t>X;point.Y</a:t>
            </a:r>
            <a:r>
              <a:rPr lang="en-US" altLang="zh-CN" dirty="0"/>
              <a:t> = Y</a:t>
            </a:r>
          </a:p>
          <a:p>
            <a:r>
              <a:rPr lang="en-US" altLang="zh-CN" dirty="0"/>
              <a:t>            </a:t>
            </a:r>
            <a:r>
              <a:rPr lang="en-US" altLang="zh-CN" dirty="0" err="1"/>
              <a:t>pointGeometry</a:t>
            </a:r>
            <a:r>
              <a:rPr lang="en-US" altLang="zh-CN" dirty="0"/>
              <a:t> = </a:t>
            </a:r>
            <a:r>
              <a:rPr lang="en-US" altLang="zh-CN" dirty="0" err="1"/>
              <a:t>arcpy.PointGeometry</a:t>
            </a:r>
            <a:r>
              <a:rPr lang="en-US" altLang="zh-CN" dirty="0"/>
              <a:t>(point)</a:t>
            </a:r>
          </a:p>
          <a:p>
            <a:r>
              <a:rPr lang="en-US" altLang="zh-CN" dirty="0"/>
              <a:t>            </a:t>
            </a:r>
            <a:r>
              <a:rPr lang="en-US" altLang="zh-CN" dirty="0" err="1"/>
              <a:t>pointGeometryList.append</a:t>
            </a:r>
            <a:r>
              <a:rPr lang="en-US" altLang="zh-CN" dirty="0"/>
              <a:t>(</a:t>
            </a:r>
            <a:r>
              <a:rPr lang="en-US" altLang="zh-CN" dirty="0" err="1"/>
              <a:t>pointGeometry</a:t>
            </a:r>
            <a:r>
              <a:rPr lang="en-US" altLang="zh-CN" dirty="0"/>
              <a:t>)</a:t>
            </a:r>
          </a:p>
          <a:p>
            <a:r>
              <a:rPr lang="en-US" altLang="zh-CN" dirty="0"/>
              <a:t>    </a:t>
            </a:r>
            <a:r>
              <a:rPr lang="en-US" altLang="zh-CN" dirty="0">
                <a:solidFill>
                  <a:srgbClr val="FF0000"/>
                </a:solidFill>
              </a:rPr>
              <a:t>#### </a:t>
            </a:r>
            <a:r>
              <a:rPr lang="zh-CN" altLang="en-US" dirty="0">
                <a:solidFill>
                  <a:srgbClr val="FF0000"/>
                </a:solidFill>
              </a:rPr>
              <a:t>对点几何对象进行切割，切割出的点几何对象保存到输出要素类中 </a:t>
            </a:r>
            <a:r>
              <a:rPr lang="en-US" altLang="zh-CN" dirty="0">
                <a:solidFill>
                  <a:srgbClr val="FF0000"/>
                </a:solidFill>
              </a:rPr>
              <a:t>####</a:t>
            </a:r>
          </a:p>
          <a:p>
            <a:r>
              <a:rPr lang="en-US" altLang="zh-CN" dirty="0"/>
              <a:t>    </a:t>
            </a:r>
            <a:r>
              <a:rPr lang="en-US" altLang="zh-CN" dirty="0" err="1"/>
              <a:t>arcpy.Clip_analysis</a:t>
            </a:r>
            <a:r>
              <a:rPr lang="en-US" altLang="zh-CN" dirty="0"/>
              <a:t> (</a:t>
            </a:r>
            <a:r>
              <a:rPr lang="en-US" altLang="zh-CN" dirty="0" err="1"/>
              <a:t>pointGeometryList</a:t>
            </a:r>
            <a:r>
              <a:rPr lang="en-US" altLang="zh-CN" dirty="0"/>
              <a:t>, </a:t>
            </a:r>
            <a:r>
              <a:rPr lang="en-US" altLang="zh-CN" dirty="0" err="1"/>
              <a:t>featureClass</a:t>
            </a:r>
            <a:r>
              <a:rPr lang="en-US" altLang="zh-CN" dirty="0"/>
              <a:t>, output)</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7"/>
          <p:cNvSpPr>
            <a:spLocks noGrp="1" noChangeArrowheads="1"/>
          </p:cNvSpPr>
          <p:nvPr>
            <p:ph idx="1"/>
          </p:nvPr>
        </p:nvSpPr>
        <p:spPr/>
        <p:txBody>
          <a:bodyPr/>
          <a:lstStyle/>
          <a:p>
            <a:pPr eaLnBrk="1" hangingPunct="1"/>
            <a:r>
              <a:rPr lang="zh-CN" altLang="en-US" smtClean="0">
                <a:latin typeface="宋体" charset="-122"/>
              </a:rPr>
              <a:t>编程的风格在很大程度上影响着程序的可读性。良好的编程风格是在不影响性能的前提下，有效地编排和组织程序，以提高可读性。</a:t>
            </a:r>
            <a:endParaRPr lang="zh-CN" altLang="en-US" smtClean="0">
              <a:cs typeface="Times New Roman" pitchFamily="18" charset="0"/>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7224" y="428604"/>
            <a:ext cx="3286148" cy="868346"/>
          </a:xfrm>
          <a:solidFill>
            <a:schemeClr val="accent1">
              <a:lumMod val="20000"/>
              <a:lumOff val="80000"/>
            </a:schemeClr>
          </a:solidFill>
          <a:ln>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normAutofit/>
          </a:bodyPr>
          <a:lstStyle/>
          <a:p>
            <a:r>
              <a:rPr lang="zh-CN" altLang="en-US" sz="3600" dirty="0" smtClean="0">
                <a:ea typeface="华文新魏" pitchFamily="2" charset="-122"/>
              </a:rPr>
              <a:t>规范化命名</a:t>
            </a:r>
            <a:endParaRPr lang="zh-CN" altLang="en-US" sz="3600" dirty="0">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宋体" charset="-122"/>
              </a:rPr>
              <a:t>变量、函数、类等的命名尽管没有严格要求，但应遵循一些基本规范，如：</a:t>
            </a:r>
            <a:endParaRPr lang="en-US" altLang="zh-CN" dirty="0" smtClean="0">
              <a:latin typeface="宋体" charset="-122"/>
            </a:endParaRPr>
          </a:p>
          <a:p>
            <a:pPr lvl="1"/>
            <a:r>
              <a:rPr lang="zh-CN" altLang="en-US" dirty="0" smtClean="0"/>
              <a:t>名称最好采用英文单词或其组合，便于记忆和阅读。切忌使用汉语拼音来命名。</a:t>
            </a:r>
            <a:endParaRPr lang="en-US" altLang="zh-CN" dirty="0" smtClean="0"/>
          </a:p>
          <a:p>
            <a:pPr lvl="1"/>
            <a:r>
              <a:rPr lang="zh-CN" altLang="en-US" dirty="0" smtClean="0"/>
              <a:t>变量的名字应当使用“名词”或“名词</a:t>
            </a:r>
            <a:r>
              <a:rPr lang="en-US" altLang="zh-CN" dirty="0" smtClean="0"/>
              <a:t>+</a:t>
            </a:r>
            <a:r>
              <a:rPr lang="zh-CN" altLang="en-US" dirty="0" smtClean="0"/>
              <a:t>名词”或“形容词＋名词”，第一个单词的第一个字母小写，后面单词的第一个字母大写，如</a:t>
            </a:r>
            <a:r>
              <a:rPr lang="en-US" dirty="0" err="1" smtClean="0"/>
              <a:t>outFeatureClass</a:t>
            </a:r>
            <a:r>
              <a:rPr lang="zh-CN" altLang="en-US" dirty="0" smtClean="0"/>
              <a:t>、</a:t>
            </a:r>
            <a:r>
              <a:rPr lang="en-US" dirty="0" err="1" smtClean="0"/>
              <a:t>clusterTolerance</a:t>
            </a:r>
            <a:r>
              <a:rPr lang="zh-CN" altLang="en-US" dirty="0" smtClean="0"/>
              <a:t>。</a:t>
            </a:r>
            <a:endParaRPr lang="en-US" altLang="zh-CN" dirty="0" smtClean="0"/>
          </a:p>
          <a:p>
            <a:pPr lvl="1"/>
            <a:r>
              <a:rPr lang="zh-CN" altLang="en-US" dirty="0" smtClean="0"/>
              <a:t>程序中不要出现仅靠大小写区分的相似的名称，如</a:t>
            </a:r>
            <a:r>
              <a:rPr lang="en-US" altLang="zh-CN" dirty="0" smtClean="0"/>
              <a:t>x</a:t>
            </a:r>
            <a:r>
              <a:rPr lang="zh-CN" altLang="en-US" dirty="0" smtClean="0"/>
              <a:t>和</a:t>
            </a:r>
            <a:r>
              <a:rPr lang="en-US" altLang="zh-CN" dirty="0" smtClean="0"/>
              <a:t>X</a:t>
            </a:r>
            <a:r>
              <a:rPr lang="zh-CN" altLang="en-US" dirty="0" smtClean="0"/>
              <a:t>。</a:t>
            </a:r>
            <a:endParaRPr lang="en-US" altLang="zh-CN" dirty="0" smtClean="0">
              <a:latin typeface="宋体"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357166"/>
            <a:ext cx="4429156" cy="868346"/>
          </a:xfrm>
          <a:solidFill>
            <a:schemeClr val="accent1">
              <a:lumMod val="20000"/>
              <a:lumOff val="80000"/>
            </a:schemeClr>
          </a:solidFill>
          <a:ln>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ctr" anchorCtr="0" compatLnSpc="1">
            <a:prstTxWarp prst="textNoShape">
              <a:avLst/>
            </a:prstTxWarp>
            <a:normAutofit/>
          </a:bodyPr>
          <a:lstStyle/>
          <a:p>
            <a:r>
              <a:rPr lang="zh-CN" altLang="en-US" sz="3600" dirty="0" smtClean="0">
                <a:ea typeface="华文新魏" pitchFamily="2" charset="-122"/>
              </a:rPr>
              <a:t>直接反映代码的意图</a:t>
            </a:r>
            <a:endParaRPr lang="zh-CN" altLang="en-US" sz="3600" dirty="0">
              <a:ea typeface="华文新魏" pitchFamily="2" charset="-122"/>
            </a:endParaRPr>
          </a:p>
        </p:txBody>
      </p:sp>
      <p:sp>
        <p:nvSpPr>
          <p:cNvPr id="7" name="内容占位符 6"/>
          <p:cNvSpPr>
            <a:spLocks noGrp="1"/>
          </p:cNvSpPr>
          <p:nvPr>
            <p:ph idx="1"/>
          </p:nvPr>
        </p:nvSpPr>
        <p:spPr/>
        <p:txBody>
          <a:bodyPr/>
          <a:lstStyle/>
          <a:p>
            <a:r>
              <a:rPr lang="zh-CN" altLang="en-US" dirty="0" smtClean="0"/>
              <a:t>代码的意图是直接的，而不是隐含的。</a:t>
            </a:r>
            <a:endParaRPr lang="zh-CN" altLang="en-US" dirty="0"/>
          </a:p>
        </p:txBody>
      </p:sp>
      <p:grpSp>
        <p:nvGrpSpPr>
          <p:cNvPr id="11" name="组合 10"/>
          <p:cNvGrpSpPr/>
          <p:nvPr/>
        </p:nvGrpSpPr>
        <p:grpSpPr>
          <a:xfrm>
            <a:off x="285720" y="2428868"/>
            <a:ext cx="4857784" cy="3248045"/>
            <a:chOff x="285720" y="2428868"/>
            <a:chExt cx="4857784" cy="3248045"/>
          </a:xfrm>
        </p:grpSpPr>
        <p:sp>
          <p:nvSpPr>
            <p:cNvPr id="5" name="矩形 2"/>
            <p:cNvSpPr>
              <a:spLocks noChangeArrowheads="1"/>
            </p:cNvSpPr>
            <p:nvPr/>
          </p:nvSpPr>
          <p:spPr bwMode="auto">
            <a:xfrm>
              <a:off x="714348" y="2428868"/>
              <a:ext cx="442915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t>L = []</a:t>
              </a:r>
            </a:p>
            <a:p>
              <a:r>
                <a:rPr lang="en-US" altLang="zh-CN" dirty="0" smtClean="0"/>
                <a:t>for </a:t>
              </a:r>
              <a:r>
                <a:rPr lang="en-US" altLang="zh-CN" dirty="0" err="1" smtClean="0"/>
                <a:t>i</a:t>
              </a:r>
              <a:r>
                <a:rPr lang="en-US" altLang="zh-CN" dirty="0" smtClean="0"/>
                <a:t> in range(1,4):</a:t>
              </a:r>
            </a:p>
            <a:p>
              <a:r>
                <a:rPr lang="en-US" altLang="zh-CN" dirty="0" smtClean="0"/>
                <a:t>    for j in range(1,4):</a:t>
              </a:r>
            </a:p>
            <a:p>
              <a:r>
                <a:rPr lang="en-US" altLang="zh-CN" dirty="0" smtClean="0"/>
                <a:t>        Value = (</a:t>
              </a:r>
              <a:r>
                <a:rPr lang="en-US" altLang="zh-CN" dirty="0" err="1" smtClean="0"/>
                <a:t>i</a:t>
              </a:r>
              <a:r>
                <a:rPr lang="en-US" altLang="zh-CN" dirty="0" smtClean="0"/>
                <a:t>/j) * (j/</a:t>
              </a:r>
              <a:r>
                <a:rPr lang="en-US" altLang="zh-CN" dirty="0" err="1" smtClean="0"/>
                <a:t>i</a:t>
              </a:r>
              <a:r>
                <a:rPr lang="en-US" altLang="zh-CN" dirty="0" smtClean="0"/>
                <a:t>)</a:t>
              </a:r>
            </a:p>
            <a:p>
              <a:r>
                <a:rPr lang="en-US" altLang="zh-CN" dirty="0" smtClean="0"/>
                <a:t>        </a:t>
              </a:r>
              <a:r>
                <a:rPr lang="en-US" altLang="zh-CN" dirty="0" err="1" smtClean="0"/>
                <a:t>L.append</a:t>
              </a:r>
              <a:r>
                <a:rPr lang="en-US" altLang="zh-CN" dirty="0" smtClean="0"/>
                <a:t>(Value)</a:t>
              </a:r>
            </a:p>
            <a:p>
              <a:r>
                <a:rPr lang="en-US" altLang="zh-CN" dirty="0" smtClean="0"/>
                <a:t>print L</a:t>
              </a:r>
            </a:p>
            <a:p>
              <a:endParaRPr lang="zh-CN" altLang="en-US" dirty="0"/>
            </a:p>
          </p:txBody>
        </p:sp>
        <p:sp>
          <p:nvSpPr>
            <p:cNvPr id="6" name="TextBox 4"/>
            <p:cNvSpPr txBox="1">
              <a:spLocks noChangeArrowheads="1"/>
            </p:cNvSpPr>
            <p:nvPr/>
          </p:nvSpPr>
          <p:spPr bwMode="auto">
            <a:xfrm>
              <a:off x="285720" y="521495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t>不是直接反映意图的程序代码</a:t>
              </a:r>
            </a:p>
          </p:txBody>
        </p:sp>
      </p:grpSp>
      <p:grpSp>
        <p:nvGrpSpPr>
          <p:cNvPr id="10" name="组合 9"/>
          <p:cNvGrpSpPr/>
          <p:nvPr/>
        </p:nvGrpSpPr>
        <p:grpSpPr>
          <a:xfrm>
            <a:off x="4643438" y="2357456"/>
            <a:ext cx="3857652" cy="4033837"/>
            <a:chOff x="4643438" y="2357456"/>
            <a:chExt cx="3857652" cy="4033837"/>
          </a:xfrm>
        </p:grpSpPr>
        <p:sp>
          <p:nvSpPr>
            <p:cNvPr id="8" name="矩形 2"/>
            <p:cNvSpPr>
              <a:spLocks noChangeArrowheads="1"/>
            </p:cNvSpPr>
            <p:nvPr/>
          </p:nvSpPr>
          <p:spPr bwMode="auto">
            <a:xfrm>
              <a:off x="4643438" y="2357456"/>
              <a:ext cx="3714776"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t>L = []</a:t>
              </a:r>
            </a:p>
            <a:p>
              <a:r>
                <a:rPr lang="en-US" altLang="zh-CN" dirty="0" smtClean="0"/>
                <a:t>for </a:t>
              </a:r>
              <a:r>
                <a:rPr lang="en-US" altLang="zh-CN" dirty="0" err="1" smtClean="0"/>
                <a:t>i</a:t>
              </a:r>
              <a:r>
                <a:rPr lang="en-US" altLang="zh-CN" dirty="0" smtClean="0"/>
                <a:t> in range(1,4):</a:t>
              </a:r>
            </a:p>
            <a:p>
              <a:r>
                <a:rPr lang="en-US" altLang="zh-CN" dirty="0" smtClean="0"/>
                <a:t>    for j in range(1,4):</a:t>
              </a:r>
            </a:p>
            <a:p>
              <a:r>
                <a:rPr lang="en-US" altLang="zh-CN" dirty="0" smtClean="0"/>
                <a:t>        if </a:t>
              </a:r>
              <a:r>
                <a:rPr lang="en-US" altLang="zh-CN" dirty="0" err="1" smtClean="0"/>
                <a:t>i</a:t>
              </a:r>
              <a:r>
                <a:rPr lang="en-US" altLang="zh-CN" dirty="0" smtClean="0"/>
                <a:t> == j:</a:t>
              </a:r>
            </a:p>
            <a:p>
              <a:r>
                <a:rPr lang="en-US" altLang="zh-CN" dirty="0" smtClean="0"/>
                <a:t>            Value = 1</a:t>
              </a:r>
            </a:p>
            <a:p>
              <a:r>
                <a:rPr lang="en-US" altLang="zh-CN" dirty="0" smtClean="0"/>
                <a:t>        else:</a:t>
              </a:r>
            </a:p>
            <a:p>
              <a:r>
                <a:rPr lang="en-US" altLang="zh-CN" dirty="0" smtClean="0"/>
                <a:t>            Value = 0</a:t>
              </a:r>
            </a:p>
            <a:p>
              <a:r>
                <a:rPr lang="en-US" altLang="zh-CN" dirty="0" smtClean="0"/>
                <a:t>        </a:t>
              </a:r>
              <a:r>
                <a:rPr lang="en-US" altLang="zh-CN" dirty="0" err="1" smtClean="0"/>
                <a:t>L.append</a:t>
              </a:r>
              <a:r>
                <a:rPr lang="en-US" altLang="zh-CN" dirty="0" smtClean="0"/>
                <a:t>(Value)</a:t>
              </a:r>
            </a:p>
            <a:p>
              <a:r>
                <a:rPr lang="en-US" altLang="zh-CN" dirty="0" smtClean="0"/>
                <a:t>print L</a:t>
              </a:r>
            </a:p>
            <a:p>
              <a:endParaRPr lang="zh-CN" altLang="en-US" dirty="0"/>
            </a:p>
          </p:txBody>
        </p:sp>
        <p:sp>
          <p:nvSpPr>
            <p:cNvPr id="9" name="TextBox 3"/>
            <p:cNvSpPr txBox="1">
              <a:spLocks noChangeArrowheads="1"/>
            </p:cNvSpPr>
            <p:nvPr/>
          </p:nvSpPr>
          <p:spPr bwMode="auto">
            <a:xfrm>
              <a:off x="4857752" y="5929330"/>
              <a:ext cx="3643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t>直接反映意图的程序代码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457200" y="426368"/>
            <a:ext cx="8229600" cy="991270"/>
          </a:xfrm>
        </p:spPr>
        <p:txBody>
          <a:bodyPr/>
          <a:lstStyle/>
          <a:p>
            <a:r>
              <a:rPr lang="zh-CN" altLang="en-US" dirty="0" smtClean="0">
                <a:latin typeface="华文新魏" pitchFamily="2" charset="-122"/>
                <a:ea typeface="华文新魏" pitchFamily="2" charset="-122"/>
              </a:rPr>
              <a:t>提高软件的容错性</a:t>
            </a:r>
          </a:p>
        </p:txBody>
      </p:sp>
      <p:sp>
        <p:nvSpPr>
          <p:cNvPr id="53251" name="内容占位符 2"/>
          <p:cNvSpPr>
            <a:spLocks noGrp="1"/>
          </p:cNvSpPr>
          <p:nvPr>
            <p:ph idx="1"/>
          </p:nvPr>
        </p:nvSpPr>
        <p:spPr/>
        <p:txBody>
          <a:bodyPr/>
          <a:lstStyle/>
          <a:p>
            <a:r>
              <a:rPr lang="zh-CN" altLang="en-US" smtClean="0"/>
              <a:t>提高软件的容错性是针对由于软件运行环境的变化、用户的错误操作等情况造成的软件错误进行处理，避免出现死机或退出系统的情况。</a:t>
            </a:r>
            <a:endParaRPr lang="en-US" altLang="zh-CN" smtClean="0"/>
          </a:p>
          <a:p>
            <a:r>
              <a:rPr lang="zh-CN" altLang="en-US" smtClean="0"/>
              <a:t>提高软件的容错性关键是要分析出哪些语句会造成软件错误，然后进行相应的容错处理。</a:t>
            </a:r>
          </a:p>
        </p:txBody>
      </p:sp>
      <p:sp>
        <p:nvSpPr>
          <p:cNvPr id="53252" name="Text Box 5"/>
          <p:cNvSpPr txBox="1">
            <a:spLocks noChangeArrowheads="1"/>
          </p:cNvSpPr>
          <p:nvPr/>
        </p:nvSpPr>
        <p:spPr bwMode="auto">
          <a:xfrm>
            <a:off x="928688" y="426368"/>
            <a:ext cx="685800" cy="914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5400" b="1"/>
              <a:t>2</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685800" y="1500188"/>
            <a:ext cx="7772400" cy="4595812"/>
          </a:xfrm>
        </p:spPr>
        <p:txBody>
          <a:bodyPr/>
          <a:lstStyle/>
          <a:p>
            <a:r>
              <a:rPr lang="zh-CN" altLang="en-US" dirty="0" smtClean="0"/>
              <a:t>在</a:t>
            </a:r>
            <a:r>
              <a:rPr lang="en-US" altLang="zh-CN" dirty="0" smtClean="0"/>
              <a:t>GIS</a:t>
            </a:r>
            <a:r>
              <a:rPr lang="zh-CN" altLang="en-US" dirty="0" smtClean="0"/>
              <a:t>中，会造成软件错误的情况有：</a:t>
            </a:r>
            <a:endParaRPr lang="en-US" altLang="zh-CN" dirty="0" smtClean="0"/>
          </a:p>
          <a:p>
            <a:pPr lvl="1"/>
            <a:r>
              <a:rPr lang="zh-CN" altLang="en-US" dirty="0" smtClean="0"/>
              <a:t>访问的工作空间或访问的数据不存在。</a:t>
            </a:r>
            <a:endParaRPr lang="en-US" altLang="zh-CN" dirty="0" smtClean="0"/>
          </a:p>
          <a:p>
            <a:pPr lvl="1"/>
            <a:r>
              <a:rPr lang="zh-CN" altLang="en-US" dirty="0" smtClean="0"/>
              <a:t>在写文件的时候，已存在相同名称的文件。</a:t>
            </a:r>
            <a:endParaRPr lang="en-US" altLang="zh-CN" dirty="0" smtClean="0"/>
          </a:p>
          <a:p>
            <a:pPr lvl="1"/>
            <a:r>
              <a:rPr lang="zh-CN" altLang="en-US" dirty="0" smtClean="0"/>
              <a:t>在增加字段时，已有相同名称的字段。</a:t>
            </a:r>
            <a:endParaRPr lang="en-US" altLang="zh-CN" dirty="0" smtClean="0"/>
          </a:p>
          <a:p>
            <a:pPr lvl="1"/>
            <a:r>
              <a:rPr lang="en-US" altLang="zh-CN" dirty="0" smtClean="0"/>
              <a:t>……</a:t>
            </a:r>
          </a:p>
          <a:p>
            <a:pPr lvl="1"/>
            <a:endParaRPr lang="en-US" altLang="zh-CN" dirty="0" smtClean="0"/>
          </a:p>
          <a:p>
            <a:pPr lvl="1"/>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76672"/>
            <a:ext cx="8229600" cy="1008112"/>
          </a:xfrm>
        </p:spPr>
        <p:txBody>
          <a:bodyPr/>
          <a:lstStyle/>
          <a:p>
            <a:pPr eaLnBrk="1" hangingPunct="1"/>
            <a:r>
              <a:rPr lang="zh-CN" altLang="en-US" dirty="0" smtClean="0">
                <a:solidFill>
                  <a:schemeClr val="tx1"/>
                </a:solidFill>
                <a:ea typeface="华文新魏" pitchFamily="2" charset="-122"/>
              </a:rPr>
              <a:t>软件工程</a:t>
            </a:r>
            <a:endParaRPr lang="zh-CN" altLang="zh-CN" dirty="0" smtClean="0"/>
          </a:p>
        </p:txBody>
      </p:sp>
      <p:sp>
        <p:nvSpPr>
          <p:cNvPr id="16387" name="Rectangle 3"/>
          <p:cNvSpPr>
            <a:spLocks noGrp="1" noChangeArrowheads="1"/>
          </p:cNvSpPr>
          <p:nvPr>
            <p:ph idx="1"/>
          </p:nvPr>
        </p:nvSpPr>
        <p:spPr>
          <a:xfrm>
            <a:off x="457200" y="1700808"/>
            <a:ext cx="8229600" cy="4425355"/>
          </a:xfrm>
        </p:spPr>
        <p:txBody>
          <a:bodyPr/>
          <a:lstStyle/>
          <a:p>
            <a:pPr marL="342900" lvl="1" indent="-342900">
              <a:buFont typeface="Arial" charset="0"/>
              <a:buChar char="•"/>
            </a:pPr>
            <a:r>
              <a:rPr lang="zh-CN" altLang="en-US" sz="3200" dirty="0" smtClean="0"/>
              <a:t>早期的软件开发都是“作坊”式开发方式，软件开发</a:t>
            </a:r>
            <a:r>
              <a:rPr lang="zh-CN" altLang="en-US" sz="3200" dirty="0"/>
              <a:t>就是写程序并设法使之运行，忽视软件分析的重要性，轻视软件维护</a:t>
            </a:r>
            <a:r>
              <a:rPr lang="zh-CN" altLang="en-US" sz="3200" dirty="0" smtClean="0"/>
              <a:t>。随着软件</a:t>
            </a:r>
            <a:r>
              <a:rPr lang="zh-CN" altLang="en-US" sz="3200" dirty="0"/>
              <a:t>规模的</a:t>
            </a:r>
            <a:r>
              <a:rPr lang="zh-CN" altLang="en-US" sz="3200" dirty="0" smtClean="0"/>
              <a:t>不断增大，以致</a:t>
            </a:r>
            <a:r>
              <a:rPr lang="en-US" altLang="zh-CN" sz="3200" dirty="0"/>
              <a:t>1960</a:t>
            </a:r>
            <a:r>
              <a:rPr lang="zh-CN" altLang="en-US" sz="3200" dirty="0" smtClean="0"/>
              <a:t>年代出现软件危机。</a:t>
            </a:r>
            <a:endParaRPr lang="zh-CN" altLang="en-US" sz="3200" dirty="0"/>
          </a:p>
          <a:p>
            <a:pPr eaLnBrk="1" hangingPunct="1"/>
            <a:endParaRPr lang="en-US" altLang="zh-CN" dirty="0"/>
          </a:p>
          <a:p>
            <a:pPr eaLnBrk="1" hangingPunct="1"/>
            <a:endParaRPr lang="en-US" altLang="zh-CN" dirty="0" smtClean="0"/>
          </a:p>
        </p:txBody>
      </p:sp>
      <p:sp>
        <p:nvSpPr>
          <p:cNvPr id="16388" name="Text Box 5"/>
          <p:cNvSpPr txBox="1">
            <a:spLocks noChangeArrowheads="1"/>
          </p:cNvSpPr>
          <p:nvPr/>
        </p:nvSpPr>
        <p:spPr bwMode="auto">
          <a:xfrm>
            <a:off x="928688" y="476672"/>
            <a:ext cx="685800" cy="9239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5400" b="1" dirty="0"/>
              <a:t>4</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endParaRPr lang="zh-CN" altLang="en-US" smtClean="0"/>
          </a:p>
        </p:txBody>
      </p:sp>
      <p:sp>
        <p:nvSpPr>
          <p:cNvPr id="55299" name="内容占位符 2"/>
          <p:cNvSpPr>
            <a:spLocks noGrp="1"/>
          </p:cNvSpPr>
          <p:nvPr>
            <p:ph idx="1"/>
          </p:nvPr>
        </p:nvSpPr>
        <p:spPr/>
        <p:txBody>
          <a:bodyPr/>
          <a:lstStyle/>
          <a:p>
            <a:r>
              <a:rPr lang="zh-CN" altLang="en-US" smtClean="0"/>
              <a:t>对会造成软件错误的语句要通过错误捕获语句或判断语句进行处理。</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内容占位符 3"/>
          <p:cNvSpPr>
            <a:spLocks noGrp="1"/>
          </p:cNvSpPr>
          <p:nvPr>
            <p:ph idx="1"/>
          </p:nvPr>
        </p:nvSpPr>
        <p:spPr>
          <a:xfrm>
            <a:off x="357188" y="857250"/>
            <a:ext cx="7772400" cy="2143122"/>
          </a:xfrm>
        </p:spPr>
        <p:txBody>
          <a:bodyPr>
            <a:normAutofit/>
          </a:bodyPr>
          <a:lstStyle/>
          <a:p>
            <a:r>
              <a:rPr lang="zh-CN" altLang="en-US" dirty="0" smtClean="0"/>
              <a:t>实例</a:t>
            </a:r>
            <a:r>
              <a:rPr lang="en-US" altLang="zh-CN" dirty="0" smtClean="0"/>
              <a:t>1</a:t>
            </a:r>
            <a:r>
              <a:rPr lang="zh-CN" altLang="en-US" dirty="0" smtClean="0"/>
              <a:t>：如访问的工作空间不存在，则通过错误捕获语句显示该工作空间不存在的信息。</a:t>
            </a:r>
          </a:p>
        </p:txBody>
      </p:sp>
      <p:sp>
        <p:nvSpPr>
          <p:cNvPr id="4" name="矩形 3"/>
          <p:cNvSpPr/>
          <p:nvPr/>
        </p:nvSpPr>
        <p:spPr>
          <a:xfrm>
            <a:off x="285720" y="2884601"/>
            <a:ext cx="8715436" cy="2616101"/>
          </a:xfrm>
          <a:prstGeom prst="rect">
            <a:avLst/>
          </a:prstGeom>
        </p:spPr>
        <p:txBody>
          <a:bodyPr wrap="square">
            <a:spAutoFit/>
          </a:bodyPr>
          <a:lstStyle/>
          <a:p>
            <a:r>
              <a:rPr lang="en-US" altLang="zh-CN" sz="2000" dirty="0" smtClean="0"/>
              <a:t>import </a:t>
            </a:r>
            <a:r>
              <a:rPr lang="en-US" altLang="zh-CN" sz="2000" dirty="0" err="1" smtClean="0"/>
              <a:t>arcpy</a:t>
            </a:r>
            <a:endParaRPr lang="en-US" altLang="zh-CN" sz="2000" dirty="0" smtClean="0"/>
          </a:p>
          <a:p>
            <a:r>
              <a:rPr lang="en-US" altLang="zh-CN" sz="2000" dirty="0" smtClean="0"/>
              <a:t>Workspace = "c:\data1"</a:t>
            </a:r>
          </a:p>
          <a:p>
            <a:r>
              <a:rPr lang="en-US" altLang="zh-CN" sz="2000" dirty="0" err="1" smtClean="0"/>
              <a:t>FileName</a:t>
            </a:r>
            <a:r>
              <a:rPr lang="en-US" altLang="zh-CN" sz="2000" dirty="0" smtClean="0"/>
              <a:t> = "rivers.shp"</a:t>
            </a:r>
          </a:p>
          <a:p>
            <a:r>
              <a:rPr lang="en-US" altLang="zh-CN" sz="2000" dirty="0" smtClean="0"/>
              <a:t>try:</a:t>
            </a:r>
          </a:p>
          <a:p>
            <a:r>
              <a:rPr lang="en-US" altLang="zh-CN" sz="2000" dirty="0" smtClean="0"/>
              <a:t>    </a:t>
            </a:r>
            <a:r>
              <a:rPr lang="en-US" altLang="zh-CN" sz="2000" dirty="0" err="1" smtClean="0"/>
              <a:t>arcpy.CreateFeatureclass_management</a:t>
            </a:r>
            <a:r>
              <a:rPr lang="en-US" altLang="zh-CN" sz="2000" dirty="0" smtClean="0"/>
              <a:t>(</a:t>
            </a:r>
            <a:r>
              <a:rPr lang="en-US" altLang="zh-CN" sz="2000" dirty="0" err="1" smtClean="0"/>
              <a:t>Workspace,FileName,"POLYLINE</a:t>
            </a:r>
            <a:r>
              <a:rPr lang="en-US" altLang="zh-CN" sz="2000" dirty="0" smtClean="0"/>
              <a:t>")    </a:t>
            </a:r>
          </a:p>
          <a:p>
            <a:r>
              <a:rPr lang="en-US" altLang="zh-CN" sz="2000" dirty="0" smtClean="0"/>
              <a:t>except:</a:t>
            </a:r>
          </a:p>
          <a:p>
            <a:r>
              <a:rPr lang="en-US" altLang="zh-CN" sz="2000" dirty="0" smtClean="0"/>
              <a:t>    print "c:\data1 does not exist"</a:t>
            </a:r>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5"/>
          <p:cNvSpPr>
            <a:spLocks noGrp="1"/>
          </p:cNvSpPr>
          <p:nvPr>
            <p:ph idx="1"/>
          </p:nvPr>
        </p:nvSpPr>
        <p:spPr>
          <a:xfrm>
            <a:off x="428596" y="857232"/>
            <a:ext cx="8201055" cy="2428892"/>
          </a:xfrm>
        </p:spPr>
        <p:txBody>
          <a:bodyPr/>
          <a:lstStyle/>
          <a:p>
            <a:r>
              <a:rPr lang="zh-CN" altLang="en-US" dirty="0" smtClean="0"/>
              <a:t>实例</a:t>
            </a:r>
            <a:r>
              <a:rPr lang="en-US" altLang="zh-CN" dirty="0" smtClean="0"/>
              <a:t>2</a:t>
            </a:r>
            <a:r>
              <a:rPr lang="zh-CN" altLang="en-US" dirty="0" smtClean="0"/>
              <a:t>：在增加字段时，如已有相同名称的字段，则通过增加数字改变字段名，一直到和已有字段不重名（即产生唯一字段名）。</a:t>
            </a:r>
          </a:p>
        </p:txBody>
      </p:sp>
      <p:sp>
        <p:nvSpPr>
          <p:cNvPr id="4" name="矩形 3"/>
          <p:cNvSpPr/>
          <p:nvPr/>
        </p:nvSpPr>
        <p:spPr>
          <a:xfrm>
            <a:off x="1142976" y="3429000"/>
            <a:ext cx="6286544" cy="2677656"/>
          </a:xfrm>
          <a:prstGeom prst="rect">
            <a:avLst/>
          </a:prstGeom>
        </p:spPr>
        <p:txBody>
          <a:bodyPr wrap="square">
            <a:spAutoFit/>
          </a:bodyPr>
          <a:lstStyle/>
          <a:p>
            <a:r>
              <a:rPr lang="en-US" altLang="zh-CN" dirty="0" smtClean="0"/>
              <a:t>import </a:t>
            </a:r>
            <a:r>
              <a:rPr lang="en-US" altLang="zh-CN" dirty="0" err="1" smtClean="0"/>
              <a:t>arcpy</a:t>
            </a:r>
            <a:endParaRPr lang="en-US" altLang="zh-CN" dirty="0" smtClean="0"/>
          </a:p>
          <a:p>
            <a:r>
              <a:rPr lang="en-US" altLang="zh-CN" dirty="0" err="1" smtClean="0"/>
              <a:t>fc</a:t>
            </a:r>
            <a:r>
              <a:rPr lang="en-US" altLang="zh-CN" dirty="0" smtClean="0"/>
              <a:t> = "c:\\data\\ca_pm10_pts.shp"</a:t>
            </a:r>
          </a:p>
          <a:p>
            <a:r>
              <a:rPr lang="en-US" altLang="zh-CN" dirty="0" err="1" smtClean="0"/>
              <a:t>desc</a:t>
            </a:r>
            <a:r>
              <a:rPr lang="en-US" altLang="zh-CN" dirty="0" smtClean="0"/>
              <a:t> = </a:t>
            </a:r>
            <a:r>
              <a:rPr lang="en-US" altLang="zh-CN" dirty="0" err="1" smtClean="0"/>
              <a:t>arcpy.Describe</a:t>
            </a:r>
            <a:r>
              <a:rPr lang="en-US" altLang="zh-CN" dirty="0" smtClean="0"/>
              <a:t>(</a:t>
            </a:r>
            <a:r>
              <a:rPr lang="en-US" altLang="zh-CN" dirty="0" err="1" smtClean="0"/>
              <a:t>fc</a:t>
            </a:r>
            <a:r>
              <a:rPr lang="en-US" altLang="zh-CN" dirty="0" smtClean="0"/>
              <a:t>)</a:t>
            </a:r>
          </a:p>
          <a:p>
            <a:r>
              <a:rPr lang="en-US" altLang="zh-CN" dirty="0" smtClean="0"/>
              <a:t>fields = </a:t>
            </a:r>
            <a:r>
              <a:rPr lang="en-US" altLang="zh-CN" dirty="0" err="1" smtClean="0"/>
              <a:t>desc.fields</a:t>
            </a:r>
            <a:endParaRPr lang="en-US" altLang="zh-CN" dirty="0" smtClean="0"/>
          </a:p>
          <a:p>
            <a:r>
              <a:rPr lang="en-US" altLang="zh-CN" dirty="0" smtClean="0"/>
              <a:t>fn = "x"</a:t>
            </a:r>
          </a:p>
          <a:p>
            <a:r>
              <a:rPr lang="en-US" altLang="zh-CN" dirty="0" smtClean="0"/>
              <a:t>iterate = True</a:t>
            </a:r>
          </a:p>
          <a:p>
            <a:r>
              <a:rPr lang="en-US" altLang="zh-CN" dirty="0" smtClean="0"/>
              <a:t>n = 0</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158" y="214290"/>
            <a:ext cx="7992888" cy="6001643"/>
          </a:xfrm>
          <a:prstGeom prst="rect">
            <a:avLst/>
          </a:prstGeom>
        </p:spPr>
        <p:txBody>
          <a:bodyPr wrap="square">
            <a:spAutoFit/>
          </a:bodyPr>
          <a:lstStyle/>
          <a:p>
            <a:r>
              <a:rPr lang="en-US" altLang="zh-CN" dirty="0" smtClean="0"/>
              <a:t>while </a:t>
            </a:r>
            <a:r>
              <a:rPr lang="en-US" altLang="zh-CN" dirty="0"/>
              <a:t>iterate:</a:t>
            </a:r>
          </a:p>
          <a:p>
            <a:r>
              <a:rPr lang="en-US" altLang="zh-CN" dirty="0"/>
              <a:t>    </a:t>
            </a:r>
            <a:r>
              <a:rPr lang="en-US" altLang="zh-CN" dirty="0" err="1"/>
              <a:t>fn_change</a:t>
            </a:r>
            <a:r>
              <a:rPr lang="en-US" altLang="zh-CN" dirty="0"/>
              <a:t> = False</a:t>
            </a:r>
          </a:p>
          <a:p>
            <a:r>
              <a:rPr lang="en-US" altLang="zh-CN" dirty="0"/>
              <a:t>    for field in fields:</a:t>
            </a:r>
          </a:p>
          <a:p>
            <a:r>
              <a:rPr lang="en-US" altLang="zh-CN" dirty="0"/>
              <a:t>        if field.name == </a:t>
            </a:r>
            <a:r>
              <a:rPr lang="en-US" altLang="zh-CN" dirty="0" err="1"/>
              <a:t>fn</a:t>
            </a:r>
            <a:r>
              <a:rPr lang="en-US" altLang="zh-CN" dirty="0"/>
              <a:t>:</a:t>
            </a:r>
          </a:p>
          <a:p>
            <a:r>
              <a:rPr lang="en-US" altLang="zh-CN" dirty="0"/>
              <a:t>            n = n + 1</a:t>
            </a:r>
          </a:p>
          <a:p>
            <a:r>
              <a:rPr lang="en-US" altLang="zh-CN" dirty="0"/>
              <a:t>            </a:t>
            </a:r>
            <a:r>
              <a:rPr lang="en-US" altLang="zh-CN" dirty="0" err="1"/>
              <a:t>fn</a:t>
            </a:r>
            <a:r>
              <a:rPr lang="en-US" altLang="zh-CN" dirty="0"/>
              <a:t> = "x" + </a:t>
            </a:r>
            <a:r>
              <a:rPr lang="en-US" altLang="zh-CN" dirty="0" err="1"/>
              <a:t>str</a:t>
            </a:r>
            <a:r>
              <a:rPr lang="en-US" altLang="zh-CN" dirty="0"/>
              <a:t>(n)</a:t>
            </a:r>
          </a:p>
          <a:p>
            <a:r>
              <a:rPr lang="en-US" altLang="zh-CN" dirty="0"/>
              <a:t>            </a:t>
            </a:r>
            <a:r>
              <a:rPr lang="en-US" altLang="zh-CN" dirty="0" err="1"/>
              <a:t>fn_change</a:t>
            </a:r>
            <a:r>
              <a:rPr lang="en-US" altLang="zh-CN" dirty="0"/>
              <a:t> = True</a:t>
            </a:r>
          </a:p>
          <a:p>
            <a:r>
              <a:rPr lang="en-US" altLang="zh-CN" dirty="0"/>
              <a:t>            break</a:t>
            </a:r>
          </a:p>
          <a:p>
            <a:r>
              <a:rPr lang="en-US" altLang="zh-CN" dirty="0"/>
              <a:t>        else:</a:t>
            </a:r>
          </a:p>
          <a:p>
            <a:r>
              <a:rPr lang="en-US" altLang="zh-CN" dirty="0"/>
              <a:t>            continue</a:t>
            </a:r>
          </a:p>
          <a:p>
            <a:r>
              <a:rPr lang="en-US" altLang="zh-CN" dirty="0"/>
              <a:t>    if </a:t>
            </a:r>
            <a:r>
              <a:rPr lang="en-US" altLang="zh-CN" dirty="0" err="1"/>
              <a:t>fn_change</a:t>
            </a:r>
            <a:r>
              <a:rPr lang="en-US" altLang="zh-CN" dirty="0"/>
              <a:t> == False:</a:t>
            </a:r>
          </a:p>
          <a:p>
            <a:r>
              <a:rPr lang="en-US" altLang="zh-CN" dirty="0"/>
              <a:t>        iterate = False</a:t>
            </a:r>
          </a:p>
          <a:p>
            <a:r>
              <a:rPr lang="en-US" altLang="zh-CN" dirty="0"/>
              <a:t>    else:</a:t>
            </a:r>
          </a:p>
          <a:p>
            <a:r>
              <a:rPr lang="en-US" altLang="zh-CN" dirty="0"/>
              <a:t>        continue</a:t>
            </a:r>
          </a:p>
          <a:p>
            <a:r>
              <a:rPr lang="en-US" altLang="zh-CN" dirty="0" err="1"/>
              <a:t>arcpy.AddField_management</a:t>
            </a:r>
            <a:r>
              <a:rPr lang="en-US" altLang="zh-CN" dirty="0"/>
              <a:t>(fc, </a:t>
            </a:r>
            <a:r>
              <a:rPr lang="en-US" altLang="zh-CN" dirty="0" err="1"/>
              <a:t>fn</a:t>
            </a:r>
            <a:r>
              <a:rPr lang="en-US" altLang="zh-CN" dirty="0"/>
              <a:t>, "TEXT")</a:t>
            </a:r>
          </a:p>
          <a:p>
            <a:r>
              <a:rPr lang="en-US" altLang="zh-CN" dirty="0"/>
              <a:t>del </a:t>
            </a:r>
            <a:r>
              <a:rPr lang="en-US" altLang="zh-CN" dirty="0" smtClean="0"/>
              <a:t>fc   </a:t>
            </a:r>
            <a:endParaRPr lang="zh-CN" altLang="en-US" dirty="0"/>
          </a:p>
        </p:txBody>
      </p:sp>
      <p:sp>
        <p:nvSpPr>
          <p:cNvPr id="3" name="矩形 2"/>
          <p:cNvSpPr/>
          <p:nvPr/>
        </p:nvSpPr>
        <p:spPr>
          <a:xfrm>
            <a:off x="2857488" y="6143644"/>
            <a:ext cx="2339102" cy="461665"/>
          </a:xfrm>
          <a:prstGeom prst="rect">
            <a:avLst/>
          </a:prstGeom>
        </p:spPr>
        <p:txBody>
          <a:bodyPr wrap="none">
            <a:spAutoFit/>
          </a:bodyPr>
          <a:lstStyle/>
          <a:p>
            <a:r>
              <a:rPr lang="zh-CN" altLang="en-US" dirty="0" smtClean="0"/>
              <a:t>产生唯一字段名</a:t>
            </a:r>
            <a:endParaRPr lang="zh-CN" altLang="en-US" dirty="0"/>
          </a:p>
        </p:txBody>
      </p:sp>
    </p:spTree>
    <p:extLst>
      <p:ext uri="{BB962C8B-B14F-4D97-AF65-F5344CB8AC3E}">
        <p14:creationId xmlns:p14="http://schemas.microsoft.com/office/powerpoint/2010/main" val="2915293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cs typeface="Times New Roman" pitchFamily="18" charset="0"/>
              </a:rPr>
              <a:t>1968</a:t>
            </a:r>
            <a:r>
              <a:rPr lang="zh-CN" altLang="en-US" dirty="0">
                <a:latin typeface="宋体" charset="-122"/>
              </a:rPr>
              <a:t>年北大西洋公约组织的计算机科学家在联邦德国召开国际会议，讨论软件危机问题，在这次会议上正式提出并使用了</a:t>
            </a:r>
            <a:r>
              <a:rPr lang="zh-CN" altLang="en-US" dirty="0"/>
              <a:t>“</a:t>
            </a:r>
            <a:r>
              <a:rPr lang="zh-CN" altLang="en-US" dirty="0">
                <a:latin typeface="宋体" charset="-122"/>
              </a:rPr>
              <a:t>软件工程</a:t>
            </a:r>
            <a:r>
              <a:rPr lang="zh-CN" altLang="en-US" dirty="0"/>
              <a:t>”</a:t>
            </a:r>
            <a:r>
              <a:rPr lang="zh-CN" altLang="en-US" dirty="0">
                <a:latin typeface="宋体" charset="-122"/>
              </a:rPr>
              <a:t>这个名词，在此以后，软件开发逐步采用软件工程方法。</a:t>
            </a:r>
            <a:endParaRPr lang="zh-CN" altLang="en-US" dirty="0">
              <a:cs typeface="Times New Roman" pitchFamily="18" charset="0"/>
            </a:endParaRPr>
          </a:p>
          <a:p>
            <a:endParaRPr lang="zh-CN" altLang="en-US" dirty="0"/>
          </a:p>
        </p:txBody>
      </p:sp>
    </p:spTree>
    <p:extLst>
      <p:ext uri="{BB962C8B-B14F-4D97-AF65-F5344CB8AC3E}">
        <p14:creationId xmlns:p14="http://schemas.microsoft.com/office/powerpoint/2010/main" val="279188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609600" y="1484313"/>
            <a:ext cx="8001000" cy="4764087"/>
          </a:xfrm>
        </p:spPr>
        <p:txBody>
          <a:bodyPr/>
          <a:lstStyle/>
          <a:p>
            <a:pPr algn="just" eaLnBrk="1" hangingPunct="1"/>
            <a:r>
              <a:rPr lang="zh-CN" altLang="en-US" sz="3600" smtClean="0"/>
              <a:t>软件工程的定义：</a:t>
            </a:r>
          </a:p>
          <a:p>
            <a:pPr lvl="1" algn="just" eaLnBrk="1" hangingPunct="1"/>
            <a:r>
              <a:rPr lang="zh-CN" altLang="en-US" sz="3200" smtClean="0">
                <a:latin typeface="宋体" charset="-122"/>
              </a:rPr>
              <a:t>关于软件工程目前有很多定义。</a:t>
            </a:r>
            <a:r>
              <a:rPr lang="en-US" altLang="zh-CN" sz="3200" smtClean="0">
                <a:cs typeface="Times New Roman" pitchFamily="18" charset="0"/>
              </a:rPr>
              <a:t>1983</a:t>
            </a:r>
            <a:r>
              <a:rPr lang="zh-CN" altLang="en-US" sz="3200" smtClean="0">
                <a:latin typeface="宋体" charset="-122"/>
              </a:rPr>
              <a:t>年</a:t>
            </a:r>
            <a:r>
              <a:rPr lang="en-US" altLang="zh-CN" sz="3200" smtClean="0">
                <a:cs typeface="Times New Roman" pitchFamily="18" charset="0"/>
              </a:rPr>
              <a:t>IEEE</a:t>
            </a:r>
            <a:r>
              <a:rPr lang="zh-CN" altLang="en-US" sz="3200" smtClean="0">
                <a:latin typeface="宋体" charset="-122"/>
              </a:rPr>
              <a:t>（国际电子电气工程师协会）给出的定义为</a:t>
            </a:r>
            <a:r>
              <a:rPr lang="zh-CN" altLang="en-US" sz="3200" smtClean="0">
                <a:cs typeface="Times New Roman" pitchFamily="18" charset="0"/>
              </a:rPr>
              <a:t>“</a:t>
            </a:r>
            <a:r>
              <a:rPr lang="zh-CN" altLang="en-US" sz="3200" smtClean="0">
                <a:latin typeface="宋体" charset="-122"/>
              </a:rPr>
              <a:t>软件工程是开发、运行、维护和修复软件的系统方法</a:t>
            </a:r>
            <a:r>
              <a:rPr lang="zh-CN" altLang="en-US" sz="3200" smtClean="0">
                <a:cs typeface="Times New Roman" pitchFamily="18" charset="0"/>
              </a:rPr>
              <a:t>”</a:t>
            </a:r>
            <a:r>
              <a:rPr lang="zh-CN" altLang="en-US" sz="3200" smtClean="0">
                <a:latin typeface="宋体" charset="-122"/>
              </a:rPr>
              <a:t>。</a:t>
            </a:r>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611188" y="1557338"/>
            <a:ext cx="7772400" cy="4114800"/>
          </a:xfrm>
        </p:spPr>
        <p:txBody>
          <a:bodyPr/>
          <a:lstStyle/>
          <a:p>
            <a:pPr algn="just" eaLnBrk="1" hangingPunct="1"/>
            <a:r>
              <a:rPr lang="zh-CN" altLang="en-US" sz="3600" smtClean="0">
                <a:latin typeface="宋体" charset="-122"/>
              </a:rPr>
              <a:t>软件工程的目标：</a:t>
            </a:r>
          </a:p>
          <a:p>
            <a:pPr lvl="1" algn="just" eaLnBrk="1" hangingPunct="1"/>
            <a:r>
              <a:rPr lang="zh-CN" altLang="en-US" sz="3200" smtClean="0">
                <a:latin typeface="宋体" charset="-122"/>
              </a:rPr>
              <a:t>在给定成本、进度的前提下，开发出具有可修改性、有效性、可靠性、可理解性、可维护性、可重用性、可适应性、可移植性、可追踪性和可互操作性并满足用户需求的软件产品。</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cGIS Desktop二次开发（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GIS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ArcGIS Desktop二次开发（2012）</Template>
  <TotalTime>7650</TotalTime>
  <Words>2905</Words>
  <Application>Microsoft Office PowerPoint</Application>
  <PresentationFormat>全屏显示(4:3)</PresentationFormat>
  <Paragraphs>281</Paragraphs>
  <Slides>63</Slides>
  <Notes>1</Notes>
  <HiddenSlides>0</HiddenSlides>
  <MMClips>0</MMClips>
  <ScaleCrop>false</ScaleCrop>
  <HeadingPairs>
    <vt:vector size="6" baseType="variant">
      <vt:variant>
        <vt:lpstr>主题</vt:lpstr>
      </vt:variant>
      <vt:variant>
        <vt:i4>8</vt:i4>
      </vt:variant>
      <vt:variant>
        <vt:lpstr>嵌入 OLE 服务器</vt:lpstr>
      </vt:variant>
      <vt:variant>
        <vt:i4>2</vt:i4>
      </vt:variant>
      <vt:variant>
        <vt:lpstr>幻灯片标题</vt:lpstr>
      </vt:variant>
      <vt:variant>
        <vt:i4>63</vt:i4>
      </vt:variant>
    </vt:vector>
  </HeadingPairs>
  <TitlesOfParts>
    <vt:vector size="73" baseType="lpstr">
      <vt:lpstr>ArcGIS Desktop二次开发（2012）</vt:lpstr>
      <vt:lpstr>聚合</vt:lpstr>
      <vt:lpstr>默认设计模板</vt:lpstr>
      <vt:lpstr>GIS3</vt:lpstr>
      <vt:lpstr>1_聚合</vt:lpstr>
      <vt:lpstr>1_默认设计模板</vt:lpstr>
      <vt:lpstr>2_聚合</vt:lpstr>
      <vt:lpstr>2_默认设计模板</vt:lpstr>
      <vt:lpstr>文档</vt:lpstr>
      <vt:lpstr>位图图像</vt:lpstr>
      <vt:lpstr>GIS软件工程</vt:lpstr>
      <vt:lpstr>PowerPoint 演示文稿</vt:lpstr>
      <vt:lpstr>软件定义</vt:lpstr>
      <vt:lpstr>软件的特点</vt:lpstr>
      <vt:lpstr>软件分类</vt:lpstr>
      <vt:lpstr>软件工程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用户需求分析</vt:lpstr>
      <vt:lpstr>PowerPoint 演示文稿</vt:lpstr>
      <vt:lpstr>PowerPoint 演示文稿</vt:lpstr>
      <vt:lpstr>PowerPoint 演示文稿</vt:lpstr>
      <vt:lpstr>用户基础分析</vt:lpstr>
      <vt:lpstr>可行性分析</vt:lpstr>
      <vt:lpstr>PowerPoint 演示文稿</vt:lpstr>
      <vt:lpstr>PowerPoint 演示文稿</vt:lpstr>
      <vt:lpstr>系统方案书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提高程序可读性</vt:lpstr>
      <vt:lpstr>模块化编程</vt:lpstr>
      <vt:lpstr>PowerPoint 演示文稿</vt:lpstr>
      <vt:lpstr>PowerPoint 演示文稿</vt:lpstr>
      <vt:lpstr>PowerPoint 演示文稿</vt:lpstr>
      <vt:lpstr>PowerPoint 演示文稿</vt:lpstr>
      <vt:lpstr>PowerPoint 演示文稿</vt:lpstr>
      <vt:lpstr>程序中增加必要的说明文档</vt:lpstr>
      <vt:lpstr>PowerPoint 演示文稿</vt:lpstr>
      <vt:lpstr>PowerPoint 演示文稿</vt:lpstr>
      <vt:lpstr>PowerPoint 演示文稿</vt:lpstr>
      <vt:lpstr>PowerPoint 演示文稿</vt:lpstr>
      <vt:lpstr>规范化命名</vt:lpstr>
      <vt:lpstr>直接反映代码的意图</vt:lpstr>
      <vt:lpstr>提高软件的容错性</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zl</dc:creator>
  <cp:lastModifiedBy>wjp</cp:lastModifiedBy>
  <cp:revision>293</cp:revision>
  <cp:lastPrinted>2001-02-12T13:37:25Z</cp:lastPrinted>
  <dcterms:created xsi:type="dcterms:W3CDTF">2001-02-12T12:57:07Z</dcterms:created>
  <dcterms:modified xsi:type="dcterms:W3CDTF">2014-06-15T11:21:05Z</dcterms:modified>
</cp:coreProperties>
</file>