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67" r:id="rId4"/>
    <p:sldId id="272" r:id="rId5"/>
    <p:sldId id="273" r:id="rId6"/>
    <p:sldId id="288" r:id="rId7"/>
    <p:sldId id="289" r:id="rId8"/>
    <p:sldId id="290" r:id="rId9"/>
    <p:sldId id="274" r:id="rId10"/>
    <p:sldId id="276" r:id="rId11"/>
    <p:sldId id="291" r:id="rId12"/>
    <p:sldId id="293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56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6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1" name="Text Placeholder 2"/>
          <p:cNvSpPr>
            <a:spLocks noGrp="1"/>
          </p:cNvSpPr>
          <p:nvPr>
            <p:ph type="subTitle" idx="1"/>
          </p:nvPr>
        </p:nvSpPr>
        <p:spPr>
          <a:xfrm>
            <a:off x="3651251" y="3886200"/>
            <a:ext cx="8331200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25" name="Title Placeholder 1"/>
          <p:cNvSpPr>
            <a:spLocks noGrp="1"/>
          </p:cNvSpPr>
          <p:nvPr>
            <p:ph type="ctrTitle"/>
          </p:nvPr>
        </p:nvSpPr>
        <p:spPr>
          <a:xfrm>
            <a:off x="3661833" y="2130425"/>
            <a:ext cx="8335433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r">
              <a:defRPr sz="36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9226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82700"/>
            <a:ext cx="4586817" cy="46863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2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6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9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06500" y="150813"/>
            <a:ext cx="6481233" cy="6626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矩形 10"/>
          <p:cNvSpPr/>
          <p:nvPr/>
        </p:nvSpPr>
        <p:spPr>
          <a:xfrm>
            <a:off x="-2116" y="0"/>
            <a:ext cx="12192000" cy="6858000"/>
          </a:xfrm>
          <a:prstGeom prst="rect">
            <a:avLst/>
          </a:prstGeom>
          <a:solidFill>
            <a:srgbClr val="F56A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755651" y="1135063"/>
            <a:ext cx="10678583" cy="51260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82F288E0-7875-42C4-84C8-98DBBD3BF4D2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>
          <a:xfrm>
            <a:off x="755651" y="312738"/>
            <a:ext cx="10678583" cy="59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anose="05000000000000000000" pitchFamily="2" charset="2"/>
        <a:buChar char="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Calibri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D739A-286D-4F8A-BF58-9EDF51FB985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2016/9/28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5EA247-650B-48E0-B517-687C5E927F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899647" y="3044825"/>
            <a:ext cx="731072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个性化推荐算法     </a:t>
            </a:r>
            <a:r>
              <a:rPr lang="en-US" altLang="zh-CN" dirty="0" smtClean="0">
                <a:sym typeface="Wingdings" pitchFamily="2" charset="2"/>
              </a:rPr>
              <a:t>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物质扩散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</a:b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算法拓展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  <a:ln w="9525">
            <a:noFill/>
            <a:miter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/>
              <a:t>物质扩散算法</a:t>
            </a:r>
            <a:endParaRPr lang="en-US" altLang="zh-CN" sz="3800" dirty="0"/>
          </a:p>
        </p:txBody>
      </p:sp>
      <p:sp>
        <p:nvSpPr>
          <p:cNvPr id="2" name="AutoShape 1" descr="F:\Users\derri_000\AppData\Roaming\Tencent\Users\4172705\QQ\WinTemp\RichOle\Q_V94Y]0[04HU$959(H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6227" y="2092282"/>
            <a:ext cx="10907902" cy="4633963"/>
            <a:chOff x="616227" y="1796448"/>
            <a:chExt cx="10907902" cy="463396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27" y="1796448"/>
              <a:ext cx="10907902" cy="34209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194" y="5217436"/>
              <a:ext cx="1966986" cy="12129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958" y="5355610"/>
              <a:ext cx="2181686" cy="107480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83462" y="1559859"/>
            <a:ext cx="21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算法示意图（</a:t>
            </a:r>
            <a:r>
              <a:rPr lang="en-US" altLang="zh-CN" dirty="0" err="1" smtClean="0"/>
              <a:t>ProbS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6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  <a:ln w="9525">
            <a:noFill/>
            <a:miter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/>
              <a:t>热传导</a:t>
            </a:r>
            <a:r>
              <a:rPr lang="zh-CN" altLang="en-US" sz="3800" dirty="0" smtClean="0"/>
              <a:t>算法</a:t>
            </a:r>
            <a:endParaRPr lang="en-US" altLang="zh-CN" sz="3800" dirty="0"/>
          </a:p>
        </p:txBody>
      </p:sp>
      <p:sp>
        <p:nvSpPr>
          <p:cNvPr id="2" name="AutoShape 1" descr="F:\Users\derri_000\AppData\Roaming\Tencent\Users\4172705\QQ\WinTemp\RichOle\Q_V94Y]0[04HU$959(H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462" y="1559859"/>
            <a:ext cx="2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算法示意图（</a:t>
            </a:r>
            <a:r>
              <a:rPr lang="en-US" altLang="zh-CN" dirty="0" err="1" smtClean="0"/>
              <a:t>HeatS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2717" y="2280242"/>
            <a:ext cx="11273118" cy="4214613"/>
            <a:chOff x="452717" y="1997855"/>
            <a:chExt cx="11273118" cy="42146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17" y="1997855"/>
              <a:ext cx="11273118" cy="30863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199" y="4990069"/>
              <a:ext cx="2015306" cy="122239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27" y="5084198"/>
              <a:ext cx="1970203" cy="110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4267200" y="2816225"/>
            <a:ext cx="3273425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itchFamily="34" charset="0"/>
                <a:ea typeface="Kozuka Gothic Pr6N B" pitchFamily="34" charset="-128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 your 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11"/>
          <p:cNvSpPr/>
          <p:nvPr/>
        </p:nvSpPr>
        <p:spPr>
          <a:xfrm rot="5400000">
            <a:off x="3851275" y="3208655"/>
            <a:ext cx="425450" cy="10477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D2A000"/>
              </a:gs>
              <a:gs pos="100000">
                <a:srgbClr val="D2A000"/>
              </a:gs>
              <a:gs pos="89000">
                <a:srgbClr val="FFCD2D"/>
              </a:gs>
              <a:gs pos="60000">
                <a:srgbClr val="FFDC6D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圆角矩形 11"/>
          <p:cNvSpPr/>
          <p:nvPr/>
        </p:nvSpPr>
        <p:spPr>
          <a:xfrm rot="5400000">
            <a:off x="5419725" y="3208655"/>
            <a:ext cx="425450" cy="10477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D2A000"/>
              </a:gs>
              <a:gs pos="100000">
                <a:srgbClr val="D2A000"/>
              </a:gs>
              <a:gs pos="89000">
                <a:srgbClr val="FFCD2D"/>
              </a:gs>
              <a:gs pos="60000">
                <a:srgbClr val="FFDC6D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圆角矩形 11"/>
          <p:cNvSpPr/>
          <p:nvPr/>
        </p:nvSpPr>
        <p:spPr>
          <a:xfrm rot="5400000">
            <a:off x="6988175" y="3208655"/>
            <a:ext cx="425450" cy="10477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D2A000"/>
              </a:gs>
              <a:gs pos="100000">
                <a:srgbClr val="D2A000"/>
              </a:gs>
              <a:gs pos="89000">
                <a:srgbClr val="FFCD2D"/>
              </a:gs>
              <a:gs pos="60000">
                <a:srgbClr val="FFDC6D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圆角矩形 11"/>
          <p:cNvSpPr/>
          <p:nvPr/>
        </p:nvSpPr>
        <p:spPr>
          <a:xfrm rot="5400000">
            <a:off x="8556625" y="3208655"/>
            <a:ext cx="425450" cy="10477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D2A000"/>
              </a:gs>
              <a:gs pos="100000">
                <a:srgbClr val="D2A000"/>
              </a:gs>
              <a:gs pos="89000">
                <a:srgbClr val="FFCD2D"/>
              </a:gs>
              <a:gs pos="60000">
                <a:srgbClr val="FFDC6D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33"/>
          <p:cNvSpPr txBox="1"/>
          <p:nvPr/>
        </p:nvSpPr>
        <p:spPr>
          <a:xfrm>
            <a:off x="2995930" y="4335780"/>
            <a:ext cx="1463675" cy="14427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推荐算法简介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8" name="矩形 8"/>
          <p:cNvSpPr/>
          <p:nvPr/>
        </p:nvSpPr>
        <p:spPr>
          <a:xfrm rot="5400000">
            <a:off x="6012180" y="-431800"/>
            <a:ext cx="166370" cy="7200900"/>
          </a:xfrm>
          <a:prstGeom prst="rect">
            <a:avLst/>
          </a:prstGeom>
          <a:gradFill rotWithShape="0">
            <a:gsLst>
              <a:gs pos="0">
                <a:srgbClr val="ABABAB"/>
              </a:gs>
              <a:gs pos="53999">
                <a:srgbClr val="DBDBDB"/>
              </a:gs>
              <a:gs pos="100000">
                <a:srgbClr val="ABABAB"/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 algn="just" eaLnBrk="1" hangingPunct="1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" name="圆角矩形 4"/>
          <p:cNvSpPr/>
          <p:nvPr/>
        </p:nvSpPr>
        <p:spPr>
          <a:xfrm rot="5400000">
            <a:off x="3155315" y="3307715"/>
            <a:ext cx="1166495" cy="647700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495040" y="3633470"/>
            <a:ext cx="476885" cy="4775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egoe UI" pitchFamily="34" charset="0"/>
              <a:ea typeface="幼圆" pitchFamily="49" charset="-122"/>
              <a:cs typeface="Segoe UI" pitchFamily="34" charset="0"/>
            </a:endParaRPr>
          </a:p>
        </p:txBody>
      </p:sp>
      <p:sp>
        <p:nvSpPr>
          <p:cNvPr id="24" name="圆角矩形 4"/>
          <p:cNvSpPr/>
          <p:nvPr/>
        </p:nvSpPr>
        <p:spPr>
          <a:xfrm rot="5400000">
            <a:off x="4723765" y="3307715"/>
            <a:ext cx="1166495" cy="647700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063490" y="3633470"/>
            <a:ext cx="476885" cy="4775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egoe UI" pitchFamily="34" charset="0"/>
              <a:ea typeface="幼圆" pitchFamily="49" charset="-122"/>
              <a:cs typeface="Segoe UI" pitchFamily="34" charset="0"/>
            </a:endParaRPr>
          </a:p>
        </p:txBody>
      </p:sp>
      <p:sp>
        <p:nvSpPr>
          <p:cNvPr id="28" name="圆角矩形 4"/>
          <p:cNvSpPr/>
          <p:nvPr/>
        </p:nvSpPr>
        <p:spPr>
          <a:xfrm rot="5400000">
            <a:off x="6291580" y="3307080"/>
            <a:ext cx="1166495" cy="648970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631305" y="3633470"/>
            <a:ext cx="476885" cy="4775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egoe UI" pitchFamily="34" charset="0"/>
              <a:ea typeface="幼圆" pitchFamily="49" charset="-122"/>
              <a:cs typeface="Segoe UI" pitchFamily="34" charset="0"/>
            </a:endParaRPr>
          </a:p>
        </p:txBody>
      </p:sp>
      <p:sp>
        <p:nvSpPr>
          <p:cNvPr id="32" name="圆角矩形 4"/>
          <p:cNvSpPr/>
          <p:nvPr/>
        </p:nvSpPr>
        <p:spPr>
          <a:xfrm rot="5400000">
            <a:off x="7860030" y="3307080"/>
            <a:ext cx="1166495" cy="648970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199755" y="3633470"/>
            <a:ext cx="476885" cy="4775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egoe UI" pitchFamily="34" charset="0"/>
              <a:ea typeface="幼圆" pitchFamily="49" charset="-122"/>
              <a:cs typeface="Segoe UI" pitchFamily="34" charset="0"/>
            </a:endParaRPr>
          </a:p>
        </p:txBody>
      </p:sp>
      <p:sp>
        <p:nvSpPr>
          <p:cNvPr id="46" name="TextBox 33"/>
          <p:cNvSpPr txBox="1"/>
          <p:nvPr/>
        </p:nvSpPr>
        <p:spPr>
          <a:xfrm>
            <a:off x="4564380" y="4335780"/>
            <a:ext cx="1473200" cy="14427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物质扩散算法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TextBox 33"/>
          <p:cNvSpPr txBox="1"/>
          <p:nvPr/>
        </p:nvSpPr>
        <p:spPr>
          <a:xfrm>
            <a:off x="6142355" y="4362450"/>
            <a:ext cx="1423670" cy="13906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我们的工作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TextBox 33"/>
          <p:cNvSpPr txBox="1"/>
          <p:nvPr/>
        </p:nvSpPr>
        <p:spPr>
          <a:xfrm>
            <a:off x="7672705" y="4348480"/>
            <a:ext cx="1468120" cy="13919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与课题的结合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48" name="文本框 1"/>
          <p:cNvSpPr txBox="1"/>
          <p:nvPr/>
        </p:nvSpPr>
        <p:spPr>
          <a:xfrm>
            <a:off x="4769485" y="1292225"/>
            <a:ext cx="2957195" cy="7334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58690" y="1229995"/>
            <a:ext cx="2882900" cy="0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5520" y="1899920"/>
            <a:ext cx="2882900" cy="0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980" y="2249805"/>
            <a:ext cx="5457825" cy="0"/>
          </a:xfrm>
          <a:prstGeom prst="line">
            <a:avLst/>
          </a:prstGeom>
          <a:ln w="38100">
            <a:solidFill>
              <a:srgbClr val="FF5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980" y="4180205"/>
            <a:ext cx="5457825" cy="0"/>
          </a:xfrm>
          <a:prstGeom prst="line">
            <a:avLst/>
          </a:prstGeom>
          <a:ln w="38100">
            <a:solidFill>
              <a:srgbClr val="FF5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980" y="2484755"/>
            <a:ext cx="1814195" cy="146177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-500" normalizeH="0" baseline="0" noProof="0">
                <a:ln>
                  <a:noFill/>
                </a:ln>
                <a:solidFill>
                  <a:srgbClr val="FF4519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01</a:t>
            </a:r>
            <a:endParaRPr kumimoji="0" lang="zh-CN" altLang="en-US" sz="11500" b="0" i="0" u="none" strike="noStrike" kern="1200" cap="none" spc="-500" normalizeH="0" baseline="0" noProof="0">
              <a:ln>
                <a:noFill/>
              </a:ln>
              <a:solidFill>
                <a:srgbClr val="FF451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7" name="文本框 8"/>
          <p:cNvSpPr txBox="1"/>
          <p:nvPr/>
        </p:nvSpPr>
        <p:spPr>
          <a:xfrm>
            <a:off x="5415280" y="2249805"/>
            <a:ext cx="3438525" cy="193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推荐算法简介</a:t>
            </a:r>
            <a:endParaRPr lang="en-US" altLang="zh-CN" sz="32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>
                <a:latin typeface="Adobe 楷体 Std R" pitchFamily="18" charset="-122"/>
                <a:ea typeface="Adobe 楷体 Std R" pitchFamily="18" charset="-122"/>
              </a:rPr>
              <a:t>推荐算法简介</a:t>
            </a:r>
            <a:endParaRPr lang="en-US" sz="3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612" y="2259106"/>
            <a:ext cx="4477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通过互联网人们可以以更快速、便捷、低成本的方式获取所需的信息。然而，在面对一个丰富多彩的网络世界的同时也面临着信息过载的</a:t>
            </a:r>
            <a:r>
              <a:rPr lang="zh-CN" altLang="en-US" sz="2800" dirty="0" smtClean="0"/>
              <a:t>问题。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30" y="301674"/>
            <a:ext cx="5452845" cy="3050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8" y="3356811"/>
            <a:ext cx="4572000" cy="335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>
                <a:latin typeface="Adobe 楷体 Std R" pitchFamily="18" charset="-122"/>
                <a:ea typeface="Adobe 楷体 Std R" pitchFamily="18" charset="-122"/>
              </a:rPr>
              <a:t>推荐算法简介</a:t>
            </a:r>
            <a:endParaRPr lang="en-US" sz="3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611" y="2124636"/>
            <a:ext cx="48947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解决信息过载问题的有效方式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）搜索引擎：满足用户有明确目的时的主动查找需求。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）推荐系统：帮助用户发现潜在的感兴趣的新内容。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60" y="3272284"/>
            <a:ext cx="5374340" cy="357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59" y="12454"/>
            <a:ext cx="5380655" cy="35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>
                <a:latin typeface="Adobe 楷体 Std R" pitchFamily="18" charset="-122"/>
                <a:ea typeface="Adobe 楷体 Std R" pitchFamily="18" charset="-122"/>
              </a:rPr>
              <a:t>推荐算法简介</a:t>
            </a:r>
            <a:endParaRPr lang="en-US" sz="3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3339" y="2259106"/>
            <a:ext cx="3361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个性化推荐算法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&amp;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无差别推荐算法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28199"/>
            <a:ext cx="6468693" cy="60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>
                <a:latin typeface="Adobe 楷体 Std R" pitchFamily="18" charset="-122"/>
                <a:ea typeface="Adobe 楷体 Std R" pitchFamily="18" charset="-122"/>
              </a:rPr>
              <a:t>推荐算法简介</a:t>
            </a:r>
            <a:endParaRPr lang="en-US" sz="3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666" y="1667435"/>
            <a:ext cx="64008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推荐算法分类：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协同过滤推荐算法：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ser-Based, Item-Based.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基于内容的推荐算法：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VSM.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基于网络的推荐算法：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ProbS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HeatS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基于概率的推荐算法：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SVD, MD.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混合推荐算法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5" y="276928"/>
            <a:ext cx="5366595" cy="3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980" y="2249805"/>
            <a:ext cx="5457825" cy="0"/>
          </a:xfrm>
          <a:prstGeom prst="line">
            <a:avLst/>
          </a:prstGeom>
          <a:ln w="38100">
            <a:solidFill>
              <a:srgbClr val="FF5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980" y="4180205"/>
            <a:ext cx="5457825" cy="0"/>
          </a:xfrm>
          <a:prstGeom prst="line">
            <a:avLst/>
          </a:prstGeom>
          <a:ln w="38100">
            <a:solidFill>
              <a:srgbClr val="FF5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980" y="2484755"/>
            <a:ext cx="1814195" cy="146177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-500" normalizeH="0" baseline="0" noProof="0">
                <a:ln>
                  <a:noFill/>
                </a:ln>
                <a:solidFill>
                  <a:srgbClr val="FF4519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0</a:t>
            </a:r>
            <a:r>
              <a:rPr kumimoji="0" lang="en-US" sz="11500" b="0" i="0" u="none" strike="noStrike" kern="1200" cap="none" spc="-500" normalizeH="0" baseline="0" noProof="0">
                <a:ln>
                  <a:noFill/>
                </a:ln>
                <a:solidFill>
                  <a:srgbClr val="FF4519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3077" name="文本框 8"/>
          <p:cNvSpPr txBox="1"/>
          <p:nvPr/>
        </p:nvSpPr>
        <p:spPr>
          <a:xfrm>
            <a:off x="5415280" y="2249805"/>
            <a:ext cx="3438525" cy="193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物质扩散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算法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</a:t>
            </a:r>
            <a:r>
              <a:rPr lang="en-US" altLang="zh-CN" sz="3200" kern="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ProbS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)</a:t>
            </a:r>
            <a:endParaRPr lang="en-US" altLang="zh-CN" sz="32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MH_PageTitle"/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880"/>
          </a:xfrm>
          <a:ln w="9525">
            <a:noFill/>
            <a:miter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 smtClean="0"/>
              <a:t>物质扩散算法</a:t>
            </a:r>
            <a:endParaRPr lang="en-US" altLang="zh-CN" sz="3800" dirty="0"/>
          </a:p>
        </p:txBody>
      </p:sp>
      <p:sp>
        <p:nvSpPr>
          <p:cNvPr id="2" name="AutoShape 1" descr="F:\Users\derri_000\AppData\Roaming\Tencent\Users\4172705\QQ\WinTemp\RichOle\Q_V94Y]0[04HU$959(H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0612" y="1721224"/>
            <a:ext cx="10623176" cy="444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 smtClean="0"/>
              <a:t>         推荐</a:t>
            </a:r>
            <a:r>
              <a:rPr lang="zh-CN" altLang="en-US" sz="2800" dirty="0"/>
              <a:t>系统中常常用二部图来表示：把用户看成一类点，把商品看成另一类点，当某个用户购买过某个商品时，则他们之间会存在一条连边，但是每一类点之间是不会存在连边，即用户与用户之间，商品与商品之间不存在连边，类似于这样所组成的网络就称作为二部图。电子商务中的商品推荐，可以看做</a:t>
            </a:r>
            <a:r>
              <a:rPr lang="zh-CN" altLang="en-US" sz="2800" dirty="0" smtClean="0"/>
              <a:t>是二部分</a:t>
            </a:r>
            <a:r>
              <a:rPr lang="zh-CN" altLang="en-US" sz="2800" dirty="0"/>
              <a:t>图上的链路挖掘问题，而扩散过程可以用来寻找网络中两个节点之间的关联强度。典型的扩散有两类：一类是物质或者能量的扩散，满足守恒律，常称作为物质扩散；另一类是热的扩散，一般由一个或多个恒温热源驱动，不满足守恒律，常被称作为热传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302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FFCA08"/>
      </a:accent1>
      <a:accent2>
        <a:srgbClr val="FAAB1E"/>
      </a:accent2>
      <a:accent3>
        <a:srgbClr val="D7DB27"/>
      </a:accent3>
      <a:accent4>
        <a:srgbClr val="B3CC36"/>
      </a:accent4>
      <a:accent5>
        <a:srgbClr val="17B4D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372</Words>
  <Application>Microsoft Office PowerPoint</Application>
  <PresentationFormat>自定义</PresentationFormat>
  <Paragraphs>41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A000120141119A01PPBG</vt:lpstr>
      <vt:lpstr>Office 主题</vt:lpstr>
      <vt:lpstr>个性化推荐算法          物质扩散 算法拓展</vt:lpstr>
      <vt:lpstr>PowerPoint 演示文稿</vt:lpstr>
      <vt:lpstr>PowerPoint 演示文稿</vt:lpstr>
      <vt:lpstr>推荐算法简介</vt:lpstr>
      <vt:lpstr>推荐算法简介</vt:lpstr>
      <vt:lpstr>推荐算法简介</vt:lpstr>
      <vt:lpstr>推荐算法简介</vt:lpstr>
      <vt:lpstr>PowerPoint 演示文稿</vt:lpstr>
      <vt:lpstr>物质扩散算法</vt:lpstr>
      <vt:lpstr>物质扩散算法</vt:lpstr>
      <vt:lpstr>热传导算法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derek</cp:lastModifiedBy>
  <cp:revision>55</cp:revision>
  <dcterms:created xsi:type="dcterms:W3CDTF">2015-11-14T16:42:00Z</dcterms:created>
  <dcterms:modified xsi:type="dcterms:W3CDTF">2016-09-28T03:19:32Z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