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6749-B65B-4CDA-AA41-3B17AA52505D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F5B-DD6F-4761-925A-98D35A3AB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6749-B65B-4CDA-AA41-3B17AA52505D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F5B-DD6F-4761-925A-98D35A3AB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1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6749-B65B-4CDA-AA41-3B17AA52505D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F5B-DD6F-4761-925A-98D35A3AB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8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6749-B65B-4CDA-AA41-3B17AA52505D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F5B-DD6F-4761-925A-98D35A3AB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6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6749-B65B-4CDA-AA41-3B17AA52505D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F5B-DD6F-4761-925A-98D35A3AB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6749-B65B-4CDA-AA41-3B17AA52505D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F5B-DD6F-4761-925A-98D35A3AB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6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6749-B65B-4CDA-AA41-3B17AA52505D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F5B-DD6F-4761-925A-98D35A3AB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1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6749-B65B-4CDA-AA41-3B17AA52505D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F5B-DD6F-4761-925A-98D35A3AB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0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6749-B65B-4CDA-AA41-3B17AA52505D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F5B-DD6F-4761-925A-98D35A3AB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1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6749-B65B-4CDA-AA41-3B17AA52505D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F5B-DD6F-4761-925A-98D35A3AB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8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6749-B65B-4CDA-AA41-3B17AA52505D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7F5B-DD6F-4761-925A-98D35A3AB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68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26749-B65B-4CDA-AA41-3B17AA52505D}" type="datetimeFigureOut">
              <a:rPr lang="zh-CN" altLang="en-US" smtClean="0"/>
              <a:t>2017/10/3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7F5B-DD6F-4761-925A-98D35A3AB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3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05" y="389082"/>
            <a:ext cx="9143999" cy="406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5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5550" y="1059582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本项目</a:t>
            </a:r>
            <a:r>
              <a:rPr lang="zh-CN" altLang="zh-CN" dirty="0" smtClean="0"/>
              <a:t>以</a:t>
            </a:r>
            <a:r>
              <a:rPr lang="en-US" altLang="zh-CN" dirty="0" smtClean="0"/>
              <a:t>4N</a:t>
            </a:r>
            <a:r>
              <a:rPr lang="zh-CN" altLang="zh-CN" dirty="0" smtClean="0"/>
              <a:t>高纯钛</a:t>
            </a:r>
            <a:r>
              <a:rPr lang="zh-CN" altLang="en-US" dirty="0" smtClean="0"/>
              <a:t>（纯度</a:t>
            </a:r>
            <a:r>
              <a:rPr lang="en-US" altLang="zh-CN" dirty="0" smtClean="0"/>
              <a:t>99.99%</a:t>
            </a:r>
            <a:r>
              <a:rPr lang="zh-CN" altLang="en-US" dirty="0" smtClean="0"/>
              <a:t>以上）</a:t>
            </a:r>
            <a:r>
              <a:rPr lang="zh-CN" altLang="zh-CN" dirty="0" smtClean="0"/>
              <a:t>为</a:t>
            </a:r>
            <a:r>
              <a:rPr lang="zh-CN" altLang="zh-CN" dirty="0"/>
              <a:t>产品，通过自主研发熔盐电解法制备高纯钛。高纯钛为新兴金属材料，具有高熔点、低密度、耐腐蚀、导电性好、生物亲和等优异性能。近年来伴随电子信息产业、航空航天、军工和</a:t>
            </a:r>
            <a:r>
              <a:rPr lang="en-US" altLang="zh-CN" dirty="0"/>
              <a:t>3D</a:t>
            </a:r>
            <a:r>
              <a:rPr lang="zh-CN" altLang="zh-CN" dirty="0"/>
              <a:t>打印等诸多领域的发展，高纯钛的需求量日趋旺盛，市场规模以每年约</a:t>
            </a:r>
            <a:r>
              <a:rPr lang="en-US" altLang="zh-CN" dirty="0"/>
              <a:t>20%</a:t>
            </a:r>
            <a:r>
              <a:rPr lang="zh-CN" altLang="zh-CN" dirty="0"/>
              <a:t>的速度增长。</a:t>
            </a:r>
            <a:endParaRPr lang="zh-CN" altLang="zh-CN" dirty="0"/>
          </a:p>
          <a:p>
            <a:r>
              <a:rPr lang="zh-CN" altLang="zh-CN" dirty="0"/>
              <a:t>针对这种行业紧缺、应用前景广阔的新</a:t>
            </a:r>
            <a:r>
              <a:rPr lang="zh-CN" altLang="en-US" dirty="0"/>
              <a:t>兴</a:t>
            </a:r>
            <a:r>
              <a:rPr lang="zh-CN" altLang="zh-CN" dirty="0"/>
              <a:t>材料，国内目前尚无法实现大规模稳定生产，当前纯度达</a:t>
            </a:r>
            <a:r>
              <a:rPr lang="en-US" altLang="zh-CN" dirty="0"/>
              <a:t>99.99%</a:t>
            </a:r>
            <a:r>
              <a:rPr lang="zh-CN" altLang="zh-CN" dirty="0"/>
              <a:t>以上的高纯钛仍需进口，造成买方在运输、价格、资金链等方面的诸多不便；本团队历经多年</a:t>
            </a:r>
            <a:r>
              <a:rPr lang="zh-CN" altLang="zh-CN" dirty="0"/>
              <a:t>科研攻坚，自主研发新型熔盐</a:t>
            </a:r>
            <a:r>
              <a:rPr lang="zh-CN" altLang="zh-CN" dirty="0"/>
              <a:t>电解精炼法制备高纯钛，有效降低生产成本（市场价格</a:t>
            </a:r>
            <a:r>
              <a:rPr lang="en-US" altLang="zh-CN" dirty="0"/>
              <a:t>≈18</a:t>
            </a:r>
            <a:r>
              <a:rPr lang="zh-CN" altLang="zh-CN" dirty="0"/>
              <a:t>倍成本），提升附加值，同时实现环境友好。</a:t>
            </a:r>
            <a:endParaRPr lang="en-US" altLang="zh-CN" dirty="0"/>
          </a:p>
          <a:p>
            <a:r>
              <a:rPr lang="zh-CN" altLang="zh-CN" dirty="0"/>
              <a:t>本工艺原料为</a:t>
            </a:r>
            <a:r>
              <a:rPr lang="zh-CN" altLang="zh-CN" dirty="0" smtClean="0"/>
              <a:t>海绵钛</a:t>
            </a:r>
            <a:r>
              <a:rPr lang="zh-CN" altLang="en-US" dirty="0" smtClean="0"/>
              <a:t>（纯度约</a:t>
            </a:r>
            <a:r>
              <a:rPr lang="en-US" altLang="zh-CN" dirty="0" smtClean="0"/>
              <a:t>99.8%</a:t>
            </a:r>
            <a:r>
              <a:rPr lang="zh-CN" altLang="en-US" dirty="0" smtClean="0"/>
              <a:t>）</a:t>
            </a:r>
            <a:r>
              <a:rPr lang="zh-CN" altLang="zh-CN" dirty="0" smtClean="0"/>
              <a:t>。</a:t>
            </a:r>
            <a:r>
              <a:rPr lang="zh-CN" altLang="zh-CN" dirty="0"/>
              <a:t>我国是全球最大海绵钛生产国，当下产能过剩问题突出，可为本工艺提供成本低廉的原料。我们产业链下游是</a:t>
            </a:r>
            <a:r>
              <a:rPr lang="zh-CN" altLang="en-US" dirty="0"/>
              <a:t>钛经销商和</a:t>
            </a:r>
            <a:r>
              <a:rPr lang="zh-CN" altLang="zh-CN" dirty="0"/>
              <a:t>加工商，</a:t>
            </a:r>
            <a:r>
              <a:rPr lang="zh-CN" altLang="en-US" dirty="0"/>
              <a:t>如中金研，有研亿金，恩特莱特等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628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" y="148106"/>
            <a:ext cx="8951643" cy="456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9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39502"/>
            <a:ext cx="477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Buyer persona</a:t>
            </a:r>
            <a:r>
              <a:rPr lang="zh-CN" altLang="en-US" dirty="0" smtClean="0"/>
              <a:t>：高纯钛经销商和加工商，客户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98757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产品价格，国外进口价格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万一吨，我们预计销售价在</a:t>
            </a:r>
            <a:r>
              <a:rPr lang="en-US" altLang="zh-CN" dirty="0" smtClean="0"/>
              <a:t>75-85</a:t>
            </a:r>
            <a:r>
              <a:rPr lang="zh-CN" altLang="en-US" dirty="0" smtClean="0"/>
              <a:t>万。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产品质量，因为对产品纯度有一定要求，比如电子信息产业对氧含量要求在</a:t>
            </a:r>
            <a:r>
              <a:rPr lang="en-US" altLang="zh-CN" dirty="0" smtClean="0"/>
              <a:t>200ppm</a:t>
            </a:r>
            <a:r>
              <a:rPr lang="zh-CN" altLang="en-US" dirty="0" smtClean="0"/>
              <a:t>以下，各个行业对元素要求微有不同。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起订量，国外进口一次性至少进口</a:t>
            </a:r>
            <a:r>
              <a:rPr lang="en-US" altLang="zh-CN" dirty="0" smtClean="0"/>
              <a:t>4</a:t>
            </a:r>
            <a:r>
              <a:rPr lang="zh-CN" altLang="en-US" dirty="0" smtClean="0"/>
              <a:t>吨。导致流动资金被占用。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2246843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Buying process:</a:t>
            </a:r>
            <a:r>
              <a:rPr lang="zh-CN" altLang="en-US" dirty="0" smtClean="0"/>
              <a:t>先签订合同，交付定金，到货产品合格后再付尾款。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893174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Influencers</a:t>
            </a:r>
            <a:r>
              <a:rPr lang="zh-CN" altLang="en-US" dirty="0" smtClean="0"/>
              <a:t>：对于军工航空航天需要渠道资源。电子信息产业我们已经与几家客户有过沟通，影响因素在于价格和产品质量，实验室和医用植入材料市场份额较小，暂时没有进一步深入。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31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379</Words>
  <Application>Microsoft Office PowerPoint</Application>
  <PresentationFormat>全屏显示(16:9)</PresentationFormat>
  <Paragraphs>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2017-10-03T12:26:08Z</dcterms:created>
  <dcterms:modified xsi:type="dcterms:W3CDTF">2017-10-03T13:55:56Z</dcterms:modified>
</cp:coreProperties>
</file>