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5" r:id="rId4"/>
    <p:sldId id="290" r:id="rId5"/>
    <p:sldId id="291" r:id="rId6"/>
    <p:sldId id="286" r:id="rId7"/>
    <p:sldId id="292" r:id="rId8"/>
    <p:sldId id="287" r:id="rId9"/>
    <p:sldId id="288" r:id="rId10"/>
    <p:sldId id="289" r:id="rId11"/>
    <p:sldId id="259" r:id="rId12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E"/>
    <a:srgbClr val="F8A544"/>
    <a:srgbClr val="FE6B03"/>
    <a:srgbClr val="CF4631"/>
    <a:srgbClr val="CCDA00"/>
    <a:srgbClr val="78A5B5"/>
    <a:srgbClr val="F0F0F0"/>
    <a:srgbClr val="F4B183"/>
    <a:srgbClr val="F8CBAD"/>
    <a:srgbClr val="FB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3932" autoAdjust="0"/>
  </p:normalViewPr>
  <p:slideViewPr>
    <p:cSldViewPr snapToGrid="0">
      <p:cViewPr>
        <p:scale>
          <a:sx n="33" d="100"/>
          <a:sy n="33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C530-F01C-4B63-BD78-17E13696C8BA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9624E-DFBB-4D48-BCCF-A1F98D49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9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356537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9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6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6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3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pic>
        <p:nvPicPr>
          <p:cNvPr id="4" name="image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6007" y="623927"/>
            <a:ext cx="4729625" cy="11163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正文级别 1</a:t>
            </a:r>
          </a:p>
          <a:p>
            <a:pPr lvl="1">
              <a:defRPr sz="1800"/>
            </a:pPr>
            <a:r>
              <a:rPr sz="4500"/>
              <a:t>正文级别 2</a:t>
            </a:r>
          </a:p>
          <a:p>
            <a:pPr lvl="2">
              <a:defRPr sz="1800"/>
            </a:pPr>
            <a:r>
              <a:rPr sz="4500"/>
              <a:t>正文级别 3</a:t>
            </a:r>
          </a:p>
          <a:p>
            <a:pPr lvl="3">
              <a:defRPr sz="1800"/>
            </a:pPr>
            <a:r>
              <a:rPr sz="4500"/>
              <a:t>正文级别 4</a:t>
            </a:r>
          </a:p>
          <a:p>
            <a:pPr lvl="4">
              <a:defRPr sz="1800"/>
            </a:pPr>
            <a:r>
              <a:rPr sz="45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311314" y="1511422"/>
            <a:ext cx="15491421" cy="22570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7500">
                <a:solidFill>
                  <a:srgbClr val="F7931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前端常用框架生命周期与钩子对比</a:t>
            </a:r>
            <a:endParaRPr lang="en-US" altLang="zh-CN" sz="8000" dirty="0" smtClean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告人</a:t>
            </a:r>
            <a:r>
              <a:rPr 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黄亮</a:t>
            </a:r>
            <a:endParaRPr lang="en-US" altLang="zh-CN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52755" y="12628581"/>
            <a:ext cx="63797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AFAFAF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http://www.123cx.com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AFAFAF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chemeClr val="accent5"/>
              </a:buClr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对公司及业务发展的意见建议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59014" y="4548786"/>
            <a:ext cx="6188120" cy="6232480"/>
            <a:chOff x="4459014" y="4548786"/>
            <a:chExt cx="6188120" cy="6232480"/>
          </a:xfrm>
        </p:grpSpPr>
        <p:grpSp>
          <p:nvGrpSpPr>
            <p:cNvPr id="3" name="组合 2"/>
            <p:cNvGrpSpPr/>
            <p:nvPr/>
          </p:nvGrpSpPr>
          <p:grpSpPr>
            <a:xfrm>
              <a:off x="4459014" y="4548786"/>
              <a:ext cx="3949799" cy="3847734"/>
              <a:chOff x="4332891" y="3188626"/>
              <a:chExt cx="3949799" cy="384773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332891" y="6164326"/>
                <a:ext cx="3949799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加强员工培训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8950" y="3188626"/>
                <a:ext cx="2897683" cy="2897683"/>
              </a:xfrm>
              <a:prstGeom prst="rect">
                <a:avLst/>
              </a:prstGeom>
            </p:spPr>
          </p:pic>
        </p:grpSp>
        <p:sp>
          <p:nvSpPr>
            <p:cNvPr id="8" name="矩形 6"/>
            <p:cNvSpPr>
              <a:spLocks noChangeArrowheads="1"/>
            </p:cNvSpPr>
            <p:nvPr/>
          </p:nvSpPr>
          <p:spPr bwMode="auto">
            <a:xfrm>
              <a:off x="4459014" y="8719163"/>
              <a:ext cx="618812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软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技能（管理能力等）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硬技能（技术能力、专业能力等）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内部培训及外部培训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483111" y="4548786"/>
            <a:ext cx="6188120" cy="5700207"/>
            <a:chOff x="14483111" y="4548786"/>
            <a:chExt cx="6188120" cy="5700207"/>
          </a:xfrm>
        </p:grpSpPr>
        <p:sp>
          <p:nvSpPr>
            <p:cNvPr id="6" name="文本框 5"/>
            <p:cNvSpPr txBox="1"/>
            <p:nvPr/>
          </p:nvSpPr>
          <p:spPr>
            <a:xfrm>
              <a:off x="14483111" y="7524486"/>
              <a:ext cx="394979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智能终端布局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8170" y="4548786"/>
              <a:ext cx="2539682" cy="2539682"/>
            </a:xfrm>
            <a:prstGeom prst="rect">
              <a:avLst/>
            </a:prstGeom>
          </p:spPr>
        </p:pic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14483111" y="8679333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与硬件设备厂商建立沟通及合作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试用前沿硬件设备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1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/>
          <p:nvPr/>
        </p:nvSpPr>
        <p:spPr>
          <a:xfrm>
            <a:off x="7610931" y="3169599"/>
            <a:ext cx="14313506" cy="73766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概念</a:t>
            </a: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React</a:t>
            </a: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</a:p>
          <a:p>
            <a:pPr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9235408" y="749989"/>
            <a:ext cx="5774635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zh-CN" altLang="en-US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72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33599" y="2854037"/>
            <a:ext cx="19978255" cy="72943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MVVM</a:t>
            </a: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框架</a:t>
            </a:r>
            <a:endParaRPr lang="en-US" altLang="zh-CN" sz="6000" dirty="0" smtClean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生命周期（</a:t>
            </a:r>
            <a:r>
              <a:rPr lang="en-US" altLang="zh-CN" sz="6000" dirty="0" smtClean="0">
                <a:solidFill>
                  <a:srgbClr val="F8A5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lifecircle</a:t>
            </a: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6000" dirty="0" smtClean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钩子函数（</a:t>
            </a:r>
            <a:r>
              <a:rPr lang="en-US" altLang="zh-CN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60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6000" dirty="0" smtClean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30000"/>
              </a:lnSpc>
              <a:buClr>
                <a:srgbClr val="F7931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60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85874" y="749989"/>
            <a:ext cx="2143125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srgbClr val="F7931E"/>
                </a:solidFill>
                <a:hlinkClick r:id="rId4" action="ppaction://hlinksldjump"/>
              </a:rPr>
              <a:t>返</a:t>
            </a:r>
            <a:r>
              <a:rPr lang="zh-CN" altLang="en-US" dirty="0">
                <a:solidFill>
                  <a:srgbClr val="F7931E"/>
                </a:solidFill>
                <a:hlinkClick r:id="rId4" action="ppaction://hlinksldjump"/>
              </a:rPr>
              <a:t>回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7931E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806646" y="2330683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en-US" altLang="zh-CN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72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3707" y="5566638"/>
            <a:ext cx="4544292" cy="1747996"/>
          </a:xfrm>
          <a:prstGeom prst="roundRect">
            <a:avLst/>
          </a:prstGeom>
          <a:ln/>
          <a:effectLst>
            <a:outerShdw blurRad="38100" dist="25400" dir="5400000" rotWithShape="0">
              <a:srgbClr val="000000">
                <a:alpha val="5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5598" y="5870199"/>
            <a:ext cx="338050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View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164781" y="5462997"/>
            <a:ext cx="5597236" cy="1747996"/>
          </a:xfrm>
          <a:prstGeom prst="roundRect">
            <a:avLst/>
          </a:prstGeom>
          <a:ln/>
          <a:effectLst>
            <a:outerShdw blurRad="38100" dist="25400" dir="5400000" rotWithShape="0">
              <a:srgbClr val="000000">
                <a:alpha val="5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068799" y="5462997"/>
            <a:ext cx="4544292" cy="1747996"/>
          </a:xfrm>
          <a:prstGeom prst="roundRect">
            <a:avLst/>
          </a:prstGeom>
          <a:ln/>
          <a:effectLst>
            <a:outerShdw blurRad="38100" dist="25400" dir="5400000" rotWithShape="0">
              <a:srgbClr val="000000">
                <a:alpha val="5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28907" y="5916366"/>
            <a:ext cx="4668984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ViewModel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955490" y="5839423"/>
            <a:ext cx="2770909" cy="93358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Model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6857999" y="5839423"/>
            <a:ext cx="2306782" cy="964365"/>
          </a:xfrm>
          <a:prstGeom prst="left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左右箭头 41"/>
          <p:cNvSpPr/>
          <p:nvPr/>
        </p:nvSpPr>
        <p:spPr>
          <a:xfrm>
            <a:off x="14762017" y="5916366"/>
            <a:ext cx="2306782" cy="887422"/>
          </a:xfrm>
          <a:prstGeom prst="left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3990109" y="8046513"/>
            <a:ext cx="1191491" cy="1385454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11367653" y="8046513"/>
            <a:ext cx="1191491" cy="1385454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18745198" y="8046513"/>
            <a:ext cx="1191491" cy="13854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129554" y="9678054"/>
            <a:ext cx="2355273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068799" y="10965245"/>
            <a:ext cx="4752111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Jacascript</a:t>
            </a: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对象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662832" y="9678054"/>
            <a:ext cx="2355273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602077" y="10965245"/>
            <a:ext cx="4752111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观察者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75779" y="9704752"/>
            <a:ext cx="2355273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15024" y="10991943"/>
            <a:ext cx="4752111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DOM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198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806646" y="2330683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en-US" altLang="zh-CN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72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646" y="4604524"/>
            <a:ext cx="17179636" cy="425757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  <a:r>
              <a:rPr lang="zh-CN" altLang="en-US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对具有复杂交互逻辑的前端应用</a:t>
            </a:r>
            <a:endParaRPr lang="en-US" altLang="zh-CN" sz="5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提供基</a:t>
            </a:r>
            <a:r>
              <a:rPr lang="zh-CN" altLang="en-US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础的架构交互</a:t>
            </a:r>
            <a:endParaRPr lang="en-US" altLang="zh-CN" sz="5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5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数据持久化，保证前端用户体验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464" y="10921642"/>
            <a:ext cx="267480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MVVM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" name="双大括号 4"/>
          <p:cNvSpPr/>
          <p:nvPr/>
        </p:nvSpPr>
        <p:spPr>
          <a:xfrm>
            <a:off x="16071273" y="10003081"/>
            <a:ext cx="4765963" cy="2521044"/>
          </a:xfrm>
          <a:prstGeom prst="bracePair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5982" y="9543299"/>
            <a:ext cx="368617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Angular.js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11166" y="10856161"/>
            <a:ext cx="368617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Vue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.js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11166" y="12092919"/>
            <a:ext cx="368617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eact.js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1458649"/>
            <a:ext cx="225742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7931E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1857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en-US" altLang="zh-CN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sz="72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4475" y="1750358"/>
            <a:ext cx="19602450" cy="1044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zh-CN" sz="4000" b="1" dirty="0">
                <a:solidFill>
                  <a:srgbClr val="000000"/>
                </a:solidFill>
                <a:latin typeface="+mj-ea"/>
                <a:ea typeface="+mj-ea"/>
              </a:rPr>
              <a:t>React</a:t>
            </a:r>
            <a:r>
              <a:rPr lang="zh-CN" altLang="en-US" sz="4000" b="1" dirty="0">
                <a:solidFill>
                  <a:srgbClr val="000000"/>
                </a:solidFill>
                <a:latin typeface="+mj-ea"/>
                <a:ea typeface="+mj-ea"/>
              </a:rPr>
              <a:t>组件的生命周期分成三个状态</a:t>
            </a:r>
            <a:r>
              <a:rPr lang="zh-CN" altLang="en-US" sz="4000" b="1" dirty="0" smtClean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endParaRPr lang="zh-CN" altLang="en-US" sz="4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Mounting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：已插入真实 </a:t>
            </a: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DOM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Updating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：正在被重新渲染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Unmounting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：已移出真实 </a:t>
            </a:r>
            <a:r>
              <a:rPr lang="en-US" altLang="zh-CN" sz="3600" dirty="0" smtClean="0">
                <a:solidFill>
                  <a:srgbClr val="000000"/>
                </a:solidFill>
                <a:latin typeface="+mj-ea"/>
                <a:ea typeface="+mj-ea"/>
              </a:rPr>
              <a:t>DOM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 rtl="0" latinLnBrk="1" hangingPunct="0"/>
            <a:r>
              <a:rPr lang="en-US" altLang="zh-CN" sz="4000" b="1" dirty="0">
                <a:solidFill>
                  <a:srgbClr val="000000"/>
                </a:solidFill>
                <a:latin typeface="+mj-ea"/>
                <a:ea typeface="+mj-ea"/>
              </a:rPr>
              <a:t>React </a:t>
            </a:r>
            <a:r>
              <a:rPr lang="zh-CN" altLang="en-US" sz="4000" b="1" dirty="0">
                <a:solidFill>
                  <a:srgbClr val="000000"/>
                </a:solidFill>
                <a:latin typeface="+mj-ea"/>
                <a:ea typeface="+mj-ea"/>
              </a:rPr>
              <a:t>为每个状态都提供了两种处理函</a:t>
            </a:r>
            <a:r>
              <a:rPr lang="zh-CN" altLang="en-US" sz="4000" b="1" dirty="0" smtClean="0">
                <a:solidFill>
                  <a:srgbClr val="000000"/>
                </a:solidFill>
                <a:latin typeface="+mj-ea"/>
                <a:ea typeface="+mj-ea"/>
              </a:rPr>
              <a:t>数</a:t>
            </a:r>
            <a:endParaRPr lang="en-US" altLang="zh-CN" sz="4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l" rtl="0" latinLnBrk="1" hangingPunct="0"/>
            <a:r>
              <a:rPr lang="en-US" altLang="zh-CN" sz="3600" dirty="0" smtClean="0">
                <a:solidFill>
                  <a:srgbClr val="000000"/>
                </a:solidFill>
                <a:latin typeface="+mj-ea"/>
                <a:ea typeface="+mj-ea"/>
              </a:rPr>
              <a:t>will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函数在进入状态之前调用，</a:t>
            </a: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did 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函数在进入状态之后调用，三种状态共计五种处理函数</a:t>
            </a:r>
            <a:r>
              <a:rPr lang="zh-CN" altLang="en-US" sz="3600" dirty="0" smtClean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zh-CN" altLang="en-US" sz="36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000000"/>
                </a:solidFill>
                <a:latin typeface="+mj-ea"/>
                <a:ea typeface="+mj-ea"/>
              </a:rPr>
              <a:t>componentWillMount()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000000"/>
                </a:solidFill>
                <a:latin typeface="+mj-ea"/>
                <a:ea typeface="+mj-ea"/>
              </a:rPr>
              <a:t>componentDidMount()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000000"/>
                </a:solidFill>
                <a:latin typeface="+mj-ea"/>
                <a:ea typeface="+mj-ea"/>
              </a:rPr>
              <a:t>componentWillUpdate(object nextProps, object nextState)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000000"/>
                </a:solidFill>
                <a:latin typeface="+mj-ea"/>
                <a:ea typeface="+mj-ea"/>
              </a:rPr>
              <a:t>componentDidUpdate(object prevProps, object prevState)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rgbClr val="000000"/>
                </a:solidFill>
                <a:latin typeface="+mj-ea"/>
                <a:ea typeface="+mj-ea"/>
              </a:rPr>
              <a:t>componentWillUnmount</a:t>
            </a:r>
            <a:r>
              <a:rPr lang="en-US" altLang="zh-CN" sz="440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</a:p>
          <a:p>
            <a:pPr algn="l" rtl="0" latinLnBrk="1" hangingPunct="0"/>
            <a:endParaRPr lang="en-US" altLang="zh-CN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 rtl="0" latinLnBrk="1" hangingPunct="0"/>
            <a:r>
              <a:rPr lang="zh-CN" altLang="en-US" sz="4000" b="1" dirty="0">
                <a:solidFill>
                  <a:srgbClr val="000000"/>
                </a:solidFill>
                <a:latin typeface="+mj-ea"/>
                <a:ea typeface="+mj-ea"/>
              </a:rPr>
              <a:t>此外，</a:t>
            </a:r>
            <a:r>
              <a:rPr lang="en-US" altLang="zh-CN" sz="4000" b="1" dirty="0">
                <a:solidFill>
                  <a:srgbClr val="000000"/>
                </a:solidFill>
                <a:latin typeface="+mj-ea"/>
                <a:ea typeface="+mj-ea"/>
              </a:rPr>
              <a:t>React </a:t>
            </a:r>
            <a:r>
              <a:rPr lang="zh-CN" altLang="en-US" sz="4000" b="1" dirty="0">
                <a:solidFill>
                  <a:srgbClr val="000000"/>
                </a:solidFill>
                <a:latin typeface="+mj-ea"/>
                <a:ea typeface="+mj-ea"/>
              </a:rPr>
              <a:t>还提供两种特殊状态的处理函数</a:t>
            </a:r>
            <a:r>
              <a:rPr lang="zh-CN" altLang="en-US" sz="4000" b="1" dirty="0" smtClean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zh-CN" altLang="en-US" sz="4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componentWillReceiveProps(object nextProps)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：已加载组件收到新的参数时调用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+mj-ea"/>
                <a:ea typeface="+mj-ea"/>
              </a:rPr>
              <a:t>shouldComponentUpdate(object nextProps, object nextState)</a:t>
            </a:r>
            <a:r>
              <a:rPr lang="zh-CN" altLang="en-US" sz="3600" dirty="0">
                <a:solidFill>
                  <a:srgbClr val="000000"/>
                </a:solidFill>
                <a:latin typeface="+mj-ea"/>
                <a:ea typeface="+mj-ea"/>
              </a:rPr>
              <a:t>：组件判断是否重新渲染时调用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1887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en-US" altLang="zh-CN" sz="7200" dirty="0" smtClean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React</a:t>
            </a:r>
            <a:endParaRPr lang="zh-CN" altLang="en-US" sz="7200" dirty="0">
              <a:solidFill>
                <a:srgbClr val="F793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20201"/>
            <a:ext cx="15347475" cy="13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27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3" y="2900855"/>
            <a:ext cx="9436178" cy="8408378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rgbClr val="AF4343"/>
              </a:buClr>
              <a:buSzPct val="100000"/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下半年主要工作计划及执行策略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02730" y="3247698"/>
            <a:ext cx="6194003" cy="2146681"/>
            <a:chOff x="2402730" y="3247698"/>
            <a:chExt cx="6194003" cy="2146681"/>
          </a:xfrm>
        </p:grpSpPr>
        <p:sp>
          <p:nvSpPr>
            <p:cNvPr id="5" name="文本框 4"/>
            <p:cNvSpPr txBox="1"/>
            <p:nvPr/>
          </p:nvSpPr>
          <p:spPr>
            <a:xfrm>
              <a:off x="2402730" y="3247698"/>
              <a:ext cx="619400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需求完善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6"/>
            <p:cNvSpPr>
              <a:spLocks noChangeArrowheads="1"/>
            </p:cNvSpPr>
            <p:nvPr/>
          </p:nvSpPr>
          <p:spPr bwMode="auto">
            <a:xfrm>
              <a:off x="2402730" y="4317161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实现智慧公交产品上线运行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完善调度及报表功能等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79" y="6669027"/>
            <a:ext cx="6294020" cy="2146682"/>
            <a:chOff x="547979" y="6669027"/>
            <a:chExt cx="6294020" cy="2146682"/>
          </a:xfrm>
        </p:grpSpPr>
        <p:sp>
          <p:nvSpPr>
            <p:cNvPr id="15" name="文本框 14"/>
            <p:cNvSpPr txBox="1"/>
            <p:nvPr/>
          </p:nvSpPr>
          <p:spPr>
            <a:xfrm>
              <a:off x="647996" y="6669027"/>
              <a:ext cx="619400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547979" y="7738491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2.0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版本的需求及原型设计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实现排班及调度的智能化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73075" y="10153843"/>
            <a:ext cx="6262869" cy="2639124"/>
            <a:chOff x="3373075" y="10153843"/>
            <a:chExt cx="6262869" cy="2639124"/>
          </a:xfrm>
        </p:grpSpPr>
        <p:sp>
          <p:nvSpPr>
            <p:cNvPr id="16" name="文本框 15"/>
            <p:cNvSpPr txBox="1"/>
            <p:nvPr/>
          </p:nvSpPr>
          <p:spPr>
            <a:xfrm>
              <a:off x="3373075" y="10153843"/>
              <a:ext cx="5217775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3447824" y="11223307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移动端与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端的打通及交付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打造公交行业移动办公领先产品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476274" y="3247698"/>
            <a:ext cx="6188120" cy="2599349"/>
            <a:chOff x="15476274" y="3247698"/>
            <a:chExt cx="6188120" cy="2599349"/>
          </a:xfrm>
        </p:grpSpPr>
        <p:sp>
          <p:nvSpPr>
            <p:cNvPr id="17" name="文本框 16"/>
            <p:cNvSpPr txBox="1"/>
            <p:nvPr/>
          </p:nvSpPr>
          <p:spPr>
            <a:xfrm>
              <a:off x="15476274" y="3247698"/>
              <a:ext cx="523220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油补监管平台升级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15476274" y="4277387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提升产品用户体验、稳定性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提高里程计算的准确性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完善车辆轨迹的显示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74445" y="6669027"/>
            <a:ext cx="6514604" cy="1980783"/>
            <a:chOff x="16974445" y="6669027"/>
            <a:chExt cx="6514604" cy="1980783"/>
          </a:xfrm>
        </p:grpSpPr>
        <p:sp>
          <p:nvSpPr>
            <p:cNvPr id="18" name="文本框 17"/>
            <p:cNvSpPr txBox="1"/>
            <p:nvPr/>
          </p:nvSpPr>
          <p:spPr>
            <a:xfrm>
              <a:off x="16974445" y="6669027"/>
              <a:ext cx="6514604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车、一卡通等项目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16974445" y="7572592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完成网约车等项目的需求及原型设计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255041" y="10154268"/>
            <a:ext cx="6188120" cy="2693094"/>
            <a:chOff x="15255041" y="10154268"/>
            <a:chExt cx="6188120" cy="2693094"/>
          </a:xfrm>
        </p:grpSpPr>
        <p:sp>
          <p:nvSpPr>
            <p:cNvPr id="14" name="文本框 13"/>
            <p:cNvSpPr txBox="1"/>
            <p:nvPr/>
          </p:nvSpPr>
          <p:spPr>
            <a:xfrm>
              <a:off x="15255041" y="10154268"/>
              <a:ext cx="511357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智慧公交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6"/>
            <p:cNvSpPr>
              <a:spLocks noChangeArrowheads="1"/>
            </p:cNvSpPr>
            <p:nvPr/>
          </p:nvSpPr>
          <p:spPr bwMode="auto">
            <a:xfrm>
              <a:off x="15255041" y="11277702"/>
              <a:ext cx="618812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学习公交公司各业务知识，提炼公交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ERP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需求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完成公交</a:t>
              </a:r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ERP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产品的设计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26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47979" y="363338"/>
            <a:ext cx="14313506" cy="11186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lnSpc>
                <a:spcPct val="130000"/>
              </a:lnSpc>
              <a:buClr>
                <a:schemeClr val="accent5"/>
              </a:buClr>
              <a:buNone/>
              <a:defRPr/>
            </a:pPr>
            <a:r>
              <a:rPr lang="zh-CN" altLang="en-US" sz="7200" dirty="0">
                <a:solidFill>
                  <a:srgbClr val="F793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资源、编制、预算等保障计划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64213" y="4544454"/>
            <a:ext cx="6188120" cy="5360968"/>
            <a:chOff x="3864213" y="4544454"/>
            <a:chExt cx="6188120" cy="5360968"/>
          </a:xfrm>
        </p:grpSpPr>
        <p:grpSp>
          <p:nvGrpSpPr>
            <p:cNvPr id="7" name="组合 6"/>
            <p:cNvGrpSpPr/>
            <p:nvPr/>
          </p:nvGrpSpPr>
          <p:grpSpPr>
            <a:xfrm>
              <a:off x="3864213" y="4544454"/>
              <a:ext cx="4591000" cy="3847733"/>
              <a:chOff x="3638020" y="3346276"/>
              <a:chExt cx="4591000" cy="384773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638020" y="6321975"/>
                <a:ext cx="4591000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产品调研及学习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3679" y="3346276"/>
                <a:ext cx="2539682" cy="2539682"/>
              </a:xfrm>
              <a:prstGeom prst="rect">
                <a:avLst/>
              </a:prstGeom>
            </p:spPr>
          </p:pic>
        </p:grpSp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3864213" y="8828204"/>
              <a:ext cx="61881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公交公司（主要目标客户）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公交软件公司（海信等）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98423" y="4256711"/>
            <a:ext cx="6188120" cy="6633596"/>
            <a:chOff x="14798423" y="4256711"/>
            <a:chExt cx="6188120" cy="6633596"/>
          </a:xfrm>
        </p:grpSpPr>
        <p:grpSp>
          <p:nvGrpSpPr>
            <p:cNvPr id="8" name="组合 7"/>
            <p:cNvGrpSpPr/>
            <p:nvPr/>
          </p:nvGrpSpPr>
          <p:grpSpPr>
            <a:xfrm>
              <a:off x="14798423" y="4256711"/>
              <a:ext cx="3949799" cy="4088182"/>
              <a:chOff x="14861483" y="3058533"/>
              <a:chExt cx="3949799" cy="408818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4861483" y="6274681"/>
                <a:ext cx="3949799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硬件产品经理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22671" y="3058533"/>
                <a:ext cx="2827425" cy="2827425"/>
              </a:xfrm>
              <a:prstGeom prst="rect">
                <a:avLst/>
              </a:prstGeom>
            </p:spPr>
          </p:pic>
        </p:grp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4798423" y="8828204"/>
              <a:ext cx="618812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系统了解公交行业硬件产品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对智能硬件发展趋势做出准确判断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 algn="l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推动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前沿硬件产品落地</a:t>
              </a:r>
              <a:endPara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483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自定义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DE6A10"/>
      </a:hlink>
      <a:folHlink>
        <a:srgbClr val="DE6A1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673</Words>
  <Application>Microsoft Office PowerPoint</Application>
  <PresentationFormat>自定义</PresentationFormat>
  <Paragraphs>88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Light</vt:lpstr>
      <vt:lpstr>Helvetica Neue</vt:lpstr>
      <vt:lpstr>黑体</vt:lpstr>
      <vt:lpstr>宋体</vt:lpstr>
      <vt:lpstr>微软雅黑</vt:lpstr>
      <vt:lpstr>微软雅黑 Light</vt:lpstr>
      <vt:lpstr>Arial</vt:lpstr>
      <vt:lpstr>Calibri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黄亮</cp:lastModifiedBy>
  <cp:revision>554</cp:revision>
  <dcterms:created xsi:type="dcterms:W3CDTF">2017-06-29T09:46:59Z</dcterms:created>
  <dcterms:modified xsi:type="dcterms:W3CDTF">2017-08-27T17:15:19Z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