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59" r:id="rId9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B03"/>
    <a:srgbClr val="CF4631"/>
    <a:srgbClr val="CCDA00"/>
    <a:srgbClr val="78A5B5"/>
    <a:srgbClr val="F7931E"/>
    <a:srgbClr val="F0F0F0"/>
    <a:srgbClr val="F4B183"/>
    <a:srgbClr val="F8CBAD"/>
    <a:srgbClr val="FBE6D7"/>
    <a:srgbClr val="EB8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83932" autoAdjust="0"/>
  </p:normalViewPr>
  <p:slideViewPr>
    <p:cSldViewPr snapToGrid="0">
      <p:cViewPr varScale="1">
        <p:scale>
          <a:sx n="31" d="100"/>
          <a:sy n="31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C530-F01C-4B63-BD78-17E13696C8B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9624E-DFBB-4D48-BCCF-A1F98D49F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很荣幸 </a:t>
            </a:r>
            <a:r>
              <a:rPr lang="en-US" altLang="zh-CN" smtClean="0"/>
              <a:t>2</a:t>
            </a:r>
            <a:r>
              <a:rPr lang="zh-CN" altLang="en-US" smtClean="0"/>
              <a:t>个环节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智慧公交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平台、功能完善（多班制、行车计划算法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智慧公交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：角色权限、人车状态、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r>
              <a:rPr lang="zh-CN" altLang="en-US" dirty="0" smtClean="0"/>
              <a:t>审批流程：表单编制、流程编制、固定流</a:t>
            </a:r>
            <a:endParaRPr lang="en-US" altLang="zh-CN" dirty="0" smtClean="0"/>
          </a:p>
          <a:p>
            <a:r>
              <a:rPr lang="zh-CN" altLang="en-US" dirty="0" smtClean="0"/>
              <a:t>运维平台：设置角色及权限等、企业信息、应用维护等</a:t>
            </a:r>
            <a:endParaRPr lang="en-US" altLang="zh-CN" dirty="0" smtClean="0"/>
          </a:p>
          <a:p>
            <a:r>
              <a:rPr lang="zh-CN" altLang="en-US" dirty="0" smtClean="0"/>
              <a:t>用户中心：登录、组织与人事、角色权限、支持集团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6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下半年总体目标：让上半年的做的产品都走出实验室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53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83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  <p:pic>
        <p:nvPicPr>
          <p:cNvPr id="4" name="image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6007" y="623927"/>
            <a:ext cx="4729625" cy="111638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正文级别 1</a:t>
            </a:r>
          </a:p>
          <a:p>
            <a:pPr lvl="1">
              <a:defRPr sz="1800"/>
            </a:pPr>
            <a:r>
              <a:rPr sz="4500"/>
              <a:t>正文级别 2</a:t>
            </a:r>
          </a:p>
          <a:p>
            <a:pPr lvl="2">
              <a:defRPr sz="1800"/>
            </a:pPr>
            <a:r>
              <a:rPr sz="4500"/>
              <a:t>正文级别 3</a:t>
            </a:r>
          </a:p>
          <a:p>
            <a:pPr lvl="3">
              <a:defRPr sz="1800"/>
            </a:pPr>
            <a:r>
              <a:rPr sz="4500"/>
              <a:t>正文级别 4</a:t>
            </a:r>
          </a:p>
          <a:p>
            <a:pPr lvl="4">
              <a:defRPr sz="1800"/>
            </a:pPr>
            <a:r>
              <a:rPr sz="45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094615" y="1512176"/>
            <a:ext cx="16708120" cy="22555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7500">
                <a:solidFill>
                  <a:srgbClr val="F7931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8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智慧畅行</a:t>
            </a:r>
            <a:r>
              <a:rPr lang="en-US" altLang="zh-CN" sz="8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8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年下半年工作述职报告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60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甘卫</a:t>
            </a:r>
            <a:endParaRPr lang="en-US" altLang="zh-CN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52755" y="12628581"/>
            <a:ext cx="63797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AFAFAF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http://www.123cx.com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AFAFAF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/>
          <p:nvPr/>
        </p:nvSpPr>
        <p:spPr>
          <a:xfrm>
            <a:off x="7610931" y="3169599"/>
            <a:ext cx="14313506" cy="737669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上半年主要工作及成果</a:t>
            </a:r>
          </a:p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上半年</a:t>
            </a:r>
            <a:r>
              <a:rPr lang="zh-CN" altLang="en-US" sz="60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存在的主要问题及解决方案</a:t>
            </a:r>
          </a:p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60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下半年主要工作计划及执行策略</a:t>
            </a:r>
          </a:p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60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资源、编制、预算等保障计划</a:t>
            </a:r>
          </a:p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对公司及业务发展的意见建议</a:t>
            </a:r>
            <a:endParaRPr lang="zh-CN" altLang="en-US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zh-CN" altLang="en-US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上半年主要工作及成果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897189" y="3415925"/>
            <a:ext cx="4124527" cy="3411914"/>
            <a:chOff x="6462382" y="2999234"/>
            <a:chExt cx="4124527" cy="34119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896" y="2999234"/>
              <a:ext cx="2277291" cy="2277291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462382" y="5539114"/>
              <a:ext cx="412452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rtl="0" latinLnBrk="1" hangingPunct="0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 </a:t>
              </a:r>
              <a:endPara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67027" y="3652806"/>
            <a:ext cx="3629199" cy="3100320"/>
            <a:chOff x="1035334" y="5539114"/>
            <a:chExt cx="3629199" cy="31003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361" y="5539114"/>
              <a:ext cx="3157144" cy="178642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35334" y="7767400"/>
              <a:ext cx="362919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rtl="0" latinLnBrk="1" hangingPunct="0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  <a:endPara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326043" y="3368925"/>
            <a:ext cx="2667397" cy="3443247"/>
            <a:chOff x="12224456" y="2999432"/>
            <a:chExt cx="2667397" cy="3443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4456" y="2999432"/>
              <a:ext cx="2539682" cy="253968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224456" y="5570645"/>
              <a:ext cx="266739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rtl="0" latinLnBrk="1" hangingPunct="0"/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审批流程</a:t>
              </a:r>
              <a:endPara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7326041" y="9012484"/>
            <a:ext cx="2935445" cy="3453529"/>
            <a:chOff x="17263161" y="3282703"/>
            <a:chExt cx="2935445" cy="345352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3161" y="3282703"/>
              <a:ext cx="2935445" cy="226675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7263161" y="5864198"/>
              <a:ext cx="266739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rtl="0" latinLnBrk="1" hangingPunct="0"/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用户中心</a:t>
              </a:r>
              <a:endPara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279176" y="8739554"/>
            <a:ext cx="2698664" cy="3726459"/>
            <a:chOff x="17183280" y="7767400"/>
            <a:chExt cx="2698664" cy="372645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3280" y="7767400"/>
              <a:ext cx="2539682" cy="2539682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7214547" y="10621825"/>
              <a:ext cx="266739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rtl="0" latinLnBrk="1" hangingPunct="0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维平台</a:t>
              </a:r>
              <a:endPara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06726" y="8739554"/>
            <a:ext cx="3949799" cy="3726459"/>
            <a:chOff x="12219847" y="8459942"/>
            <a:chExt cx="3949799" cy="372645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6390" y="8459942"/>
              <a:ext cx="2692063" cy="2539682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2219847" y="11314367"/>
              <a:ext cx="394979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rtl="0" latinLnBrk="1" hangingPunct="0"/>
              <a:r>
                <a:rPr kumimoji="0" lang="zh-CN" altLang="en-US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油补监管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zh-CN" altLang="zh-CN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上半年</a:t>
            </a:r>
            <a:r>
              <a:rPr lang="zh-CN" altLang="en-US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存在的主要问题及解决方案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42581" y="4540468"/>
            <a:ext cx="9597455" cy="6427278"/>
            <a:chOff x="10357121" y="5775232"/>
            <a:chExt cx="4504364" cy="3016508"/>
          </a:xfrm>
        </p:grpSpPr>
        <p:grpSp>
          <p:nvGrpSpPr>
            <p:cNvPr id="71" name="组合 70"/>
            <p:cNvGrpSpPr/>
            <p:nvPr/>
          </p:nvGrpSpPr>
          <p:grpSpPr>
            <a:xfrm>
              <a:off x="11771982" y="5775232"/>
              <a:ext cx="1674644" cy="1444918"/>
              <a:chOff x="5326822" y="1980102"/>
              <a:chExt cx="1674644" cy="1444918"/>
            </a:xfrm>
            <a:solidFill>
              <a:srgbClr val="FE6B03"/>
            </a:solidFill>
          </p:grpSpPr>
          <p:sp>
            <p:nvSpPr>
              <p:cNvPr id="72" name="六边形 71"/>
              <p:cNvSpPr/>
              <p:nvPr/>
            </p:nvSpPr>
            <p:spPr>
              <a:xfrm>
                <a:off x="5326822" y="1980102"/>
                <a:ext cx="1674644" cy="144491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3"/>
              <p:cNvSpPr>
                <a:spLocks noChangeArrowheads="1"/>
              </p:cNvSpPr>
              <p:nvPr/>
            </p:nvSpPr>
            <p:spPr bwMode="auto">
              <a:xfrm>
                <a:off x="5992386" y="2458879"/>
                <a:ext cx="343517" cy="3435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r>
                  <a:rPr lang="en-US" altLang="zh-CN" sz="9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3186841" y="6571762"/>
              <a:ext cx="1674644" cy="1442771"/>
              <a:chOff x="6741681" y="2776632"/>
              <a:chExt cx="1674644" cy="1442771"/>
            </a:xfrm>
            <a:solidFill>
              <a:srgbClr val="FE6B03"/>
            </a:solidFill>
          </p:grpSpPr>
          <p:sp>
            <p:nvSpPr>
              <p:cNvPr id="75" name="六边形 74"/>
              <p:cNvSpPr/>
              <p:nvPr/>
            </p:nvSpPr>
            <p:spPr>
              <a:xfrm>
                <a:off x="6741681" y="2776632"/>
                <a:ext cx="1674644" cy="1442771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3"/>
              <p:cNvSpPr>
                <a:spLocks noChangeArrowheads="1"/>
              </p:cNvSpPr>
              <p:nvPr/>
            </p:nvSpPr>
            <p:spPr bwMode="auto">
              <a:xfrm>
                <a:off x="7407245" y="3326259"/>
                <a:ext cx="343517" cy="3435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400">
                  <a:defRPr/>
                </a:pPr>
                <a:r>
                  <a:rPr lang="en-US" altLang="zh-CN" sz="9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771982" y="7346822"/>
              <a:ext cx="1674644" cy="1444918"/>
              <a:chOff x="5326822" y="3551692"/>
              <a:chExt cx="1674644" cy="1444918"/>
            </a:xfrm>
            <a:solidFill>
              <a:srgbClr val="FE6B03"/>
            </a:solidFill>
          </p:grpSpPr>
          <p:sp>
            <p:nvSpPr>
              <p:cNvPr id="78" name="六边形 77"/>
              <p:cNvSpPr/>
              <p:nvPr/>
            </p:nvSpPr>
            <p:spPr>
              <a:xfrm>
                <a:off x="5326822" y="3551692"/>
                <a:ext cx="1674644" cy="144491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Rectangle 3"/>
              <p:cNvSpPr>
                <a:spLocks noChangeArrowheads="1"/>
              </p:cNvSpPr>
              <p:nvPr/>
            </p:nvSpPr>
            <p:spPr bwMode="auto">
              <a:xfrm>
                <a:off x="5992386" y="4051939"/>
                <a:ext cx="343517" cy="3435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400">
                  <a:defRPr/>
                </a:pPr>
                <a:r>
                  <a:rPr lang="en-US" altLang="zh-CN" sz="9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0357121" y="6556733"/>
              <a:ext cx="1674644" cy="1442771"/>
              <a:chOff x="3911961" y="2761603"/>
              <a:chExt cx="1674644" cy="1442771"/>
            </a:xfrm>
            <a:solidFill>
              <a:srgbClr val="FE6B03"/>
            </a:solidFill>
          </p:grpSpPr>
          <p:sp>
            <p:nvSpPr>
              <p:cNvPr id="81" name="六边形 80"/>
              <p:cNvSpPr/>
              <p:nvPr/>
            </p:nvSpPr>
            <p:spPr>
              <a:xfrm>
                <a:off x="3911961" y="2761603"/>
                <a:ext cx="1674644" cy="1442771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3"/>
              <p:cNvSpPr>
                <a:spLocks noChangeArrowheads="1"/>
              </p:cNvSpPr>
              <p:nvPr/>
            </p:nvSpPr>
            <p:spPr bwMode="auto">
              <a:xfrm>
                <a:off x="4596849" y="3311230"/>
                <a:ext cx="343517" cy="3435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400">
                  <a:defRPr/>
                </a:pPr>
                <a:r>
                  <a:rPr lang="en-US" altLang="zh-CN" sz="9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366472" y="6028365"/>
            <a:ext cx="6213508" cy="3226803"/>
            <a:chOff x="1366472" y="6028365"/>
            <a:chExt cx="6213508" cy="3226803"/>
          </a:xfrm>
        </p:grpSpPr>
        <p:sp>
          <p:nvSpPr>
            <p:cNvPr id="5" name="文本框 4"/>
            <p:cNvSpPr txBox="1"/>
            <p:nvPr/>
          </p:nvSpPr>
          <p:spPr>
            <a:xfrm>
              <a:off x="2710663" y="8070674"/>
              <a:ext cx="394979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需求落后开发</a:t>
              </a:r>
              <a:endPara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84" name="平行四边形 31"/>
            <p:cNvSpPr>
              <a:spLocks noChangeArrowheads="1"/>
            </p:cNvSpPr>
            <p:nvPr/>
          </p:nvSpPr>
          <p:spPr bwMode="auto">
            <a:xfrm flipH="1">
              <a:off x="1366472" y="7758214"/>
              <a:ext cx="6213508" cy="1496954"/>
            </a:xfrm>
            <a:prstGeom prst="parallelogram">
              <a:avLst>
                <a:gd name="adj" fmla="val 49675"/>
              </a:avLst>
            </a:prstGeom>
            <a:noFill/>
            <a:ln w="25400">
              <a:solidFill>
                <a:srgbClr val="FE6B03"/>
              </a:solidFill>
              <a:round/>
              <a:headEnd type="oval" w="med" len="med"/>
              <a:tailEnd/>
            </a:ln>
            <a:effectLst/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95" name="矩形 6"/>
            <p:cNvSpPr>
              <a:spLocks noChangeArrowheads="1"/>
            </p:cNvSpPr>
            <p:nvPr/>
          </p:nvSpPr>
          <p:spPr bwMode="auto">
            <a:xfrm>
              <a:off x="1382596" y="6028365"/>
              <a:ext cx="5451857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维护产品需求池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需求确认提前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2~3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个开发迭代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071870" y="2805821"/>
            <a:ext cx="6710279" cy="3219315"/>
            <a:chOff x="13071870" y="2805821"/>
            <a:chExt cx="6710279" cy="3219315"/>
          </a:xfrm>
        </p:grpSpPr>
        <p:sp>
          <p:nvSpPr>
            <p:cNvPr id="6" name="文本框 5"/>
            <p:cNvSpPr txBox="1"/>
            <p:nvPr/>
          </p:nvSpPr>
          <p:spPr>
            <a:xfrm>
              <a:off x="14041679" y="4845396"/>
              <a:ext cx="4591000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业务逻辑有漏洞</a:t>
              </a:r>
              <a:endPara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88" name="平行四边形 31"/>
            <p:cNvSpPr>
              <a:spLocks noChangeArrowheads="1"/>
            </p:cNvSpPr>
            <p:nvPr/>
          </p:nvSpPr>
          <p:spPr bwMode="auto">
            <a:xfrm flipH="1">
              <a:off x="13071870" y="4528182"/>
              <a:ext cx="6213508" cy="1496954"/>
            </a:xfrm>
            <a:prstGeom prst="parallelogram">
              <a:avLst>
                <a:gd name="adj" fmla="val 49675"/>
              </a:avLst>
            </a:prstGeom>
            <a:noFill/>
            <a:ln w="25400">
              <a:solidFill>
                <a:srgbClr val="FE6B03"/>
              </a:solidFill>
              <a:round/>
              <a:headEnd type="oval" w="med" len="med"/>
              <a:tailEnd/>
            </a:ln>
            <a:effectLst/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96" name="矩形 6"/>
            <p:cNvSpPr>
              <a:spLocks noChangeArrowheads="1"/>
            </p:cNvSpPr>
            <p:nvPr/>
          </p:nvSpPr>
          <p:spPr bwMode="auto">
            <a:xfrm>
              <a:off x="13071870" y="2805821"/>
              <a:ext cx="6710279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复杂逻辑要多次推演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加强内部评审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优化设计，降低逻辑复杂度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080939" y="6202685"/>
            <a:ext cx="6213509" cy="3681268"/>
            <a:chOff x="16080939" y="6202685"/>
            <a:chExt cx="6213509" cy="3681268"/>
          </a:xfrm>
        </p:grpSpPr>
        <p:sp>
          <p:nvSpPr>
            <p:cNvPr id="8" name="文本框 7"/>
            <p:cNvSpPr txBox="1"/>
            <p:nvPr/>
          </p:nvSpPr>
          <p:spPr>
            <a:xfrm>
              <a:off x="17310478" y="6504670"/>
              <a:ext cx="394979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项目范围失控</a:t>
              </a:r>
              <a:endPara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90" name="平行四边形 31"/>
            <p:cNvSpPr>
              <a:spLocks noChangeArrowheads="1"/>
            </p:cNvSpPr>
            <p:nvPr/>
          </p:nvSpPr>
          <p:spPr bwMode="auto">
            <a:xfrm flipH="1">
              <a:off x="16080939" y="6202685"/>
              <a:ext cx="6213508" cy="1496954"/>
            </a:xfrm>
            <a:prstGeom prst="parallelogram">
              <a:avLst>
                <a:gd name="adj" fmla="val 49675"/>
              </a:avLst>
            </a:prstGeom>
            <a:noFill/>
            <a:ln w="25400">
              <a:solidFill>
                <a:srgbClr val="FE6B03"/>
              </a:solidFill>
              <a:round/>
              <a:headEnd type="oval" w="med" len="med"/>
              <a:tailEnd/>
            </a:ln>
            <a:effectLst/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97" name="矩形 6"/>
            <p:cNvSpPr>
              <a:spLocks noChangeArrowheads="1"/>
            </p:cNvSpPr>
            <p:nvPr/>
          </p:nvSpPr>
          <p:spPr bwMode="auto">
            <a:xfrm>
              <a:off x="16803942" y="7821850"/>
              <a:ext cx="5490506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维护功能列表，明确功能优先级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细化功能，提高时间预估准确略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8193" y="9550226"/>
            <a:ext cx="6213508" cy="2684922"/>
            <a:chOff x="4388193" y="9550226"/>
            <a:chExt cx="6213508" cy="2684922"/>
          </a:xfrm>
        </p:grpSpPr>
        <p:sp>
          <p:nvSpPr>
            <p:cNvPr id="7" name="文本框 6"/>
            <p:cNvSpPr txBox="1"/>
            <p:nvPr/>
          </p:nvSpPr>
          <p:spPr>
            <a:xfrm>
              <a:off x="5695717" y="9886849"/>
              <a:ext cx="394979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理论高度不够</a:t>
              </a:r>
              <a:endPara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89" name="平行四边形 31"/>
            <p:cNvSpPr>
              <a:spLocks noChangeArrowheads="1"/>
            </p:cNvSpPr>
            <p:nvPr/>
          </p:nvSpPr>
          <p:spPr bwMode="auto">
            <a:xfrm flipH="1">
              <a:off x="4388193" y="9550226"/>
              <a:ext cx="6213508" cy="1496954"/>
            </a:xfrm>
            <a:prstGeom prst="parallelogram">
              <a:avLst>
                <a:gd name="adj" fmla="val 49675"/>
              </a:avLst>
            </a:prstGeom>
            <a:noFill/>
            <a:ln w="25400">
              <a:solidFill>
                <a:srgbClr val="FE6B03"/>
              </a:solidFill>
              <a:round/>
              <a:headEnd type="oval" w="med" len="med"/>
              <a:tailEnd/>
            </a:ln>
            <a:effectLst/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98" name="矩形 6"/>
            <p:cNvSpPr>
              <a:spLocks noChangeArrowheads="1"/>
            </p:cNvSpPr>
            <p:nvPr/>
          </p:nvSpPr>
          <p:spPr bwMode="auto">
            <a:xfrm>
              <a:off x="5108028" y="11157930"/>
              <a:ext cx="547638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多学习相关理论知识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多与相关专家沟通交流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887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33" y="2900855"/>
            <a:ext cx="9436178" cy="8408378"/>
          </a:xfrm>
          <a:prstGeom prst="rect">
            <a:avLst/>
          </a:prstGeom>
        </p:spPr>
      </p:pic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zh-CN" altLang="en-US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下半年主要工作计划及执行策略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02730" y="3247698"/>
            <a:ext cx="6194003" cy="2146681"/>
            <a:chOff x="2402730" y="3247698"/>
            <a:chExt cx="6194003" cy="2146681"/>
          </a:xfrm>
        </p:grpSpPr>
        <p:sp>
          <p:nvSpPr>
            <p:cNvPr id="5" name="文本框 4"/>
            <p:cNvSpPr txBox="1"/>
            <p:nvPr/>
          </p:nvSpPr>
          <p:spPr>
            <a:xfrm>
              <a:off x="2402730" y="3247698"/>
              <a:ext cx="619400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需求完善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6"/>
            <p:cNvSpPr>
              <a:spLocks noChangeArrowheads="1"/>
            </p:cNvSpPr>
            <p:nvPr/>
          </p:nvSpPr>
          <p:spPr bwMode="auto">
            <a:xfrm>
              <a:off x="2402730" y="4317161"/>
              <a:ext cx="61881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实现智慧公交产品上线运行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完善调度及报表功能等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79" y="6669027"/>
            <a:ext cx="6294020" cy="2146682"/>
            <a:chOff x="547979" y="6669027"/>
            <a:chExt cx="6294020" cy="2146682"/>
          </a:xfrm>
        </p:grpSpPr>
        <p:sp>
          <p:nvSpPr>
            <p:cNvPr id="15" name="文本框 14"/>
            <p:cNvSpPr txBox="1"/>
            <p:nvPr/>
          </p:nvSpPr>
          <p:spPr>
            <a:xfrm>
              <a:off x="647996" y="6669027"/>
              <a:ext cx="619400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547979" y="7738491"/>
              <a:ext cx="61881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完成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2.0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版本的需求及原型设计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实现排班及调度的智能化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73075" y="10153843"/>
            <a:ext cx="6262869" cy="2639124"/>
            <a:chOff x="3373075" y="10153843"/>
            <a:chExt cx="6262869" cy="2639124"/>
          </a:xfrm>
        </p:grpSpPr>
        <p:sp>
          <p:nvSpPr>
            <p:cNvPr id="16" name="文本框 15"/>
            <p:cNvSpPr txBox="1"/>
            <p:nvPr/>
          </p:nvSpPr>
          <p:spPr>
            <a:xfrm>
              <a:off x="3373075" y="10153843"/>
              <a:ext cx="5217775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3447824" y="11223307"/>
              <a:ext cx="618812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移动端与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端的打通及交付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打造公交行业移动办公领先产品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476274" y="3247698"/>
            <a:ext cx="6188120" cy="2599349"/>
            <a:chOff x="15476274" y="3247698"/>
            <a:chExt cx="6188120" cy="2599349"/>
          </a:xfrm>
        </p:grpSpPr>
        <p:sp>
          <p:nvSpPr>
            <p:cNvPr id="17" name="文本框 16"/>
            <p:cNvSpPr txBox="1"/>
            <p:nvPr/>
          </p:nvSpPr>
          <p:spPr>
            <a:xfrm>
              <a:off x="15476274" y="3247698"/>
              <a:ext cx="523220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油补监管平台升级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15476274" y="4277387"/>
              <a:ext cx="618812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提升产品用户体验、稳定性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提高里程计算的准确性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完善车辆轨迹的显示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974445" y="6669027"/>
            <a:ext cx="6514604" cy="1980783"/>
            <a:chOff x="16974445" y="6669027"/>
            <a:chExt cx="6514604" cy="1980783"/>
          </a:xfrm>
        </p:grpSpPr>
        <p:sp>
          <p:nvSpPr>
            <p:cNvPr id="18" name="文本框 17"/>
            <p:cNvSpPr txBox="1"/>
            <p:nvPr/>
          </p:nvSpPr>
          <p:spPr>
            <a:xfrm>
              <a:off x="16974445" y="6669027"/>
              <a:ext cx="6514604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约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车、一卡通等项目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6"/>
            <p:cNvSpPr>
              <a:spLocks noChangeArrowheads="1"/>
            </p:cNvSpPr>
            <p:nvPr/>
          </p:nvSpPr>
          <p:spPr bwMode="auto">
            <a:xfrm>
              <a:off x="16974445" y="7572592"/>
              <a:ext cx="61881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完成网约车等项目的需求及原型设计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255041" y="10154268"/>
            <a:ext cx="6188120" cy="2693094"/>
            <a:chOff x="15255041" y="10154268"/>
            <a:chExt cx="6188120" cy="2693094"/>
          </a:xfrm>
        </p:grpSpPr>
        <p:sp>
          <p:nvSpPr>
            <p:cNvPr id="14" name="文本框 13"/>
            <p:cNvSpPr txBox="1"/>
            <p:nvPr/>
          </p:nvSpPr>
          <p:spPr>
            <a:xfrm>
              <a:off x="15255041" y="10154268"/>
              <a:ext cx="511357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6"/>
            <p:cNvSpPr>
              <a:spLocks noChangeArrowheads="1"/>
            </p:cNvSpPr>
            <p:nvPr/>
          </p:nvSpPr>
          <p:spPr bwMode="auto">
            <a:xfrm>
              <a:off x="15255041" y="11277702"/>
              <a:ext cx="618812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学习公交公司各业务知识，提炼公交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ERP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需求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完成公交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ERP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产品的设计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26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chemeClr val="accent5"/>
              </a:buClr>
              <a:buNone/>
              <a:defRPr/>
            </a:pPr>
            <a:r>
              <a:rPr lang="zh-CN" altLang="en-US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资源、编制、预算等保障计划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864213" y="4544454"/>
            <a:ext cx="6188120" cy="5360968"/>
            <a:chOff x="3864213" y="4544454"/>
            <a:chExt cx="6188120" cy="5360968"/>
          </a:xfrm>
        </p:grpSpPr>
        <p:grpSp>
          <p:nvGrpSpPr>
            <p:cNvPr id="7" name="组合 6"/>
            <p:cNvGrpSpPr/>
            <p:nvPr/>
          </p:nvGrpSpPr>
          <p:grpSpPr>
            <a:xfrm>
              <a:off x="3864213" y="4544454"/>
              <a:ext cx="4591000" cy="3847733"/>
              <a:chOff x="3638020" y="3346276"/>
              <a:chExt cx="4591000" cy="384773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638020" y="6321975"/>
                <a:ext cx="4591000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产品调研及学习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3679" y="3346276"/>
                <a:ext cx="2539682" cy="2539682"/>
              </a:xfrm>
              <a:prstGeom prst="rect">
                <a:avLst/>
              </a:prstGeom>
            </p:spPr>
          </p:pic>
        </p:grpSp>
        <p:sp>
          <p:nvSpPr>
            <p:cNvPr id="9" name="矩形 6"/>
            <p:cNvSpPr>
              <a:spLocks noChangeArrowheads="1"/>
            </p:cNvSpPr>
            <p:nvPr/>
          </p:nvSpPr>
          <p:spPr bwMode="auto">
            <a:xfrm>
              <a:off x="3864213" y="8828204"/>
              <a:ext cx="61881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公交公司（主要目标客户）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公交软件公司（海信等）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798423" y="4256711"/>
            <a:ext cx="6188120" cy="6633596"/>
            <a:chOff x="14798423" y="4256711"/>
            <a:chExt cx="6188120" cy="6633596"/>
          </a:xfrm>
        </p:grpSpPr>
        <p:grpSp>
          <p:nvGrpSpPr>
            <p:cNvPr id="8" name="组合 7"/>
            <p:cNvGrpSpPr/>
            <p:nvPr/>
          </p:nvGrpSpPr>
          <p:grpSpPr>
            <a:xfrm>
              <a:off x="14798423" y="4256711"/>
              <a:ext cx="3949799" cy="4088182"/>
              <a:chOff x="14861483" y="3058533"/>
              <a:chExt cx="3949799" cy="408818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4861483" y="6274681"/>
                <a:ext cx="3949799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硬件产品经理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22671" y="3058533"/>
                <a:ext cx="2827425" cy="2827425"/>
              </a:xfrm>
              <a:prstGeom prst="rect">
                <a:avLst/>
              </a:prstGeom>
            </p:spPr>
          </p:pic>
        </p:grp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14798423" y="8828204"/>
              <a:ext cx="6188120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系统了解公交行业硬件产品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对智能硬件发展趋势做出准确判断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推动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前沿硬件产品落地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483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chemeClr val="accent5"/>
              </a:buClr>
              <a:buNone/>
              <a:defRPr/>
            </a:pPr>
            <a:r>
              <a:rPr lang="zh-CN" altLang="en-US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对公司及业务发展的意见建议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59014" y="4548786"/>
            <a:ext cx="6188120" cy="6232480"/>
            <a:chOff x="4459014" y="4548786"/>
            <a:chExt cx="6188120" cy="6232480"/>
          </a:xfrm>
        </p:grpSpPr>
        <p:grpSp>
          <p:nvGrpSpPr>
            <p:cNvPr id="3" name="组合 2"/>
            <p:cNvGrpSpPr/>
            <p:nvPr/>
          </p:nvGrpSpPr>
          <p:grpSpPr>
            <a:xfrm>
              <a:off x="4459014" y="4548786"/>
              <a:ext cx="3949799" cy="3847734"/>
              <a:chOff x="4332891" y="3188626"/>
              <a:chExt cx="3949799" cy="384773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332891" y="6164326"/>
                <a:ext cx="3949799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加强员工培训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8950" y="3188626"/>
                <a:ext cx="2897683" cy="2897683"/>
              </a:xfrm>
              <a:prstGeom prst="rect">
                <a:avLst/>
              </a:prstGeom>
            </p:spPr>
          </p:pic>
        </p:grpSp>
        <p:sp>
          <p:nvSpPr>
            <p:cNvPr id="8" name="矩形 6"/>
            <p:cNvSpPr>
              <a:spLocks noChangeArrowheads="1"/>
            </p:cNvSpPr>
            <p:nvPr/>
          </p:nvSpPr>
          <p:spPr bwMode="auto">
            <a:xfrm>
              <a:off x="4459014" y="8719163"/>
              <a:ext cx="6188120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软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技能（管理能力等）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硬技能（技术能力、专业能力等）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内部培训及外部培训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483111" y="4548786"/>
            <a:ext cx="6188120" cy="5700207"/>
            <a:chOff x="14483111" y="4548786"/>
            <a:chExt cx="6188120" cy="5700207"/>
          </a:xfrm>
        </p:grpSpPr>
        <p:sp>
          <p:nvSpPr>
            <p:cNvPr id="6" name="文本框 5"/>
            <p:cNvSpPr txBox="1"/>
            <p:nvPr/>
          </p:nvSpPr>
          <p:spPr>
            <a:xfrm>
              <a:off x="14483111" y="7524486"/>
              <a:ext cx="394979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智能终端布局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8170" y="4548786"/>
              <a:ext cx="2539682" cy="2539682"/>
            </a:xfrm>
            <a:prstGeom prst="rect">
              <a:avLst/>
            </a:prstGeom>
          </p:spPr>
        </p:pic>
        <p:sp>
          <p:nvSpPr>
            <p:cNvPr id="9" name="矩形 6"/>
            <p:cNvSpPr>
              <a:spLocks noChangeArrowheads="1"/>
            </p:cNvSpPr>
            <p:nvPr/>
          </p:nvSpPr>
          <p:spPr bwMode="auto">
            <a:xfrm>
              <a:off x="14483111" y="8679333"/>
              <a:ext cx="618812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与硬件设备厂商建立沟通及合作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试用前沿硬件设备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1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458</Words>
  <Application>Microsoft Office PowerPoint</Application>
  <PresentationFormat>自定义</PresentationFormat>
  <Paragraphs>75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Helvetica Light</vt:lpstr>
      <vt:lpstr>Helvetica Neue</vt:lpstr>
      <vt:lpstr>宋体</vt:lpstr>
      <vt:lpstr>微软雅黑</vt:lpstr>
      <vt:lpstr>微软雅黑 Light</vt:lpstr>
      <vt:lpstr>Arial</vt:lpstr>
      <vt:lpstr>Calibri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Iway Gan</cp:lastModifiedBy>
  <cp:revision>539</cp:revision>
  <dcterms:created xsi:type="dcterms:W3CDTF">2017-06-29T09:46:59Z</dcterms:created>
  <dcterms:modified xsi:type="dcterms:W3CDTF">2017-07-07T05:51:00Z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