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5" r:id="rId6"/>
    <p:sldId id="269" r:id="rId7"/>
    <p:sldId id="270" r:id="rId8"/>
    <p:sldId id="272" r:id="rId9"/>
    <p:sldId id="273" r:id="rId10"/>
    <p:sldId id="276" r:id="rId11"/>
    <p:sldId id="274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15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0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4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6E38-8767-43DE-979D-DA80E0187DE2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0C5A-ED93-4E05-808C-9F86B9017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1A9E-13FE-4B4F-9793-C2BC88F89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3FCE63-7650-4135-B711-925FAAB7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CBC23-5149-4DB4-95A5-2CAFF914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0"/>
            <a:ext cx="12255460" cy="7147249"/>
          </a:xfrm>
        </p:spPr>
      </p:pic>
    </p:spTree>
    <p:extLst>
      <p:ext uri="{BB962C8B-B14F-4D97-AF65-F5344CB8AC3E}">
        <p14:creationId xmlns:p14="http://schemas.microsoft.com/office/powerpoint/2010/main" val="181985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8D4249-8CF2-4742-A4EB-C8729C4D1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17" y="1001438"/>
            <a:ext cx="9231617" cy="4809478"/>
          </a:xfrm>
        </p:spPr>
      </p:pic>
    </p:spTree>
    <p:extLst>
      <p:ext uri="{BB962C8B-B14F-4D97-AF65-F5344CB8AC3E}">
        <p14:creationId xmlns:p14="http://schemas.microsoft.com/office/powerpoint/2010/main" val="19090896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8D4249-8CF2-4742-A4EB-C8729C4D1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6" y="-167952"/>
            <a:ext cx="14291996" cy="7445829"/>
          </a:xfrm>
        </p:spPr>
      </p:pic>
    </p:spTree>
    <p:extLst>
      <p:ext uri="{BB962C8B-B14F-4D97-AF65-F5344CB8AC3E}">
        <p14:creationId xmlns:p14="http://schemas.microsoft.com/office/powerpoint/2010/main" val="119212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2B5B1-52CA-4F10-A5AC-183112CD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2AA21-B749-42FB-8EE7-539437B8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Aho-Corasick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automaton</a:t>
            </a: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该算法在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1975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年产生于贝尔实验室，是著名的多模匹配算法。</a:t>
            </a:r>
          </a:p>
        </p:txBody>
      </p:sp>
    </p:spTree>
    <p:extLst>
      <p:ext uri="{BB962C8B-B14F-4D97-AF65-F5344CB8AC3E}">
        <p14:creationId xmlns:p14="http://schemas.microsoft.com/office/powerpoint/2010/main" val="15334489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8693316-9ABE-45EE-AE46-F2188EDF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F3CA58F-A60B-4954-A1A3-A63B0DCF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字符串的匹配问题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多串的匹配问题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例如给几个单词 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acbs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asf,dsef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再给出一个 很长的文章，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acbsdfgeasf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问在这个文章中，总共出现了多少个单词，或者是单词出现的总次数。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AFC2836-B1A3-4B54-A21D-5117D3B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实现的原理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A26A3E0-9011-4812-921A-613408B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361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形象的说：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KMP+trie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树（字典树）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KMP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，之前学过的，是一种没有多余回溯的算法。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字典树，是一种用于快速检索的多叉树数据结构。用于保存大量的字符串。它的优点是利用字符串的公共前缀来节约存储空间。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4A1DB4D9-93C6-4958-83E2-16D1232C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的联系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74BF9C1C-6EEB-433C-B3DA-F7A446B9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关键是在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trie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树上 加了一种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fail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指针。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Fail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指针的用途：就像是</a:t>
            </a:r>
            <a:r>
              <a:rPr lang="en-US" altLang="zh-CN" sz="3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kmp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的数组。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在字符串失配的时候确定转移的节点。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AD3260B-690F-4162-8302-53BE0628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7134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构造失配指针</a:t>
            </a:r>
          </a:p>
        </p:txBody>
      </p:sp>
      <p:grpSp>
        <p:nvGrpSpPr>
          <p:cNvPr id="16387" name="Group 60">
            <a:extLst>
              <a:ext uri="{FF2B5EF4-FFF2-40B4-BE49-F238E27FC236}">
                <a16:creationId xmlns:a16="http://schemas.microsoft.com/office/drawing/2014/main" id="{3D75595E-B611-4190-87D7-AF127C3DD55C}"/>
              </a:ext>
            </a:extLst>
          </p:cNvPr>
          <p:cNvGrpSpPr>
            <a:grpSpLocks/>
          </p:cNvGrpSpPr>
          <p:nvPr/>
        </p:nvGrpSpPr>
        <p:grpSpPr bwMode="auto">
          <a:xfrm>
            <a:off x="3411237" y="2054227"/>
            <a:ext cx="4419600" cy="3810000"/>
            <a:chOff x="0" y="0"/>
            <a:chExt cx="2784" cy="2400"/>
          </a:xfrm>
        </p:grpSpPr>
        <p:sp>
          <p:nvSpPr>
            <p:cNvPr id="16388" name="Oval 3">
              <a:extLst>
                <a:ext uri="{FF2B5EF4-FFF2-40B4-BE49-F238E27FC236}">
                  <a16:creationId xmlns:a16="http://schemas.microsoft.com/office/drawing/2014/main" id="{77032E9E-E942-4DCB-A8FE-750A3644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1</a:t>
              </a:r>
            </a:p>
          </p:txBody>
        </p:sp>
        <p:sp>
          <p:nvSpPr>
            <p:cNvPr id="16389" name="Oval 4">
              <a:extLst>
                <a:ext uri="{FF2B5EF4-FFF2-40B4-BE49-F238E27FC236}">
                  <a16:creationId xmlns:a16="http://schemas.microsoft.com/office/drawing/2014/main" id="{9D4367F0-215E-4422-89EE-702A7553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2</a:t>
              </a:r>
            </a:p>
          </p:txBody>
        </p:sp>
        <p:sp>
          <p:nvSpPr>
            <p:cNvPr id="16390" name="Oval 5">
              <a:extLst>
                <a:ext uri="{FF2B5EF4-FFF2-40B4-BE49-F238E27FC236}">
                  <a16:creationId xmlns:a16="http://schemas.microsoft.com/office/drawing/2014/main" id="{58CC44BF-ECCF-46E7-B16C-AC11D1C2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28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3</a:t>
              </a:r>
            </a:p>
          </p:txBody>
        </p:sp>
        <p:sp>
          <p:nvSpPr>
            <p:cNvPr id="16391" name="Oval 6">
              <a:extLst>
                <a:ext uri="{FF2B5EF4-FFF2-40B4-BE49-F238E27FC236}">
                  <a16:creationId xmlns:a16="http://schemas.microsoft.com/office/drawing/2014/main" id="{BFDCC06B-01F2-4DBB-95D4-A558B2CA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6</a:t>
              </a:r>
            </a:p>
          </p:txBody>
        </p:sp>
        <p:sp>
          <p:nvSpPr>
            <p:cNvPr id="16392" name="Oval 7">
              <a:extLst>
                <a:ext uri="{FF2B5EF4-FFF2-40B4-BE49-F238E27FC236}">
                  <a16:creationId xmlns:a16="http://schemas.microsoft.com/office/drawing/2014/main" id="{0A2D4D42-C918-42CE-BE63-BD917F318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4</a:t>
              </a:r>
            </a:p>
          </p:txBody>
        </p:sp>
        <p:sp>
          <p:nvSpPr>
            <p:cNvPr id="16393" name="Oval 8">
              <a:extLst>
                <a:ext uri="{FF2B5EF4-FFF2-40B4-BE49-F238E27FC236}">
                  <a16:creationId xmlns:a16="http://schemas.microsoft.com/office/drawing/2014/main" id="{122CE261-EA32-47E7-8154-D0088608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5</a:t>
              </a:r>
            </a:p>
          </p:txBody>
        </p:sp>
        <p:sp>
          <p:nvSpPr>
            <p:cNvPr id="16394" name="Oval 9">
              <a:extLst>
                <a:ext uri="{FF2B5EF4-FFF2-40B4-BE49-F238E27FC236}">
                  <a16:creationId xmlns:a16="http://schemas.microsoft.com/office/drawing/2014/main" id="{3DABCDC1-8610-4DF5-A259-B500F454E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7</a:t>
              </a:r>
            </a:p>
          </p:txBody>
        </p:sp>
        <p:sp>
          <p:nvSpPr>
            <p:cNvPr id="16395" name="Oval 10">
              <a:extLst>
                <a:ext uri="{FF2B5EF4-FFF2-40B4-BE49-F238E27FC236}">
                  <a16:creationId xmlns:a16="http://schemas.microsoft.com/office/drawing/2014/main" id="{055AD30C-9663-4966-85E6-1D72C903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12"/>
              <a:ext cx="288" cy="288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latin typeface="Microsoft YaHei UI Light" panose="020B0502040204020203" pitchFamily="34" charset="-122"/>
                </a:rPr>
                <a:t>8</a:t>
              </a:r>
            </a:p>
          </p:txBody>
        </p:sp>
        <p:sp>
          <p:nvSpPr>
            <p:cNvPr id="16396" name="Line 11">
              <a:extLst>
                <a:ext uri="{FF2B5EF4-FFF2-40B4-BE49-F238E27FC236}">
                  <a16:creationId xmlns:a16="http://schemas.microsoft.com/office/drawing/2014/main" id="{02A0A2CA-A08C-4245-B6A3-2BAD1B6A0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0"/>
              <a:ext cx="288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2">
              <a:extLst>
                <a:ext uri="{FF2B5EF4-FFF2-40B4-BE49-F238E27FC236}">
                  <a16:creationId xmlns:a16="http://schemas.microsoft.com/office/drawing/2014/main" id="{95F3A350-6089-4064-BBCC-DC99569AE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768"/>
              <a:ext cx="288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3">
              <a:extLst>
                <a:ext uri="{FF2B5EF4-FFF2-40B4-BE49-F238E27FC236}">
                  <a16:creationId xmlns:a16="http://schemas.microsoft.com/office/drawing/2014/main" id="{4CD5ECE6-4EF8-4E0D-BC61-060401FFB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296"/>
              <a:ext cx="288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4">
              <a:extLst>
                <a:ext uri="{FF2B5EF4-FFF2-40B4-BE49-F238E27FC236}">
                  <a16:creationId xmlns:a16="http://schemas.microsoft.com/office/drawing/2014/main" id="{828A0FD7-AAAF-4792-B061-102C1CCC7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824"/>
              <a:ext cx="288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DB9D87CE-B5E1-4F8B-AD53-D083FF07E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"/>
              <a:ext cx="240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6">
              <a:extLst>
                <a:ext uri="{FF2B5EF4-FFF2-40B4-BE49-F238E27FC236}">
                  <a16:creationId xmlns:a16="http://schemas.microsoft.com/office/drawing/2014/main" id="{5DAA885A-6A4A-4D0D-BA12-D5FA71AC2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68"/>
              <a:ext cx="240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7">
              <a:extLst>
                <a:ext uri="{FF2B5EF4-FFF2-40B4-BE49-F238E27FC236}">
                  <a16:creationId xmlns:a16="http://schemas.microsoft.com/office/drawing/2014/main" id="{72AC30F0-CD12-43C8-945B-996478F19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768"/>
              <a:ext cx="288" cy="336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Text Box 18">
              <a:extLst>
                <a:ext uri="{FF2B5EF4-FFF2-40B4-BE49-F238E27FC236}">
                  <a16:creationId xmlns:a16="http://schemas.microsoft.com/office/drawing/2014/main" id="{FA774627-0AA6-4537-B83B-B09F9DE94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A</a:t>
              </a:r>
            </a:p>
          </p:txBody>
        </p:sp>
        <p:sp>
          <p:nvSpPr>
            <p:cNvPr id="16404" name="Text Box 19">
              <a:extLst>
                <a:ext uri="{FF2B5EF4-FFF2-40B4-BE49-F238E27FC236}">
                  <a16:creationId xmlns:a16="http://schemas.microsoft.com/office/drawing/2014/main" id="{6049B206-00AF-4E9F-BDF0-F4759DB7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A</a:t>
              </a:r>
            </a:p>
          </p:txBody>
        </p:sp>
        <p:sp>
          <p:nvSpPr>
            <p:cNvPr id="16405" name="Text Box 20">
              <a:extLst>
                <a:ext uri="{FF2B5EF4-FFF2-40B4-BE49-F238E27FC236}">
                  <a16:creationId xmlns:a16="http://schemas.microsoft.com/office/drawing/2014/main" id="{EA5E3F4B-CA51-4586-9604-B0AC8097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72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A</a:t>
              </a:r>
            </a:p>
          </p:txBody>
        </p:sp>
        <p:sp>
          <p:nvSpPr>
            <p:cNvPr id="16406" name="Text Box 21">
              <a:extLst>
                <a:ext uri="{FF2B5EF4-FFF2-40B4-BE49-F238E27FC236}">
                  <a16:creationId xmlns:a16="http://schemas.microsoft.com/office/drawing/2014/main" id="{39D69A82-CEE1-4988-8757-8CF4419E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67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B</a:t>
              </a:r>
            </a:p>
          </p:txBody>
        </p:sp>
        <p:sp>
          <p:nvSpPr>
            <p:cNvPr id="16407" name="Text Box 22">
              <a:extLst>
                <a:ext uri="{FF2B5EF4-FFF2-40B4-BE49-F238E27FC236}">
                  <a16:creationId xmlns:a16="http://schemas.microsoft.com/office/drawing/2014/main" id="{A45A5AE4-B106-4EAE-AEE1-89E8E00E6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B</a:t>
              </a:r>
            </a:p>
          </p:txBody>
        </p:sp>
        <p:sp>
          <p:nvSpPr>
            <p:cNvPr id="16408" name="Text Box 23">
              <a:extLst>
                <a:ext uri="{FF2B5EF4-FFF2-40B4-BE49-F238E27FC236}">
                  <a16:creationId xmlns:a16="http://schemas.microsoft.com/office/drawing/2014/main" id="{3F88AE11-F141-42D5-AD29-23E6E902E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2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B</a:t>
              </a:r>
            </a:p>
          </p:txBody>
        </p:sp>
        <p:sp>
          <p:nvSpPr>
            <p:cNvPr id="16409" name="Text Box 24">
              <a:extLst>
                <a:ext uri="{FF2B5EF4-FFF2-40B4-BE49-F238E27FC236}">
                  <a16:creationId xmlns:a16="http://schemas.microsoft.com/office/drawing/2014/main" id="{FA7FEDCE-9EBB-4273-B211-1BB831950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720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Microsoft YaHei UI Light" panose="020B0502040204020203" pitchFamily="34" charset="-122"/>
                </a:rPr>
                <a:t>B</a:t>
              </a:r>
            </a:p>
          </p:txBody>
        </p:sp>
      </p:grpSp>
      <p:sp>
        <p:nvSpPr>
          <p:cNvPr id="16411" name="Text Box 30">
            <a:extLst>
              <a:ext uri="{FF2B5EF4-FFF2-40B4-BE49-F238E27FC236}">
                <a16:creationId xmlns:a16="http://schemas.microsoft.com/office/drawing/2014/main" id="{1CED875F-B96E-4B7B-AF4D-1715DB33B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389" y="1414463"/>
            <a:ext cx="495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按照</a:t>
            </a:r>
            <a:r>
              <a:rPr lang="en-US" altLang="zh-CN" dirty="0">
                <a:latin typeface="Microsoft YaHei UI Light" panose="020B0502040204020203" pitchFamily="34" charset="-122"/>
              </a:rPr>
              <a:t>BFS</a:t>
            </a:r>
            <a:r>
              <a:rPr lang="zh-CN" altLang="en-US" dirty="0">
                <a:latin typeface="Microsoft YaHei UI Light" panose="020B0502040204020203" pitchFamily="34" charset="-122"/>
              </a:rPr>
              <a:t>顺序构造每个节点的前缀指针</a:t>
            </a:r>
          </a:p>
        </p:txBody>
      </p:sp>
      <p:sp>
        <p:nvSpPr>
          <p:cNvPr id="16418" name="Text Box 62">
            <a:extLst>
              <a:ext uri="{FF2B5EF4-FFF2-40B4-BE49-F238E27FC236}">
                <a16:creationId xmlns:a16="http://schemas.microsoft.com/office/drawing/2014/main" id="{3FA75F32-8233-4F83-BA4F-23DD84BC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70" y="1848041"/>
            <a:ext cx="3124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2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1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号节点，为根节点，所以直接链接</a:t>
            </a:r>
          </a:p>
        </p:txBody>
      </p:sp>
      <p:sp>
        <p:nvSpPr>
          <p:cNvPr id="16419" name="Text Box 67">
            <a:extLst>
              <a:ext uri="{FF2B5EF4-FFF2-40B4-BE49-F238E27FC236}">
                <a16:creationId xmlns:a16="http://schemas.microsoft.com/office/drawing/2014/main" id="{8E576B86-4E90-4B2F-857C-89112BE7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17" y="1855479"/>
            <a:ext cx="30480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1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号节点，为根节点，所以直接链接</a:t>
            </a:r>
          </a:p>
        </p:txBody>
      </p:sp>
      <p:cxnSp>
        <p:nvCxnSpPr>
          <p:cNvPr id="16420" name="AutoShape 68">
            <a:extLst>
              <a:ext uri="{FF2B5EF4-FFF2-40B4-BE49-F238E27FC236}">
                <a16:creationId xmlns:a16="http://schemas.microsoft.com/office/drawing/2014/main" id="{44AD73BE-B2FE-4DAD-BC3B-15C1ED8E9FEF}"/>
              </a:ext>
            </a:extLst>
          </p:cNvPr>
          <p:cNvCxnSpPr>
            <a:cxnSpLocks noChangeShapeType="1"/>
            <a:stCxn id="16389" idx="1"/>
            <a:endCxn id="16388" idx="2"/>
          </p:cNvCxnSpPr>
          <p:nvPr/>
        </p:nvCxnSpPr>
        <p:spPr bwMode="auto">
          <a:xfrm rot="16200000">
            <a:off x="5430539" y="2311404"/>
            <a:ext cx="676275" cy="619125"/>
          </a:xfrm>
          <a:prstGeom prst="curvedConnector2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1" name="Text Box 69">
            <a:extLst>
              <a:ext uri="{FF2B5EF4-FFF2-40B4-BE49-F238E27FC236}">
                <a16:creationId xmlns:a16="http://schemas.microsoft.com/office/drawing/2014/main" id="{F690B97E-02E0-4FFD-A614-D00068E7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89" y="1855480"/>
            <a:ext cx="30480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4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2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号节点，连接字符为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，查找父亲的前缀指针</a:t>
            </a:r>
            <a:r>
              <a:rPr lang="en-US" altLang="zh-CN" dirty="0">
                <a:latin typeface="Microsoft YaHei UI Light" panose="020B0502040204020203" pitchFamily="34" charset="-122"/>
              </a:rPr>
              <a:t>1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号节点，是否有通过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连接的儿子。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有！于是</a:t>
            </a:r>
            <a:r>
              <a:rPr lang="en-US" altLang="zh-CN" dirty="0">
                <a:latin typeface="Microsoft YaHei UI Light" panose="020B0502040204020203" pitchFamily="34" charset="-122"/>
              </a:rPr>
              <a:t>4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号节点的前缀指针指向</a:t>
            </a:r>
            <a:r>
              <a:rPr lang="en-US" altLang="zh-CN" dirty="0">
                <a:latin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</a:t>
            </a:r>
          </a:p>
        </p:txBody>
      </p:sp>
      <p:cxnSp>
        <p:nvCxnSpPr>
          <p:cNvPr id="16422" name="AutoShape 70">
            <a:extLst>
              <a:ext uri="{FF2B5EF4-FFF2-40B4-BE49-F238E27FC236}">
                <a16:creationId xmlns:a16="http://schemas.microsoft.com/office/drawing/2014/main" id="{22694F43-F646-4F4F-8E2F-F69C6DA2B0B1}"/>
              </a:ext>
            </a:extLst>
          </p:cNvPr>
          <p:cNvCxnSpPr>
            <a:cxnSpLocks noChangeShapeType="1"/>
            <a:endCxn id="16388" idx="6"/>
          </p:cNvCxnSpPr>
          <p:nvPr/>
        </p:nvCxnSpPr>
        <p:spPr bwMode="auto">
          <a:xfrm rot="5400000" flipH="1">
            <a:off x="6468764" y="2349504"/>
            <a:ext cx="676275" cy="542925"/>
          </a:xfrm>
          <a:prstGeom prst="curvedConnector2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3" name="Text Box 71">
            <a:extLst>
              <a:ext uri="{FF2B5EF4-FFF2-40B4-BE49-F238E27FC236}">
                <a16:creationId xmlns:a16="http://schemas.microsoft.com/office/drawing/2014/main" id="{3F137A1A-FD46-46C8-A6C4-4B6970EE0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41" y="1848041"/>
            <a:ext cx="30480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号节点，连接字符为</a:t>
            </a:r>
            <a:r>
              <a:rPr lang="en-US" altLang="zh-CN" dirty="0">
                <a:latin typeface="Microsoft YaHei UI Light" panose="020B0502040204020203" pitchFamily="34" charset="-122"/>
              </a:rPr>
              <a:t>A</a:t>
            </a:r>
            <a:r>
              <a:rPr lang="zh-CN" altLang="en-US" dirty="0">
                <a:latin typeface="Microsoft YaHei UI Light" panose="020B0502040204020203" pitchFamily="34" charset="-122"/>
              </a:rPr>
              <a:t>，查找父亲的前缀指针</a:t>
            </a:r>
            <a:r>
              <a:rPr lang="en-US" altLang="zh-CN" dirty="0">
                <a:latin typeface="Microsoft YaHei UI Light" panose="020B0502040204020203" pitchFamily="34" charset="-122"/>
              </a:rPr>
              <a:t>1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号节点，是否有通过</a:t>
            </a:r>
            <a:r>
              <a:rPr lang="en-US" altLang="zh-CN" dirty="0">
                <a:latin typeface="Microsoft YaHei UI Light" panose="020B0502040204020203" pitchFamily="34" charset="-122"/>
              </a:rPr>
              <a:t>A</a:t>
            </a:r>
            <a:r>
              <a:rPr lang="zh-CN" altLang="en-US" dirty="0">
                <a:latin typeface="Microsoft YaHei UI Light" panose="020B0502040204020203" pitchFamily="34" charset="-122"/>
              </a:rPr>
              <a:t>连接的儿子。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有！于是</a:t>
            </a:r>
            <a:r>
              <a:rPr lang="en-US" altLang="zh-CN" dirty="0">
                <a:latin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号节点的前缀指针指向</a:t>
            </a:r>
            <a:r>
              <a:rPr lang="en-US" altLang="zh-CN" dirty="0">
                <a:latin typeface="Microsoft YaHei UI Light" panose="020B0502040204020203" pitchFamily="34" charset="-122"/>
              </a:rPr>
              <a:t>2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</a:t>
            </a:r>
          </a:p>
        </p:txBody>
      </p:sp>
      <p:sp>
        <p:nvSpPr>
          <p:cNvPr id="16424" name="Text Box 72">
            <a:extLst>
              <a:ext uri="{FF2B5EF4-FFF2-40B4-BE49-F238E27FC236}">
                <a16:creationId xmlns:a16="http://schemas.microsoft.com/office/drawing/2014/main" id="{EECEA8CB-3F43-4BDE-BDB9-FD5D32A0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60" y="1848041"/>
            <a:ext cx="30480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8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7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号节点，连接字符为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，查找父亲的前缀指针</a:t>
            </a:r>
            <a:r>
              <a:rPr lang="en-US" altLang="zh-CN" dirty="0">
                <a:latin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号节点，是否有通过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连接的儿子。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没有，继续查找</a:t>
            </a:r>
            <a:r>
              <a:rPr lang="en-US" altLang="zh-CN" dirty="0">
                <a:latin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号节点的前缀指针</a:t>
            </a:r>
            <a:r>
              <a:rPr lang="en-US" altLang="zh-CN" dirty="0">
                <a:latin typeface="Microsoft YaHei UI Light" panose="020B0502040204020203" pitchFamily="34" charset="-122"/>
              </a:rPr>
              <a:t>2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号节点是否有通过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连接的儿子。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有！于是</a:t>
            </a:r>
            <a:r>
              <a:rPr lang="en-US" altLang="zh-CN" dirty="0">
                <a:latin typeface="Microsoft YaHei UI Light" panose="020B0502040204020203" pitchFamily="34" charset="-122"/>
              </a:rPr>
              <a:t>8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号节点的前缀指针指向</a:t>
            </a:r>
            <a:r>
              <a:rPr lang="en-US" altLang="zh-CN" dirty="0">
                <a:latin typeface="Microsoft YaHei UI Light" panose="020B0502040204020203" pitchFamily="34" charset="-122"/>
              </a:rPr>
              <a:t>4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</a:t>
            </a:r>
          </a:p>
        </p:txBody>
      </p:sp>
      <p:sp>
        <p:nvSpPr>
          <p:cNvPr id="16425" name="Text Box 73">
            <a:extLst>
              <a:ext uri="{FF2B5EF4-FFF2-40B4-BE49-F238E27FC236}">
                <a16:creationId xmlns:a16="http://schemas.microsoft.com/office/drawing/2014/main" id="{9A2F2D62-60C3-49B7-9EA4-E377AD934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79" y="1848041"/>
            <a:ext cx="30480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7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4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号节点，连接字符为</a:t>
            </a:r>
            <a:r>
              <a:rPr lang="en-US" altLang="zh-CN" dirty="0">
                <a:latin typeface="Microsoft YaHei UI Light" panose="020B0502040204020203" pitchFamily="34" charset="-122"/>
              </a:rPr>
              <a:t>A</a:t>
            </a:r>
            <a:r>
              <a:rPr lang="zh-CN" altLang="en-US" dirty="0">
                <a:latin typeface="Microsoft YaHei UI Light" panose="020B0502040204020203" pitchFamily="34" charset="-122"/>
              </a:rPr>
              <a:t>，查找父亲的前缀指针</a:t>
            </a:r>
            <a:r>
              <a:rPr lang="en-US" altLang="zh-CN" dirty="0">
                <a:latin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号节点，是否有通过</a:t>
            </a:r>
            <a:r>
              <a:rPr lang="en-US" altLang="zh-CN" dirty="0">
                <a:latin typeface="Microsoft YaHei UI Light" panose="020B0502040204020203" pitchFamily="34" charset="-122"/>
              </a:rPr>
              <a:t>A</a:t>
            </a:r>
            <a:r>
              <a:rPr lang="zh-CN" altLang="en-US" dirty="0">
                <a:latin typeface="Microsoft YaHei UI Light" panose="020B0502040204020203" pitchFamily="34" charset="-122"/>
              </a:rPr>
              <a:t>连接的儿子。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有！于是</a:t>
            </a:r>
            <a:r>
              <a:rPr lang="en-US" altLang="zh-CN" dirty="0">
                <a:latin typeface="Microsoft YaHei UI Light" panose="020B0502040204020203" pitchFamily="34" charset="-122"/>
              </a:rPr>
              <a:t>7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号节点的前缀指针指向</a:t>
            </a:r>
            <a:r>
              <a:rPr lang="en-US" altLang="zh-CN" dirty="0">
                <a:latin typeface="Microsoft YaHei UI Light" panose="020B0502040204020203" pitchFamily="34" charset="-122"/>
              </a:rPr>
              <a:t>5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</a:t>
            </a:r>
          </a:p>
        </p:txBody>
      </p:sp>
      <p:sp>
        <p:nvSpPr>
          <p:cNvPr id="16426" name="Text Box 74">
            <a:extLst>
              <a:ext uri="{FF2B5EF4-FFF2-40B4-BE49-F238E27FC236}">
                <a16:creationId xmlns:a16="http://schemas.microsoft.com/office/drawing/2014/main" id="{3FA247F3-58B4-4A72-A60C-A337AF98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65" y="1855481"/>
            <a:ext cx="30480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Microsoft YaHei UI Light" panose="020B0502040204020203" pitchFamily="34" charset="-122"/>
              </a:rPr>
              <a:t>6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父亲是</a:t>
            </a:r>
            <a:r>
              <a:rPr lang="en-US" altLang="zh-CN" dirty="0">
                <a:latin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号节点，连接字符为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，查找父亲的前缀指针</a:t>
            </a:r>
            <a:r>
              <a:rPr lang="en-US" altLang="zh-CN" dirty="0">
                <a:latin typeface="Microsoft YaHei UI Light" panose="020B0502040204020203" pitchFamily="34" charset="-122"/>
              </a:rPr>
              <a:t>1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号节点，是否有通过</a:t>
            </a:r>
            <a:r>
              <a:rPr lang="en-US" altLang="zh-CN" dirty="0">
                <a:latin typeface="Microsoft YaHei UI Light" panose="020B0502040204020203" pitchFamily="34" charset="-122"/>
              </a:rPr>
              <a:t>B</a:t>
            </a:r>
            <a:r>
              <a:rPr lang="zh-CN" altLang="en-US" dirty="0">
                <a:latin typeface="Microsoft YaHei UI Light" panose="020B0502040204020203" pitchFamily="34" charset="-122"/>
              </a:rPr>
              <a:t>连接的儿子。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Microsoft YaHei UI Light" panose="020B0502040204020203" pitchFamily="34" charset="-122"/>
              </a:rPr>
              <a:t>有！于是</a:t>
            </a:r>
            <a:r>
              <a:rPr lang="en-US" altLang="zh-CN" dirty="0">
                <a:latin typeface="Microsoft YaHei UI Light" panose="020B0502040204020203" pitchFamily="34" charset="-122"/>
              </a:rPr>
              <a:t>6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号节点的前缀指针指向</a:t>
            </a:r>
            <a:r>
              <a:rPr lang="en-US" altLang="zh-CN" dirty="0">
                <a:latin typeface="Microsoft YaHei UI Light" panose="020B0502040204020203" pitchFamily="34" charset="-122"/>
              </a:rPr>
              <a:t>3</a:t>
            </a:r>
            <a:r>
              <a:rPr lang="zh-CN" altLang="en-US" dirty="0">
                <a:latin typeface="Microsoft YaHei UI Light" panose="020B0502040204020203" pitchFamily="34" charset="-122"/>
              </a:rPr>
              <a:t>号节点</a:t>
            </a:r>
          </a:p>
        </p:txBody>
      </p:sp>
      <p:cxnSp>
        <p:nvCxnSpPr>
          <p:cNvPr id="16427" name="AutoShape 76">
            <a:extLst>
              <a:ext uri="{FF2B5EF4-FFF2-40B4-BE49-F238E27FC236}">
                <a16:creationId xmlns:a16="http://schemas.microsoft.com/office/drawing/2014/main" id="{B77938B0-B5B1-41D8-9E0F-384F51EF7C2B}"/>
              </a:ext>
            </a:extLst>
          </p:cNvPr>
          <p:cNvCxnSpPr>
            <a:cxnSpLocks noChangeShapeType="1"/>
            <a:stCxn id="16392" idx="6"/>
          </p:cNvCxnSpPr>
          <p:nvPr/>
        </p:nvCxnSpPr>
        <p:spPr bwMode="auto">
          <a:xfrm flipV="1">
            <a:off x="5163837" y="3121027"/>
            <a:ext cx="1524000" cy="8382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AutoShape 78">
            <a:extLst>
              <a:ext uri="{FF2B5EF4-FFF2-40B4-BE49-F238E27FC236}">
                <a16:creationId xmlns:a16="http://schemas.microsoft.com/office/drawing/2014/main" id="{5A14EEB4-FB01-4C6B-9B99-A42FFACD2965}"/>
              </a:ext>
            </a:extLst>
          </p:cNvPr>
          <p:cNvCxnSpPr>
            <a:cxnSpLocks noChangeShapeType="1"/>
            <a:stCxn id="16393" idx="1"/>
            <a:endCxn id="16389" idx="5"/>
          </p:cNvCxnSpPr>
          <p:nvPr/>
        </p:nvCxnSpPr>
        <p:spPr bwMode="auto">
          <a:xfrm flipH="1" flipV="1">
            <a:off x="5782962" y="3282952"/>
            <a:ext cx="285750" cy="51435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AutoShape 79">
            <a:extLst>
              <a:ext uri="{FF2B5EF4-FFF2-40B4-BE49-F238E27FC236}">
                <a16:creationId xmlns:a16="http://schemas.microsoft.com/office/drawing/2014/main" id="{E6BB8702-B38B-4B3B-BE22-577EF146C67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7116464" y="3149604"/>
            <a:ext cx="676275" cy="619125"/>
          </a:xfrm>
          <a:prstGeom prst="curvedConnector2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AutoShape 80">
            <a:extLst>
              <a:ext uri="{FF2B5EF4-FFF2-40B4-BE49-F238E27FC236}">
                <a16:creationId xmlns:a16="http://schemas.microsoft.com/office/drawing/2014/main" id="{AB8D6F45-E7F2-4424-A6E5-C4B470ECC848}"/>
              </a:ext>
            </a:extLst>
          </p:cNvPr>
          <p:cNvCxnSpPr>
            <a:cxnSpLocks noChangeShapeType="1"/>
            <a:stCxn id="16394" idx="6"/>
            <a:endCxn id="16393" idx="3"/>
          </p:cNvCxnSpPr>
          <p:nvPr/>
        </p:nvCxnSpPr>
        <p:spPr bwMode="auto">
          <a:xfrm flipV="1">
            <a:off x="4554239" y="4121154"/>
            <a:ext cx="1514475" cy="6762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81">
            <a:extLst>
              <a:ext uri="{FF2B5EF4-FFF2-40B4-BE49-F238E27FC236}">
                <a16:creationId xmlns:a16="http://schemas.microsoft.com/office/drawing/2014/main" id="{7FBCBEA5-410C-4466-8452-3A4A70B97472}"/>
              </a:ext>
            </a:extLst>
          </p:cNvPr>
          <p:cNvCxnSpPr>
            <a:cxnSpLocks noChangeShapeType="1"/>
            <a:stCxn id="16395" idx="1"/>
            <a:endCxn id="16392" idx="2"/>
          </p:cNvCxnSpPr>
          <p:nvPr/>
        </p:nvCxnSpPr>
        <p:spPr bwMode="auto">
          <a:xfrm rot="16200000">
            <a:off x="3335039" y="4102104"/>
            <a:ext cx="1514475" cy="1228725"/>
          </a:xfrm>
          <a:prstGeom prst="curvedConnector2">
            <a:avLst/>
          </a:prstGeom>
          <a:noFill/>
          <a:ln w="9525" cmpd="sng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3" name="Text Box 83">
            <a:extLst>
              <a:ext uri="{FF2B5EF4-FFF2-40B4-BE49-F238E27FC236}">
                <a16:creationId xmlns:a16="http://schemas.microsoft.com/office/drawing/2014/main" id="{7D40BA94-4A24-49E1-9F42-5A1ACABE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937" y="5066554"/>
            <a:ext cx="312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latin typeface="Microsoft YaHei UI Light" panose="020B0502040204020203" pitchFamily="34" charset="-122"/>
              </a:rPr>
              <a:t>对于一个插入了</a:t>
            </a:r>
            <a:r>
              <a:rPr lang="en-US" altLang="zh-CN" dirty="0">
                <a:latin typeface="Microsoft YaHei UI Light" panose="020B0502040204020203" pitchFamily="34" charset="-122"/>
              </a:rPr>
              <a:t>n</a:t>
            </a:r>
            <a:r>
              <a:rPr lang="zh-CN" altLang="en-US" dirty="0">
                <a:latin typeface="Microsoft YaHei UI Light" panose="020B0502040204020203" pitchFamily="34" charset="-122"/>
              </a:rPr>
              <a:t>个模式串的单词前缀树构造其前缀指针的时间复杂度为：</a:t>
            </a:r>
            <a:r>
              <a:rPr lang="en-US" altLang="zh-CN" dirty="0">
                <a:latin typeface="Microsoft YaHei UI Light" panose="020B0502040204020203" pitchFamily="34" charset="-122"/>
              </a:rPr>
              <a:t>O(∑</a:t>
            </a:r>
            <a:r>
              <a:rPr lang="en-US" altLang="zh-CN" dirty="0" err="1">
                <a:latin typeface="Microsoft YaHei UI Light" panose="020B0502040204020203" pitchFamily="34" charset="-122"/>
              </a:rPr>
              <a:t>len</a:t>
            </a:r>
            <a:r>
              <a:rPr lang="en-US" altLang="zh-CN" dirty="0">
                <a:latin typeface="Microsoft YaHei UI Light" panose="020B0502040204020203" pitchFamily="34" charset="-122"/>
              </a:rPr>
              <a:t>(</a:t>
            </a:r>
            <a:r>
              <a:rPr lang="en-US" altLang="zh-CN" dirty="0" err="1">
                <a:latin typeface="Microsoft YaHei UI Light" panose="020B0502040204020203" pitchFamily="34" charset="-122"/>
              </a:rPr>
              <a:t>i</a:t>
            </a:r>
            <a:r>
              <a:rPr lang="en-US" altLang="zh-CN" dirty="0">
                <a:latin typeface="Microsoft YaHei UI Light" panose="020B0502040204020203" pitchFamily="34" charset="-122"/>
              </a:rPr>
              <a:t>))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8" grpId="0" autoUpdateAnimBg="0"/>
      <p:bldP spid="16418" grpId="1" autoUpdateAnimBg="0"/>
      <p:bldP spid="16419" grpId="0" autoUpdateAnimBg="0"/>
      <p:bldP spid="16419" grpId="1" autoUpdateAnimBg="0"/>
      <p:bldP spid="16421" grpId="0" autoUpdateAnimBg="0"/>
      <p:bldP spid="16421" grpId="1" autoUpdateAnimBg="0"/>
      <p:bldP spid="16423" grpId="0" autoUpdateAnimBg="0"/>
      <p:bldP spid="16423" grpId="1" autoUpdateAnimBg="0"/>
      <p:bldP spid="16424" grpId="0" autoUpdateAnimBg="0"/>
      <p:bldP spid="16425" grpId="0" autoUpdateAnimBg="0"/>
      <p:bldP spid="16425" grpId="1" autoUpdateAnimBg="0"/>
      <p:bldP spid="16426" grpId="0" autoUpdateAnimBg="0"/>
      <p:bldP spid="16426" grpId="1" autoUpdateAnimBg="0"/>
      <p:bldP spid="1643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6A68-68C5-4907-96E6-8EECE0F4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1F91429-B029-4C18-BBE3-712DDFBC5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1122701"/>
            <a:ext cx="8264810" cy="5557373"/>
          </a:xfrm>
        </p:spPr>
      </p:pic>
    </p:spTree>
    <p:extLst>
      <p:ext uri="{BB962C8B-B14F-4D97-AF65-F5344CB8AC3E}">
        <p14:creationId xmlns:p14="http://schemas.microsoft.com/office/powerpoint/2010/main" val="32381495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6F56AE4-1385-4D07-A5BF-B4CE3C220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816" y="625767"/>
            <a:ext cx="9549631" cy="5606466"/>
          </a:xfrm>
        </p:spPr>
      </p:pic>
    </p:spTree>
    <p:extLst>
      <p:ext uri="{BB962C8B-B14F-4D97-AF65-F5344CB8AC3E}">
        <p14:creationId xmlns:p14="http://schemas.microsoft.com/office/powerpoint/2010/main" val="35257089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CBC23-5149-4DB4-95A5-2CAFF914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18" y="730866"/>
            <a:ext cx="9253035" cy="5396268"/>
          </a:xfrm>
        </p:spPr>
      </p:pic>
    </p:spTree>
    <p:extLst>
      <p:ext uri="{BB962C8B-B14F-4D97-AF65-F5344CB8AC3E}">
        <p14:creationId xmlns:p14="http://schemas.microsoft.com/office/powerpoint/2010/main" val="478933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521</Words>
  <Application>Microsoft Office PowerPoint</Application>
  <PresentationFormat>全屏显示(4:3)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UI Light</vt:lpstr>
      <vt:lpstr>微软雅黑</vt:lpstr>
      <vt:lpstr>微软雅黑 Light</vt:lpstr>
      <vt:lpstr>Arial</vt:lpstr>
      <vt:lpstr>Calibri</vt:lpstr>
      <vt:lpstr>Calibri Light</vt:lpstr>
      <vt:lpstr>Office 主题​​</vt:lpstr>
      <vt:lpstr>AC自动机</vt:lpstr>
      <vt:lpstr>产生</vt:lpstr>
      <vt:lpstr>用途</vt:lpstr>
      <vt:lpstr>实现的原理</vt:lpstr>
      <vt:lpstr>与 KMP 的联系</vt:lpstr>
      <vt:lpstr>构造失配指针</vt:lpstr>
      <vt:lpstr>代码实现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AC自动机</dc:title>
  <dc:creator>Zuo Yunfan</dc:creator>
  <cp:lastModifiedBy>Zuo Yunfan</cp:lastModifiedBy>
  <cp:revision>14</cp:revision>
  <dcterms:created xsi:type="dcterms:W3CDTF">2019-08-20T02:25:10Z</dcterms:created>
  <dcterms:modified xsi:type="dcterms:W3CDTF">2019-08-20T17:01:18Z</dcterms:modified>
</cp:coreProperties>
</file>