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3" r:id="rId5"/>
    <p:sldId id="259" r:id="rId6"/>
    <p:sldId id="262" r:id="rId7"/>
    <p:sldId id="260" r:id="rId8"/>
    <p:sldId id="25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207" d="100"/>
          <a:sy n="207" d="100"/>
        </p:scale>
        <p:origin x="45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ROBIO54168.2021.9739394" TargetMode="External"/><Relationship Id="rId2" Type="http://schemas.openxmlformats.org/officeDocument/2006/relationships/hyperlink" Target="https://www.sick.com/media/familyoverview/6/16/916/familyOverview_NAV3xx_g91916_en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TRO.2023.3323938" TargetMode="External"/><Relationship Id="rId4" Type="http://schemas.openxmlformats.org/officeDocument/2006/relationships/hyperlink" Target="https://www.businesswire.com/news/home/20210517005834/en/Balyo-Selects-Ousters-Digital-Lidar-for-Its-Robotic-Forklif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Featureless Corridor: 2D vs 3D LiDAR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400" b="1" dirty="0"/>
              <a:t>w/ 2D LiDAR</a:t>
            </a:r>
          </a:p>
          <a:p>
            <a:pPr marL="0" lvl="0" indent="0">
              <a:buNone/>
            </a:pPr>
            <a:r>
              <a:rPr sz="1400" b="1" dirty="0"/>
              <a:t>How to apply</a:t>
            </a:r>
          </a:p>
          <a:p>
            <a:pPr lvl="0"/>
            <a:r>
              <a:rPr sz="1400" dirty="0"/>
              <a:t>Do </a:t>
            </a:r>
            <a:r>
              <a:rPr sz="1400" b="1" dirty="0"/>
              <a:t>scan matching</a:t>
            </a:r>
            <a:r>
              <a:rPr sz="1400" dirty="0"/>
              <a:t> (ICP/NDT) to a 2D map.</a:t>
            </a:r>
          </a:p>
          <a:p>
            <a:pPr lvl="0"/>
            <a:r>
              <a:rPr sz="1400" dirty="0"/>
              <a:t>Or run </a:t>
            </a:r>
            <a:r>
              <a:rPr sz="1400" b="1" dirty="0"/>
              <a:t>2D LiDAR SLAM</a:t>
            </a:r>
            <a:r>
              <a:rPr sz="1400" dirty="0"/>
              <a:t> when no map exists.</a:t>
            </a:r>
          </a:p>
          <a:p>
            <a:pPr marL="0" lvl="0" indent="0">
              <a:buNone/>
            </a:pPr>
            <a:r>
              <a:rPr sz="1400" b="1" dirty="0"/>
              <a:t>Examples</a:t>
            </a:r>
          </a:p>
          <a:p>
            <a:pPr lvl="0"/>
            <a:r>
              <a:rPr sz="1400" b="1" dirty="0"/>
              <a:t>SICK NAV3xx</a:t>
            </a:r>
            <a:r>
              <a:rPr sz="1400" dirty="0"/>
              <a:t> on AGV/AMR. Uses natural contour localization [1].</a:t>
            </a:r>
          </a:p>
          <a:p>
            <a:pPr lvl="0"/>
            <a:r>
              <a:rPr sz="1400" b="1" dirty="0"/>
              <a:t>Hokuyo UST-10LX</a:t>
            </a:r>
            <a:r>
              <a:rPr sz="1400" dirty="0"/>
              <a:t> on many AMRs.</a:t>
            </a:r>
          </a:p>
          <a:p>
            <a:pPr marL="0" lvl="0" indent="0">
              <a:buNone/>
            </a:pPr>
            <a:r>
              <a:rPr sz="1400" b="1" dirty="0"/>
              <a:t>Challenges</a:t>
            </a:r>
          </a:p>
          <a:p>
            <a:pPr lvl="0"/>
            <a:r>
              <a:rPr sz="1400" dirty="0"/>
              <a:t>Long plain walls ⇒ weak constraints ⇒ drift.</a:t>
            </a:r>
          </a:p>
          <a:p>
            <a:pPr lvl="0"/>
            <a:r>
              <a:rPr sz="1400" dirty="0"/>
              <a:t>People/carts break matches; need robust filtering [2].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45D23-B94B-FC57-C3BA-F8A58A34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CF26-DDE9-AF5A-5761-8416F018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6371-0E45-6DB9-735C-B509BCFF8C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400" b="1" dirty="0"/>
              <a:t>w/ 2D LiDAR</a:t>
            </a:r>
          </a:p>
          <a:p>
            <a:pPr marL="0" lvl="0" indent="0">
              <a:buNone/>
            </a:pPr>
            <a:r>
              <a:rPr sz="1400" b="1" dirty="0"/>
              <a:t>How to apply</a:t>
            </a:r>
          </a:p>
          <a:p>
            <a:pPr lvl="0"/>
            <a:r>
              <a:rPr sz="1400" dirty="0"/>
              <a:t>Do </a:t>
            </a:r>
            <a:r>
              <a:rPr sz="1400" b="1" dirty="0"/>
              <a:t>scan matching</a:t>
            </a:r>
            <a:r>
              <a:rPr sz="1400" dirty="0"/>
              <a:t> (ICP/NDT) to a 2D map.</a:t>
            </a:r>
          </a:p>
          <a:p>
            <a:pPr lvl="0"/>
            <a:r>
              <a:rPr sz="1400" dirty="0"/>
              <a:t>Or run </a:t>
            </a:r>
            <a:r>
              <a:rPr sz="1400" b="1" dirty="0"/>
              <a:t>2D LiDAR SLAM</a:t>
            </a:r>
            <a:r>
              <a:rPr sz="1400" dirty="0"/>
              <a:t> when no map exists.</a:t>
            </a:r>
          </a:p>
          <a:p>
            <a:pPr marL="0" lvl="0" indent="0">
              <a:buNone/>
            </a:pPr>
            <a:r>
              <a:rPr sz="1400" b="1" dirty="0"/>
              <a:t>Examples</a:t>
            </a:r>
          </a:p>
          <a:p>
            <a:pPr lvl="0"/>
            <a:r>
              <a:rPr sz="1400" b="1" dirty="0"/>
              <a:t>SICK NAV3xx</a:t>
            </a:r>
            <a:r>
              <a:rPr sz="1400" dirty="0"/>
              <a:t> on AGV/AMR. Uses natural contour localization [1].</a:t>
            </a:r>
          </a:p>
          <a:p>
            <a:pPr lvl="0"/>
            <a:r>
              <a:rPr sz="1400" b="1" dirty="0"/>
              <a:t>Hokuyo UST-10LX</a:t>
            </a:r>
            <a:r>
              <a:rPr sz="1400" dirty="0"/>
              <a:t> on many AMRs.</a:t>
            </a:r>
          </a:p>
          <a:p>
            <a:pPr marL="0" lvl="0" indent="0">
              <a:buNone/>
            </a:pPr>
            <a:r>
              <a:rPr sz="1400" b="1" dirty="0"/>
              <a:t>Challenges</a:t>
            </a:r>
          </a:p>
          <a:p>
            <a:pPr lvl="0"/>
            <a:r>
              <a:rPr sz="1400" dirty="0"/>
              <a:t>Long plain walls ⇒ weak constraints ⇒ drift.</a:t>
            </a:r>
          </a:p>
          <a:p>
            <a:pPr lvl="0"/>
            <a:r>
              <a:rPr sz="1400" dirty="0"/>
              <a:t>People/carts break matches; need robust filtering [2].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D26200-4AE7-ED7F-634A-7F0BEF8825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21134" y="1085633"/>
            <a:ext cx="4038600" cy="28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5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E1AD-59A1-F379-B9C5-CC5630C1B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3A95-9F31-FCF4-472F-D7D9BFCE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5A267-C6AF-3F0D-75DD-6A95B88D69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400" b="1" dirty="0"/>
              <a:t>w/ 2D LiDAR</a:t>
            </a:r>
          </a:p>
          <a:p>
            <a:pPr marL="0" lvl="0" indent="0">
              <a:buNone/>
            </a:pPr>
            <a:r>
              <a:rPr sz="1400" b="1" dirty="0"/>
              <a:t>How to apply</a:t>
            </a:r>
          </a:p>
          <a:p>
            <a:pPr lvl="0"/>
            <a:r>
              <a:rPr sz="1400" dirty="0"/>
              <a:t>Do </a:t>
            </a:r>
            <a:r>
              <a:rPr sz="1400" b="1" dirty="0"/>
              <a:t>scan matching</a:t>
            </a:r>
            <a:r>
              <a:rPr sz="1400" dirty="0"/>
              <a:t> (ICP/NDT) to a 2D map.</a:t>
            </a:r>
          </a:p>
          <a:p>
            <a:pPr lvl="0"/>
            <a:r>
              <a:rPr sz="1400" dirty="0"/>
              <a:t>Or run </a:t>
            </a:r>
            <a:r>
              <a:rPr sz="1400" b="1" dirty="0"/>
              <a:t>2D LiDAR SLAM</a:t>
            </a:r>
            <a:r>
              <a:rPr sz="1400" dirty="0"/>
              <a:t> when no map exists.</a:t>
            </a:r>
          </a:p>
          <a:p>
            <a:pPr marL="0" lvl="0" indent="0">
              <a:buNone/>
            </a:pPr>
            <a:r>
              <a:rPr sz="1400" b="1" dirty="0"/>
              <a:t>Examples</a:t>
            </a:r>
          </a:p>
          <a:p>
            <a:pPr lvl="0"/>
            <a:r>
              <a:rPr sz="1400" b="1" dirty="0"/>
              <a:t>SICK NAV3xx</a:t>
            </a:r>
            <a:r>
              <a:rPr sz="1400" dirty="0"/>
              <a:t> on AGV/AMR. Uses natural contour localization [1].</a:t>
            </a:r>
          </a:p>
          <a:p>
            <a:pPr lvl="0"/>
            <a:r>
              <a:rPr sz="1400" b="1" dirty="0"/>
              <a:t>Hokuyo UST-10LX</a:t>
            </a:r>
            <a:r>
              <a:rPr sz="1400" dirty="0"/>
              <a:t> on many AMRs.</a:t>
            </a:r>
          </a:p>
          <a:p>
            <a:pPr marL="0" lvl="0" indent="0">
              <a:buNone/>
            </a:pPr>
            <a:r>
              <a:rPr sz="1400" b="1" dirty="0"/>
              <a:t>Challenges</a:t>
            </a:r>
          </a:p>
          <a:p>
            <a:pPr lvl="0"/>
            <a:r>
              <a:rPr sz="1400" dirty="0"/>
              <a:t>Long plain walls ⇒ weak constraints ⇒ drift.</a:t>
            </a:r>
          </a:p>
          <a:p>
            <a:pPr lvl="0"/>
            <a:r>
              <a:rPr sz="1400" dirty="0"/>
              <a:t>People/carts break matches; need robust filtering [2].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8EC26-0BFF-8BD3-B638-78232C69D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919907"/>
            <a:ext cx="3475664" cy="380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10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8FE0A-DB10-D139-4682-CD55EF2B6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0D0D-C0E3-321C-BDD7-D62CD71B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A7B0A-93AD-4B32-0934-848A82E9D7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400" b="1" dirty="0"/>
              <a:t>w/ 3D LiDAR</a:t>
            </a:r>
          </a:p>
          <a:p>
            <a:pPr marL="0" lvl="0" indent="0">
              <a:buNone/>
            </a:pPr>
            <a:r>
              <a:rPr sz="1400" b="1" dirty="0"/>
              <a:t>How to apply</a:t>
            </a:r>
          </a:p>
          <a:p>
            <a:pPr lvl="0"/>
            <a:r>
              <a:rPr sz="1400" dirty="0"/>
              <a:t>Run </a:t>
            </a:r>
            <a:r>
              <a:rPr sz="1400" b="1" dirty="0"/>
              <a:t>3D LiDAR SLAM</a:t>
            </a:r>
            <a:r>
              <a:rPr sz="1400" dirty="0"/>
              <a:t> with </a:t>
            </a:r>
            <a:r>
              <a:rPr sz="1400" b="1" dirty="0"/>
              <a:t>IMU fusion</a:t>
            </a:r>
            <a:r>
              <a:rPr sz="1400" dirty="0"/>
              <a:t> (LOAM/FAST-LIO-style).</a:t>
            </a:r>
          </a:p>
          <a:p>
            <a:pPr lvl="0"/>
            <a:r>
              <a:rPr sz="1400" dirty="0"/>
              <a:t>Add </a:t>
            </a:r>
            <a:r>
              <a:rPr sz="1400" b="1" dirty="0"/>
              <a:t>loop closure</a:t>
            </a:r>
            <a:r>
              <a:rPr sz="1400" dirty="0"/>
              <a:t> for stability.</a:t>
            </a:r>
          </a:p>
          <a:p>
            <a:pPr marL="0" lvl="0" indent="0">
              <a:buNone/>
            </a:pPr>
            <a:r>
              <a:rPr sz="1400" b="1" dirty="0"/>
              <a:t>Examples</a:t>
            </a:r>
          </a:p>
          <a:p>
            <a:pPr lvl="0"/>
            <a:r>
              <a:rPr sz="1400" b="1" dirty="0"/>
              <a:t>Balyo robotic forklifts</a:t>
            </a:r>
            <a:r>
              <a:rPr sz="1400" dirty="0"/>
              <a:t> use </a:t>
            </a:r>
            <a:r>
              <a:rPr sz="1400" b="1" dirty="0"/>
              <a:t>Ouster</a:t>
            </a:r>
            <a:r>
              <a:rPr sz="1400" dirty="0"/>
              <a:t> 3D digital LiDAR [3].</a:t>
            </a:r>
          </a:p>
          <a:p>
            <a:pPr marL="0" lvl="0" indent="0">
              <a:buNone/>
            </a:pPr>
            <a:r>
              <a:rPr sz="1400" b="1" dirty="0"/>
              <a:t>Challenges</a:t>
            </a:r>
          </a:p>
          <a:p>
            <a:pPr lvl="0"/>
            <a:r>
              <a:rPr sz="1400" dirty="0"/>
              <a:t>Corridors still </a:t>
            </a:r>
            <a:r>
              <a:rPr sz="1400" b="1" dirty="0"/>
              <a:t>degenerate</a:t>
            </a:r>
            <a:r>
              <a:rPr sz="1400" dirty="0"/>
              <a:t>; IMU helps a lot [4].</a:t>
            </a:r>
          </a:p>
          <a:p>
            <a:pPr lvl="0"/>
            <a:r>
              <a:rPr sz="1400" dirty="0"/>
              <a:t>Higher compute and cost than 2D.</a:t>
            </a:r>
          </a:p>
        </p:txBody>
      </p:sp>
    </p:spTree>
    <p:extLst>
      <p:ext uri="{BB962C8B-B14F-4D97-AF65-F5344CB8AC3E}">
        <p14:creationId xmlns:p14="http://schemas.microsoft.com/office/powerpoint/2010/main" val="50157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12A58-76ED-5F88-1EA5-B698D6E5B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AEE7-FBBC-0A83-5798-D91CFA9D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1A15EC-BF19-09A8-0039-650A86E3FF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487" y="1311275"/>
            <a:ext cx="4010025" cy="317182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B7BA3-9291-61CE-FBC5-5F560C0EBE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400" b="1" dirty="0"/>
              <a:t>w/ 3D LiDAR</a:t>
            </a:r>
          </a:p>
          <a:p>
            <a:pPr marL="0" lvl="0" indent="0">
              <a:buNone/>
            </a:pPr>
            <a:r>
              <a:rPr sz="1400" b="1" dirty="0"/>
              <a:t>How to apply</a:t>
            </a:r>
          </a:p>
          <a:p>
            <a:pPr lvl="0"/>
            <a:r>
              <a:rPr sz="1400" dirty="0"/>
              <a:t>Run </a:t>
            </a:r>
            <a:r>
              <a:rPr sz="1400" b="1" dirty="0"/>
              <a:t>3D LiDAR SLAM</a:t>
            </a:r>
            <a:r>
              <a:rPr sz="1400" dirty="0"/>
              <a:t> with </a:t>
            </a:r>
            <a:r>
              <a:rPr sz="1400" b="1" dirty="0"/>
              <a:t>IMU fusion</a:t>
            </a:r>
            <a:r>
              <a:rPr sz="1400" dirty="0"/>
              <a:t> (LOAM/FAST-LIO-style).</a:t>
            </a:r>
          </a:p>
          <a:p>
            <a:pPr lvl="0"/>
            <a:r>
              <a:rPr sz="1400" dirty="0"/>
              <a:t>Add </a:t>
            </a:r>
            <a:r>
              <a:rPr sz="1400" b="1" dirty="0"/>
              <a:t>loop closure</a:t>
            </a:r>
            <a:r>
              <a:rPr sz="1400" dirty="0"/>
              <a:t> for stability.</a:t>
            </a:r>
          </a:p>
          <a:p>
            <a:pPr marL="0" lvl="0" indent="0">
              <a:buNone/>
            </a:pPr>
            <a:r>
              <a:rPr sz="1400" b="1" dirty="0"/>
              <a:t>Examples</a:t>
            </a:r>
          </a:p>
          <a:p>
            <a:pPr lvl="0"/>
            <a:r>
              <a:rPr sz="1400" b="1" dirty="0"/>
              <a:t>Balyo robotic forklifts</a:t>
            </a:r>
            <a:r>
              <a:rPr sz="1400" dirty="0"/>
              <a:t> use </a:t>
            </a:r>
            <a:r>
              <a:rPr sz="1400" b="1" dirty="0"/>
              <a:t>Ouster</a:t>
            </a:r>
            <a:r>
              <a:rPr sz="1400" dirty="0"/>
              <a:t> 3D digital LiDAR [3].</a:t>
            </a:r>
          </a:p>
          <a:p>
            <a:pPr marL="0" lvl="0" indent="0">
              <a:buNone/>
            </a:pPr>
            <a:r>
              <a:rPr sz="1400" b="1" dirty="0"/>
              <a:t>Challenges</a:t>
            </a:r>
          </a:p>
          <a:p>
            <a:pPr lvl="0"/>
            <a:r>
              <a:rPr sz="1400" dirty="0"/>
              <a:t>Corridors still </a:t>
            </a:r>
            <a:r>
              <a:rPr sz="1400" b="1" dirty="0"/>
              <a:t>degenerate</a:t>
            </a:r>
            <a:r>
              <a:rPr sz="1400" dirty="0"/>
              <a:t>; IMU helps a lot [4].</a:t>
            </a:r>
          </a:p>
          <a:p>
            <a:pPr lvl="0"/>
            <a:r>
              <a:rPr sz="1400" dirty="0"/>
              <a:t>Higher compute and cost than 2D.</a:t>
            </a:r>
          </a:p>
        </p:txBody>
      </p:sp>
    </p:spTree>
    <p:extLst>
      <p:ext uri="{BB962C8B-B14F-4D97-AF65-F5344CB8AC3E}">
        <p14:creationId xmlns:p14="http://schemas.microsoft.com/office/powerpoint/2010/main" val="259434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9B230-F50E-4D21-A00B-613B8D7A2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7478-2E24-0433-ADB5-90028F6E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2D vs 3D LiDAR in a Featureless Corridor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CCDA-197C-7CDB-EA13-A9F2E8E903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400" b="1" dirty="0"/>
              <a:t>w/ 2D LiDAR</a:t>
            </a:r>
          </a:p>
          <a:p>
            <a:pPr marL="0" lvl="0" indent="0">
              <a:buNone/>
            </a:pPr>
            <a:r>
              <a:rPr sz="1400" b="1" dirty="0"/>
              <a:t>How to apply</a:t>
            </a:r>
          </a:p>
          <a:p>
            <a:pPr lvl="0"/>
            <a:r>
              <a:rPr sz="1400" dirty="0"/>
              <a:t>Do </a:t>
            </a:r>
            <a:r>
              <a:rPr sz="1400" b="1" dirty="0"/>
              <a:t>scan matching</a:t>
            </a:r>
            <a:r>
              <a:rPr sz="1400" dirty="0"/>
              <a:t> (ICP/NDT) to a 2D map.</a:t>
            </a:r>
          </a:p>
          <a:p>
            <a:pPr lvl="0"/>
            <a:r>
              <a:rPr sz="1400" dirty="0"/>
              <a:t>Or run </a:t>
            </a:r>
            <a:r>
              <a:rPr sz="1400" b="1" dirty="0"/>
              <a:t>2D LiDAR SLAM</a:t>
            </a:r>
            <a:r>
              <a:rPr sz="1400" dirty="0"/>
              <a:t> when no map exists.</a:t>
            </a:r>
          </a:p>
          <a:p>
            <a:pPr marL="0" lvl="0" indent="0">
              <a:buNone/>
            </a:pPr>
            <a:r>
              <a:rPr sz="1400" b="1" dirty="0"/>
              <a:t>Examples</a:t>
            </a:r>
          </a:p>
          <a:p>
            <a:pPr lvl="0"/>
            <a:r>
              <a:rPr sz="1400" b="1" dirty="0"/>
              <a:t>SICK NAV3xx</a:t>
            </a:r>
            <a:r>
              <a:rPr sz="1400" dirty="0"/>
              <a:t> on AGV/AMR. Uses natural contour localization [1].</a:t>
            </a:r>
          </a:p>
          <a:p>
            <a:pPr lvl="0"/>
            <a:r>
              <a:rPr sz="1400" b="1" dirty="0"/>
              <a:t>Hokuyo UST-10LX</a:t>
            </a:r>
            <a:r>
              <a:rPr sz="1400" dirty="0"/>
              <a:t> on many AMRs.</a:t>
            </a:r>
          </a:p>
          <a:p>
            <a:pPr marL="0" lvl="0" indent="0">
              <a:buNone/>
            </a:pPr>
            <a:r>
              <a:rPr sz="1400" b="1" dirty="0"/>
              <a:t>Challenges</a:t>
            </a:r>
          </a:p>
          <a:p>
            <a:pPr lvl="0"/>
            <a:r>
              <a:rPr sz="1400" dirty="0"/>
              <a:t>Long plain walls ⇒ weak constraints ⇒ drift.</a:t>
            </a:r>
          </a:p>
          <a:p>
            <a:pPr lvl="0"/>
            <a:r>
              <a:rPr sz="1400" dirty="0"/>
              <a:t>People/carts break matches; need robust filtering [2].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40081-30BA-4B50-B099-DD80DD5E05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400" b="1" dirty="0"/>
              <a:t>w/ 3D LiDAR</a:t>
            </a:r>
          </a:p>
          <a:p>
            <a:pPr marL="0" lvl="0" indent="0">
              <a:buNone/>
            </a:pPr>
            <a:r>
              <a:rPr sz="1400" b="1" dirty="0"/>
              <a:t>How to apply</a:t>
            </a:r>
          </a:p>
          <a:p>
            <a:pPr lvl="0"/>
            <a:r>
              <a:rPr sz="1400" dirty="0"/>
              <a:t>Run </a:t>
            </a:r>
            <a:r>
              <a:rPr sz="1400" b="1" dirty="0"/>
              <a:t>3D LiDAR SLAM</a:t>
            </a:r>
            <a:r>
              <a:rPr sz="1400" dirty="0"/>
              <a:t> with </a:t>
            </a:r>
            <a:r>
              <a:rPr sz="1400" b="1" dirty="0"/>
              <a:t>IMU fusion</a:t>
            </a:r>
            <a:r>
              <a:rPr sz="1400" dirty="0"/>
              <a:t> (LOAM/FAST-LIO-style).</a:t>
            </a:r>
          </a:p>
          <a:p>
            <a:pPr lvl="0"/>
            <a:r>
              <a:rPr sz="1400" dirty="0"/>
              <a:t>Add </a:t>
            </a:r>
            <a:r>
              <a:rPr sz="1400" b="1" dirty="0"/>
              <a:t>loop closure</a:t>
            </a:r>
            <a:r>
              <a:rPr sz="1400" dirty="0"/>
              <a:t> for stability.</a:t>
            </a:r>
          </a:p>
          <a:p>
            <a:pPr marL="0" lvl="0" indent="0">
              <a:buNone/>
            </a:pPr>
            <a:r>
              <a:rPr sz="1400" b="1" dirty="0"/>
              <a:t>Examples</a:t>
            </a:r>
          </a:p>
          <a:p>
            <a:pPr lvl="0"/>
            <a:r>
              <a:rPr sz="1400" b="1" dirty="0"/>
              <a:t>Balyo robotic forklifts</a:t>
            </a:r>
            <a:r>
              <a:rPr sz="1400" dirty="0"/>
              <a:t> use </a:t>
            </a:r>
            <a:r>
              <a:rPr sz="1400" b="1" dirty="0"/>
              <a:t>Ouster</a:t>
            </a:r>
            <a:r>
              <a:rPr sz="1400" dirty="0"/>
              <a:t> 3D digital LiDAR [3].</a:t>
            </a:r>
          </a:p>
          <a:p>
            <a:pPr marL="0" lvl="0" indent="0">
              <a:buNone/>
            </a:pPr>
            <a:r>
              <a:rPr sz="1400" b="1" dirty="0"/>
              <a:t>Challenges</a:t>
            </a:r>
          </a:p>
          <a:p>
            <a:pPr lvl="0"/>
            <a:r>
              <a:rPr sz="1400" dirty="0"/>
              <a:t>Corridors still </a:t>
            </a:r>
            <a:r>
              <a:rPr sz="1400" b="1" dirty="0"/>
              <a:t>degenerate</a:t>
            </a:r>
            <a:r>
              <a:rPr sz="1400" dirty="0"/>
              <a:t>; IMU helps a lot [4].</a:t>
            </a:r>
          </a:p>
          <a:p>
            <a:pPr lvl="0"/>
            <a:r>
              <a:rPr sz="1400" dirty="0"/>
              <a:t>Higher compute and cost than 2D.</a:t>
            </a:r>
          </a:p>
        </p:txBody>
      </p:sp>
    </p:spTree>
    <p:extLst>
      <p:ext uri="{BB962C8B-B14F-4D97-AF65-F5344CB8AC3E}">
        <p14:creationId xmlns:p14="http://schemas.microsoft.com/office/powerpoint/2010/main" val="204060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b="1" dirty="0"/>
              <a:t>R</a:t>
            </a:r>
            <a:r>
              <a:rPr lang="en-US" altLang="zh-CN" sz="1400" b="1" dirty="0"/>
              <a:t>eference</a:t>
            </a:r>
            <a:endParaRPr lang="en-US" sz="1400" b="1" dirty="0"/>
          </a:p>
          <a:p>
            <a:pPr marL="0" lvl="0" indent="0">
              <a:buNone/>
            </a:pPr>
            <a:r>
              <a:rPr sz="1400" dirty="0"/>
              <a:t>[1] </a:t>
            </a:r>
            <a:r>
              <a:rPr sz="1400" i="1" dirty="0"/>
              <a:t>NAV3xx: High performance 2D LiDAR sensor for navigation of AGVs/AMRs (product family overview)</a:t>
            </a:r>
            <a:r>
              <a:rPr sz="1400" dirty="0"/>
              <a:t>. SICK AG, 2025. Available: </a:t>
            </a:r>
            <a:r>
              <a:rPr sz="1400" dirty="0">
                <a:hlinkClick r:id="rId2"/>
              </a:rPr>
              <a:t>https://www.sick.com/media/familyoverview/6/16/916/familyOverview_NAV3xx_g91916_en.pdf</a:t>
            </a:r>
          </a:p>
          <a:p>
            <a:pPr marL="0" lvl="0" indent="0">
              <a:buNone/>
            </a:pPr>
            <a:r>
              <a:rPr sz="1400" dirty="0"/>
              <a:t>[2] H. Ye, G. Chen, W. Chen, L. He, Y. Guan, and H. Zhang, “Mapping while following: 2D LiDAR SLAM in indoor dynamic environments with a person tracker,” in </a:t>
            </a:r>
            <a:r>
              <a:rPr sz="1400" i="1" dirty="0"/>
              <a:t>IEEE int. Conf. On robotics and biomimetics (ROBIO)</a:t>
            </a:r>
            <a:r>
              <a:rPr sz="1400" dirty="0"/>
              <a:t>, 2021, pp. 826–832. </a:t>
            </a:r>
            <a:r>
              <a:rPr sz="1400" dirty="0" err="1"/>
              <a:t>doi</a:t>
            </a:r>
            <a:r>
              <a:rPr sz="1400" dirty="0"/>
              <a:t>: </a:t>
            </a:r>
            <a:r>
              <a:rPr sz="1400" dirty="0">
                <a:hlinkClick r:id="rId3"/>
              </a:rPr>
              <a:t>10.1109/ROBIO54168.2021.9739394</a:t>
            </a:r>
            <a:r>
              <a:rPr sz="1400" dirty="0"/>
              <a:t>.</a:t>
            </a:r>
          </a:p>
          <a:p>
            <a:pPr marL="0" lvl="0" indent="0">
              <a:buNone/>
            </a:pPr>
            <a:r>
              <a:rPr sz="1400" dirty="0"/>
              <a:t>[3] “Balyo selects ouster’s digital lidar for its robotic forklifts.” Business Wire / Ouster, Inc. Press release, May 17, 2021. Available: </a:t>
            </a:r>
            <a:r>
              <a:rPr sz="1400" dirty="0">
                <a:hlinkClick r:id="rId4"/>
              </a:rPr>
              <a:t>https://www.businesswire.com/news/home/20210517005834/en/Balyo-Selects-Ousters-Digital-Lidar-for-Its-Robotic-Forklifts</a:t>
            </a:r>
          </a:p>
          <a:p>
            <a:pPr marL="0" lvl="0" indent="0">
              <a:buNone/>
            </a:pPr>
            <a:r>
              <a:rPr sz="1400" dirty="0"/>
              <a:t>[4] K. Ebadi, L. </a:t>
            </a:r>
            <a:r>
              <a:rPr sz="1400" dirty="0" err="1"/>
              <a:t>Bernreiter</a:t>
            </a:r>
            <a:r>
              <a:rPr sz="1400" dirty="0"/>
              <a:t>, H. Biggie, </a:t>
            </a:r>
            <a:r>
              <a:rPr sz="1400" i="1" dirty="0"/>
              <a:t>et al.</a:t>
            </a:r>
            <a:r>
              <a:rPr sz="1400" dirty="0"/>
              <a:t>, “Present and future of SLAM in extreme environments: The DARPA </a:t>
            </a:r>
            <a:r>
              <a:rPr sz="1400" dirty="0" err="1"/>
              <a:t>SubT</a:t>
            </a:r>
            <a:r>
              <a:rPr sz="1400" dirty="0"/>
              <a:t> challenge,” </a:t>
            </a:r>
            <a:r>
              <a:rPr sz="1400" i="1" dirty="0"/>
              <a:t>IEEE Transactions on Robotics</a:t>
            </a:r>
            <a:r>
              <a:rPr sz="1400" dirty="0"/>
              <a:t>, vol. 40, pp. 936–959, 2024, </a:t>
            </a:r>
            <a:r>
              <a:rPr sz="1400" dirty="0" err="1"/>
              <a:t>doi</a:t>
            </a:r>
            <a:r>
              <a:rPr sz="1400" dirty="0"/>
              <a:t>: </a:t>
            </a:r>
            <a:r>
              <a:rPr sz="1400" dirty="0">
                <a:hlinkClick r:id="rId5"/>
              </a:rPr>
              <a:t>10.1109/TRO.2023.3323938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743</Words>
  <Application>Microsoft Office PowerPoint</Application>
  <PresentationFormat>On-screen Show (16:9)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Featureless Corridor: 2D vs 3D LiDAR</vt:lpstr>
      <vt:lpstr>2D vs 3D LiDAR in a Featureless Corridor</vt:lpstr>
      <vt:lpstr>2D vs 3D LiDAR in a Featureless Corridor</vt:lpstr>
      <vt:lpstr>2D vs 3D LiDAR in a Featureless Corridor</vt:lpstr>
      <vt:lpstr>2D vs 3D LiDAR in a Featureless Corridor</vt:lpstr>
      <vt:lpstr>2D vs 3D LiDAR in a Featureless Corridor</vt:lpstr>
      <vt:lpstr>2D vs 3D LiDAR in a Featureless Corridor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Featureless Corridor: 2D vs 3D LiDAR</dc:title>
  <dc:creator>jiaqi chang</dc:creator>
  <cp:keywords/>
  <cp:lastModifiedBy>Chen Taoyu</cp:lastModifiedBy>
  <cp:revision>1</cp:revision>
  <dcterms:created xsi:type="dcterms:W3CDTF">2025-09-08T09:28:23Z</dcterms:created>
  <dcterms:modified xsi:type="dcterms:W3CDTF">2025-09-08T09:37:39Z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href.bib</vt:lpwstr>
  </property>
  <property fmtid="{D5CDD505-2E9C-101B-9397-08002B2CF9AE}" pid="4" name="csl">
    <vt:lpwstr>ieee.csl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lide-number">
    <vt:lpwstr>True</vt:lpwstr>
  </property>
  <property fmtid="{D5CDD505-2E9C-101B-9397-08002B2CF9AE}" pid="10" name="toc-title">
    <vt:lpwstr>Table of contents</vt:lpwstr>
  </property>
</Properties>
</file>