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64" r:id="rId6"/>
    <p:sldId id="268" r:id="rId7"/>
    <p:sldId id="266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8" d="100"/>
          <a:sy n="108" d="100"/>
        </p:scale>
        <p:origin x="72" y="17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ROBIO54168.2021.9739394" TargetMode="External"/><Relationship Id="rId7" Type="http://schemas.openxmlformats.org/officeDocument/2006/relationships/hyperlink" Target="https://arxiv.org/abs/2411.06766" TargetMode="External"/><Relationship Id="rId2" Type="http://schemas.openxmlformats.org/officeDocument/2006/relationships/hyperlink" Target="https://www.sick.com/media/familyoverview/6/16/916/familyOverview_NAV3xx_g91916_e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48550/arXiv.2402.18934" TargetMode="External"/><Relationship Id="rId5" Type="http://schemas.openxmlformats.org/officeDocument/2006/relationships/hyperlink" Target="https://doi.org/10.1109/TRO.2023.3323938" TargetMode="External"/><Relationship Id="rId4" Type="http://schemas.openxmlformats.org/officeDocument/2006/relationships/hyperlink" Target="https://www.businesswire.com/news/home/20210517005834/en/Balyo-Selects-Ousters-Digital-Lidar-for-Its-Robotic-Forklif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Featureless Corridor: 2D vs 3D LiDAR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w/ 2D LiDAR</a:t>
            </a:r>
          </a:p>
          <a:p>
            <a:pPr marL="0" lvl="0" indent="0">
              <a:buNone/>
            </a:pPr>
            <a:r>
              <a:rPr b="1" dirty="0"/>
              <a:t>How to apply</a:t>
            </a:r>
          </a:p>
          <a:p>
            <a:pPr lvl="0"/>
            <a:r>
              <a:rPr b="1" dirty="0"/>
              <a:t>Map-based localization.</a:t>
            </a:r>
            <a:r>
              <a:rPr dirty="0"/>
              <a:t> Align scans to a 2D occupancy/contour map with </a:t>
            </a:r>
            <a:r>
              <a:rPr b="1" dirty="0"/>
              <a:t>ICP</a:t>
            </a:r>
            <a:r>
              <a:rPr dirty="0"/>
              <a:t> or </a:t>
            </a:r>
            <a:r>
              <a:rPr b="1" dirty="0"/>
              <a:t>NDT</a:t>
            </a:r>
            <a:r>
              <a:rPr dirty="0"/>
              <a:t>. Seed with wheel </a:t>
            </a:r>
            <a:r>
              <a:rPr dirty="0" err="1"/>
              <a:t>odom</a:t>
            </a:r>
            <a:r>
              <a:rPr dirty="0"/>
              <a:t>.</a:t>
            </a:r>
          </a:p>
          <a:p>
            <a:pPr lvl="0"/>
            <a:r>
              <a:rPr b="1" dirty="0"/>
              <a:t>SLAM when no map.</a:t>
            </a:r>
            <a:r>
              <a:rPr dirty="0"/>
              <a:t> 2D scan matching + </a:t>
            </a:r>
            <a:r>
              <a:rPr b="1" dirty="0"/>
              <a:t>loop closure</a:t>
            </a:r>
            <a:r>
              <a:rPr dirty="0"/>
              <a:t> to cap drift. Keep grid small; reject outliers.</a:t>
            </a:r>
          </a:p>
          <a:p>
            <a:pPr marL="0" lvl="0" indent="0">
              <a:buNone/>
            </a:pPr>
            <a:r>
              <a:rPr b="1" dirty="0"/>
              <a:t>Examples</a:t>
            </a:r>
          </a:p>
          <a:p>
            <a:pPr lvl="0"/>
            <a:r>
              <a:rPr b="1" dirty="0"/>
              <a:t>SICK NAV3xx</a:t>
            </a:r>
            <a:r>
              <a:rPr dirty="0"/>
              <a:t> on AGV/AMR. Uses natural contour localization [1].</a:t>
            </a:r>
          </a:p>
          <a:p>
            <a:pPr lvl="0"/>
            <a:r>
              <a:rPr b="1" dirty="0"/>
              <a:t>Hokuyo UST-10LX</a:t>
            </a:r>
            <a:r>
              <a:rPr dirty="0"/>
              <a:t> on many AMRs.</a:t>
            </a:r>
          </a:p>
          <a:p>
            <a:pPr marL="0" lvl="0" indent="0">
              <a:buNone/>
            </a:pPr>
            <a:r>
              <a:rPr b="1" dirty="0"/>
              <a:t>Challenges</a:t>
            </a:r>
          </a:p>
          <a:p>
            <a:pPr lvl="0"/>
            <a:r>
              <a:rPr b="1" dirty="0"/>
              <a:t>Geometric degeneracy.</a:t>
            </a:r>
            <a:r>
              <a:rPr dirty="0"/>
              <a:t> Long plain walls ⇒ ambiguous matches ⇒ drift. Mitigate with loop closure and IMU/</a:t>
            </a:r>
            <a:r>
              <a:rPr dirty="0" err="1"/>
              <a:t>odom</a:t>
            </a:r>
            <a:r>
              <a:rPr dirty="0"/>
              <a:t> fusion [2].</a:t>
            </a:r>
          </a:p>
          <a:p>
            <a:pPr lvl="0"/>
            <a:r>
              <a:rPr b="1" dirty="0"/>
              <a:t>Dynamic scenes.</a:t>
            </a:r>
            <a:r>
              <a:rPr dirty="0"/>
              <a:t> People/carts hurt scan matching. Use dynamic masking or tracking [3].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1FF68-3AA4-DF10-FEFC-21C6DF0618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95237-192C-F29F-250B-B09C6E9C7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8448-EC49-E321-99F2-99E811A2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6C06-4F63-F7FF-6D40-49D89436F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w/ 2D LiDAR</a:t>
            </a:r>
          </a:p>
          <a:p>
            <a:pPr marL="0" lvl="0" indent="0">
              <a:buNone/>
            </a:pPr>
            <a:r>
              <a:rPr b="1" dirty="0"/>
              <a:t>How to apply</a:t>
            </a:r>
          </a:p>
          <a:p>
            <a:pPr lvl="0"/>
            <a:r>
              <a:rPr b="1" dirty="0"/>
              <a:t>Map-based localization.</a:t>
            </a:r>
            <a:r>
              <a:rPr dirty="0"/>
              <a:t> Align scans to a 2D occupancy/contour map with </a:t>
            </a:r>
            <a:r>
              <a:rPr b="1" dirty="0"/>
              <a:t>ICP</a:t>
            </a:r>
            <a:r>
              <a:rPr dirty="0"/>
              <a:t> or </a:t>
            </a:r>
            <a:r>
              <a:rPr b="1" dirty="0"/>
              <a:t>NDT</a:t>
            </a:r>
            <a:r>
              <a:rPr dirty="0"/>
              <a:t>. Seed with wheel </a:t>
            </a:r>
            <a:r>
              <a:rPr dirty="0" err="1"/>
              <a:t>odom</a:t>
            </a:r>
            <a:r>
              <a:rPr dirty="0"/>
              <a:t>.</a:t>
            </a:r>
          </a:p>
          <a:p>
            <a:pPr lvl="0"/>
            <a:r>
              <a:rPr b="1" dirty="0"/>
              <a:t>SLAM when no map.</a:t>
            </a:r>
            <a:r>
              <a:rPr dirty="0"/>
              <a:t> 2D scan matching + </a:t>
            </a:r>
            <a:r>
              <a:rPr b="1" dirty="0"/>
              <a:t>loop closure</a:t>
            </a:r>
            <a:r>
              <a:rPr dirty="0"/>
              <a:t> to cap drift. Keep grid small; reject outliers.</a:t>
            </a:r>
          </a:p>
          <a:p>
            <a:pPr marL="0" lvl="0" indent="0">
              <a:buNone/>
            </a:pPr>
            <a:r>
              <a:rPr b="1" dirty="0"/>
              <a:t>Examples</a:t>
            </a:r>
          </a:p>
          <a:p>
            <a:pPr lvl="0"/>
            <a:r>
              <a:rPr b="1" dirty="0"/>
              <a:t>SICK NAV3xx</a:t>
            </a:r>
            <a:r>
              <a:rPr dirty="0"/>
              <a:t> on AGV/AMR. Uses natural contour localization [1].</a:t>
            </a:r>
          </a:p>
          <a:p>
            <a:pPr lvl="0"/>
            <a:r>
              <a:rPr b="1" dirty="0"/>
              <a:t>Hokuyo UST-10LX</a:t>
            </a:r>
            <a:r>
              <a:rPr dirty="0"/>
              <a:t> on many AMRs.</a:t>
            </a:r>
          </a:p>
          <a:p>
            <a:pPr marL="0" lvl="0" indent="0">
              <a:buNone/>
            </a:pPr>
            <a:r>
              <a:rPr b="1" dirty="0"/>
              <a:t>Challenges</a:t>
            </a:r>
          </a:p>
          <a:p>
            <a:pPr lvl="0"/>
            <a:r>
              <a:rPr b="1" dirty="0"/>
              <a:t>Geometric degeneracy.</a:t>
            </a:r>
            <a:r>
              <a:rPr dirty="0"/>
              <a:t> Long plain walls ⇒ ambiguous matches ⇒ drift. Mitigate with loop closure and IMU/</a:t>
            </a:r>
            <a:r>
              <a:rPr dirty="0" err="1"/>
              <a:t>odom</a:t>
            </a:r>
            <a:r>
              <a:rPr dirty="0"/>
              <a:t> fusion [2].</a:t>
            </a:r>
          </a:p>
          <a:p>
            <a:pPr lvl="0"/>
            <a:r>
              <a:rPr b="1" dirty="0"/>
              <a:t>Dynamic scenes.</a:t>
            </a:r>
            <a:r>
              <a:rPr dirty="0"/>
              <a:t> People/carts hurt scan matching. Use dynamic masking or tracking [3].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D26200-4AE7-ED7F-634A-7F0BEF88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134" y="1085633"/>
            <a:ext cx="4038600" cy="2800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9B20DD-EFE4-F87E-3298-0064009E4334}"/>
              </a:ext>
            </a:extLst>
          </p:cNvPr>
          <p:cNvSpPr txBox="1"/>
          <p:nvPr/>
        </p:nvSpPr>
        <p:spPr>
          <a:xfrm>
            <a:off x="4421134" y="36779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https://www.sick.com/media/familyoverview/6/16/916/familyOverview_NAV3xx_g91916_en.pdf</a:t>
            </a:r>
          </a:p>
        </p:txBody>
      </p:sp>
    </p:spTree>
    <p:extLst>
      <p:ext uri="{BB962C8B-B14F-4D97-AF65-F5344CB8AC3E}">
        <p14:creationId xmlns:p14="http://schemas.microsoft.com/office/powerpoint/2010/main" val="236029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F7DA7-8265-5933-D6FC-9D1ADF32F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7A5F-17B5-C0B6-AFD7-197BF5C7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7331-05D4-49AE-DD72-5DFB2514B3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w/ 2D LiDAR</a:t>
            </a:r>
          </a:p>
          <a:p>
            <a:pPr marL="0" lvl="0" indent="0">
              <a:buNone/>
            </a:pPr>
            <a:r>
              <a:rPr b="1" dirty="0"/>
              <a:t>How to apply</a:t>
            </a:r>
          </a:p>
          <a:p>
            <a:pPr lvl="0"/>
            <a:r>
              <a:rPr b="1" dirty="0"/>
              <a:t>Map-based localization.</a:t>
            </a:r>
            <a:r>
              <a:rPr dirty="0"/>
              <a:t> Align scans to a 2D occupancy/contour map with </a:t>
            </a:r>
            <a:r>
              <a:rPr b="1" dirty="0"/>
              <a:t>ICP</a:t>
            </a:r>
            <a:r>
              <a:rPr dirty="0"/>
              <a:t> or </a:t>
            </a:r>
            <a:r>
              <a:rPr b="1" dirty="0"/>
              <a:t>NDT</a:t>
            </a:r>
            <a:r>
              <a:rPr dirty="0"/>
              <a:t>. Seed with wheel </a:t>
            </a:r>
            <a:r>
              <a:rPr dirty="0" err="1"/>
              <a:t>odom</a:t>
            </a:r>
            <a:r>
              <a:rPr dirty="0"/>
              <a:t>.</a:t>
            </a:r>
          </a:p>
          <a:p>
            <a:pPr lvl="0"/>
            <a:r>
              <a:rPr b="1" dirty="0"/>
              <a:t>SLAM when no map.</a:t>
            </a:r>
            <a:r>
              <a:rPr dirty="0"/>
              <a:t> 2D scan matching + </a:t>
            </a:r>
            <a:r>
              <a:rPr b="1" dirty="0"/>
              <a:t>loop closure</a:t>
            </a:r>
            <a:r>
              <a:rPr dirty="0"/>
              <a:t> to cap drift. Keep grid small; reject outliers.</a:t>
            </a:r>
          </a:p>
          <a:p>
            <a:pPr marL="0" lvl="0" indent="0">
              <a:buNone/>
            </a:pPr>
            <a:r>
              <a:rPr b="1" dirty="0"/>
              <a:t>Examples</a:t>
            </a:r>
          </a:p>
          <a:p>
            <a:pPr lvl="0"/>
            <a:r>
              <a:rPr b="1" dirty="0"/>
              <a:t>SICK NAV3xx</a:t>
            </a:r>
            <a:r>
              <a:rPr dirty="0"/>
              <a:t> on AGV/AMR. Uses natural contour localization [1].</a:t>
            </a:r>
          </a:p>
          <a:p>
            <a:pPr lvl="0"/>
            <a:r>
              <a:rPr b="1" dirty="0"/>
              <a:t>Hokuyo UST-10LX</a:t>
            </a:r>
            <a:r>
              <a:rPr dirty="0"/>
              <a:t> on many AMRs.</a:t>
            </a:r>
          </a:p>
          <a:p>
            <a:pPr marL="0" lvl="0" indent="0">
              <a:buNone/>
            </a:pPr>
            <a:r>
              <a:rPr b="1" dirty="0"/>
              <a:t>Challenges</a:t>
            </a:r>
          </a:p>
          <a:p>
            <a:pPr lvl="0"/>
            <a:r>
              <a:rPr b="1" dirty="0"/>
              <a:t>Geometric degeneracy.</a:t>
            </a:r>
            <a:r>
              <a:rPr dirty="0"/>
              <a:t> Long plain walls ⇒ ambiguous matches ⇒ drift. Mitigate with loop closure and IMU/</a:t>
            </a:r>
            <a:r>
              <a:rPr dirty="0" err="1"/>
              <a:t>odom</a:t>
            </a:r>
            <a:r>
              <a:rPr dirty="0"/>
              <a:t> fusion [2].</a:t>
            </a:r>
          </a:p>
          <a:p>
            <a:pPr lvl="0"/>
            <a:r>
              <a:rPr b="1" dirty="0"/>
              <a:t>Dynamic scenes.</a:t>
            </a:r>
            <a:r>
              <a:rPr dirty="0"/>
              <a:t> People/carts hurt scan matching. Use dynamic masking or tracking [3].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8EC26-0BFF-8BD3-B638-78232C69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146" y="919907"/>
            <a:ext cx="3186718" cy="3492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70D55-0944-D437-956F-1568EE8467CC}"/>
              </a:ext>
            </a:extLst>
          </p:cNvPr>
          <p:cNvSpPr txBox="1"/>
          <p:nvPr/>
        </p:nvSpPr>
        <p:spPr>
          <a:xfrm>
            <a:off x="5071544" y="4412572"/>
            <a:ext cx="30765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https://www.hokuyo-usa.com/products/lidar-obstacle-detection/ust-10lx</a:t>
            </a:r>
          </a:p>
        </p:txBody>
      </p:sp>
    </p:spTree>
    <p:extLst>
      <p:ext uri="{BB962C8B-B14F-4D97-AF65-F5344CB8AC3E}">
        <p14:creationId xmlns:p14="http://schemas.microsoft.com/office/powerpoint/2010/main" val="349040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w/ 3D LiDAR</a:t>
            </a:r>
          </a:p>
          <a:p>
            <a:pPr marL="0" lvl="0" indent="0">
              <a:buNone/>
            </a:pPr>
            <a:r>
              <a:rPr b="1" dirty="0"/>
              <a:t>How to apply</a:t>
            </a:r>
          </a:p>
          <a:p>
            <a:pPr lvl="0"/>
            <a:r>
              <a:rPr dirty="0"/>
              <a:t>Run </a:t>
            </a:r>
            <a:r>
              <a:rPr b="1" dirty="0"/>
              <a:t>3D LiDAR SLAM</a:t>
            </a:r>
            <a:r>
              <a:rPr dirty="0"/>
              <a:t> with </a:t>
            </a:r>
            <a:r>
              <a:rPr b="1" dirty="0"/>
              <a:t>IMU fusion</a:t>
            </a:r>
            <a:r>
              <a:rPr dirty="0"/>
              <a:t> (LOAM/FAST-LIO-style).</a:t>
            </a:r>
          </a:p>
          <a:p>
            <a:pPr lvl="0"/>
            <a:r>
              <a:rPr dirty="0"/>
              <a:t>Add </a:t>
            </a:r>
            <a:r>
              <a:rPr b="1" dirty="0"/>
              <a:t>loop closure</a:t>
            </a:r>
            <a:r>
              <a:rPr dirty="0"/>
              <a:t> for stability.</a:t>
            </a:r>
          </a:p>
          <a:p>
            <a:pPr marL="0" lvl="0" indent="0">
              <a:buNone/>
            </a:pPr>
            <a:r>
              <a:rPr b="1" dirty="0"/>
              <a:t>Examples</a:t>
            </a:r>
          </a:p>
          <a:p>
            <a:pPr lvl="0"/>
            <a:r>
              <a:rPr b="1" dirty="0"/>
              <a:t>Balyo robotic forklifts</a:t>
            </a:r>
            <a:r>
              <a:rPr dirty="0"/>
              <a:t> use </a:t>
            </a:r>
            <a:r>
              <a:rPr b="1" dirty="0"/>
              <a:t>Ouster</a:t>
            </a:r>
            <a:r>
              <a:rPr dirty="0"/>
              <a:t> 3D digital LiDAR [3].</a:t>
            </a:r>
          </a:p>
          <a:p>
            <a:pPr marL="0" lvl="0" indent="0">
              <a:buNone/>
            </a:pPr>
            <a:r>
              <a:rPr b="1" dirty="0"/>
              <a:t>Challenges</a:t>
            </a:r>
          </a:p>
          <a:p>
            <a:pPr lvl="0"/>
            <a:r>
              <a:rPr b="1" dirty="0"/>
              <a:t>Geometric degeneracy</a:t>
            </a:r>
            <a:r>
              <a:rPr dirty="0"/>
              <a:t> in long, planar corridors ⇒ drift. [4], [5].</a:t>
            </a:r>
          </a:p>
          <a:p>
            <a:pPr lvl="0"/>
            <a:r>
              <a:rPr b="1" dirty="0"/>
              <a:t>Motion distortion &amp; time sync.</a:t>
            </a:r>
            <a:r>
              <a:rPr dirty="0"/>
              <a:t> [4].</a:t>
            </a:r>
          </a:p>
          <a:p>
            <a:pPr lvl="0"/>
            <a:r>
              <a:rPr b="1" dirty="0"/>
              <a:t>Perceptual aliasing</a:t>
            </a:r>
            <a:r>
              <a:rPr dirty="0"/>
              <a:t> for loop closure. [4].</a:t>
            </a:r>
          </a:p>
          <a:p>
            <a:pPr lvl="0"/>
            <a:r>
              <a:rPr b="1" dirty="0"/>
              <a:t>Registration robustness</a:t>
            </a:r>
            <a:r>
              <a:rPr dirty="0"/>
              <a:t> under planar walls. [5], [6].</a:t>
            </a:r>
          </a:p>
          <a:p>
            <a:pPr lvl="0"/>
            <a:r>
              <a:rPr dirty="0"/>
              <a:t>Higher compute and cost than 2D.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7F0D7-576B-421D-D305-ADF07032B6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BEDB6-D2B6-4C0D-094A-BE818E57E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89E1-5936-2A2F-04A5-E4771EA4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C7B1B-D961-486F-344B-C0AFF053A6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w/ 3D LiDAR</a:t>
            </a:r>
          </a:p>
          <a:p>
            <a:pPr marL="0" lvl="0" indent="0">
              <a:buNone/>
            </a:pPr>
            <a:r>
              <a:rPr b="1" dirty="0"/>
              <a:t>How to apply</a:t>
            </a:r>
          </a:p>
          <a:p>
            <a:pPr lvl="0"/>
            <a:r>
              <a:rPr dirty="0"/>
              <a:t>Run </a:t>
            </a:r>
            <a:r>
              <a:rPr b="1" dirty="0"/>
              <a:t>3D LiDAR SLAM</a:t>
            </a:r>
            <a:r>
              <a:rPr dirty="0"/>
              <a:t> with </a:t>
            </a:r>
            <a:r>
              <a:rPr b="1" dirty="0"/>
              <a:t>IMU fusion</a:t>
            </a:r>
            <a:r>
              <a:rPr dirty="0"/>
              <a:t> (LOAM/FAST-LIO-style).</a:t>
            </a:r>
          </a:p>
          <a:p>
            <a:pPr lvl="0"/>
            <a:r>
              <a:rPr dirty="0"/>
              <a:t>Add </a:t>
            </a:r>
            <a:r>
              <a:rPr b="1" dirty="0"/>
              <a:t>loop closure</a:t>
            </a:r>
            <a:r>
              <a:rPr dirty="0"/>
              <a:t> for stability.</a:t>
            </a:r>
          </a:p>
          <a:p>
            <a:pPr marL="0" lvl="0" indent="0">
              <a:buNone/>
            </a:pPr>
            <a:r>
              <a:rPr b="1" dirty="0"/>
              <a:t>Examples</a:t>
            </a:r>
          </a:p>
          <a:p>
            <a:pPr lvl="0"/>
            <a:r>
              <a:rPr b="1" dirty="0"/>
              <a:t>Balyo robotic forklifts</a:t>
            </a:r>
            <a:r>
              <a:rPr dirty="0"/>
              <a:t> use </a:t>
            </a:r>
            <a:r>
              <a:rPr b="1" dirty="0"/>
              <a:t>Ouster</a:t>
            </a:r>
            <a:r>
              <a:rPr dirty="0"/>
              <a:t> 3D digital LiDAR [3].</a:t>
            </a:r>
          </a:p>
          <a:p>
            <a:pPr marL="0" lvl="0" indent="0">
              <a:buNone/>
            </a:pPr>
            <a:r>
              <a:rPr b="1" dirty="0"/>
              <a:t>Challenges</a:t>
            </a:r>
          </a:p>
          <a:p>
            <a:pPr lvl="0"/>
            <a:r>
              <a:rPr b="1" dirty="0"/>
              <a:t>Geometric degeneracy</a:t>
            </a:r>
            <a:r>
              <a:rPr dirty="0"/>
              <a:t> in long, planar corridors ⇒ drift. [4], [5].</a:t>
            </a:r>
          </a:p>
          <a:p>
            <a:pPr lvl="0"/>
            <a:r>
              <a:rPr b="1" dirty="0"/>
              <a:t>Motion distortion &amp; time sync.</a:t>
            </a:r>
            <a:r>
              <a:rPr dirty="0"/>
              <a:t> [4].</a:t>
            </a:r>
          </a:p>
          <a:p>
            <a:pPr lvl="0"/>
            <a:r>
              <a:rPr b="1" dirty="0"/>
              <a:t>Perceptual aliasing</a:t>
            </a:r>
            <a:r>
              <a:rPr dirty="0"/>
              <a:t> for loop closure. [4].</a:t>
            </a:r>
          </a:p>
          <a:p>
            <a:pPr lvl="0"/>
            <a:r>
              <a:rPr b="1" dirty="0"/>
              <a:t>Registration robustness</a:t>
            </a:r>
            <a:r>
              <a:rPr dirty="0"/>
              <a:t> under planar walls. [5], [6].</a:t>
            </a:r>
          </a:p>
          <a:p>
            <a:pPr lvl="0"/>
            <a:r>
              <a:rPr dirty="0"/>
              <a:t>Higher compute and cost than 2D.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57623-569E-7026-8A63-7E8E7FAB8E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8FFF50-9246-CE8C-FA1F-61DA7AD5BF77}"/>
              </a:ext>
            </a:extLst>
          </p:cNvPr>
          <p:cNvSpPr txBox="1"/>
          <p:nvPr/>
        </p:nvSpPr>
        <p:spPr>
          <a:xfrm>
            <a:off x="327415" y="459462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https://www.businesswire.com/news/home/20210517005834/en/Balyo-Selects-Ousters-Digital-Lidar-for-Its-Robotic-Forklifts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EE1A15EC-BF19-09A8-0039-650A86E3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200151"/>
            <a:ext cx="40100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8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A7BA3-54AE-78AF-4FAB-B71AF61AB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F274-666C-7760-E62F-BF453E63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1B46D-4F48-4AE0-7FCE-D01278451F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w/ 3D LiDAR</a:t>
            </a:r>
          </a:p>
          <a:p>
            <a:pPr marL="0" lvl="0" indent="0">
              <a:buNone/>
            </a:pPr>
            <a:r>
              <a:rPr b="1" dirty="0"/>
              <a:t>How to apply</a:t>
            </a:r>
          </a:p>
          <a:p>
            <a:pPr lvl="0"/>
            <a:r>
              <a:rPr dirty="0"/>
              <a:t>Run </a:t>
            </a:r>
            <a:r>
              <a:rPr b="1" dirty="0"/>
              <a:t>3D LiDAR SLAM</a:t>
            </a:r>
            <a:r>
              <a:rPr dirty="0"/>
              <a:t> with </a:t>
            </a:r>
            <a:r>
              <a:rPr b="1" dirty="0"/>
              <a:t>IMU fusion</a:t>
            </a:r>
            <a:r>
              <a:rPr dirty="0"/>
              <a:t> (LOAM/FAST-LIO-style).</a:t>
            </a:r>
          </a:p>
          <a:p>
            <a:pPr lvl="0"/>
            <a:r>
              <a:rPr dirty="0"/>
              <a:t>Add </a:t>
            </a:r>
            <a:r>
              <a:rPr b="1" dirty="0"/>
              <a:t>loop closure</a:t>
            </a:r>
            <a:r>
              <a:rPr dirty="0"/>
              <a:t> for stability.</a:t>
            </a:r>
          </a:p>
          <a:p>
            <a:pPr marL="0" lvl="0" indent="0">
              <a:buNone/>
            </a:pPr>
            <a:r>
              <a:rPr b="1" dirty="0"/>
              <a:t>Examples</a:t>
            </a:r>
          </a:p>
          <a:p>
            <a:pPr lvl="0"/>
            <a:r>
              <a:rPr b="1" dirty="0"/>
              <a:t>Balyo robotic forklifts</a:t>
            </a:r>
            <a:r>
              <a:rPr dirty="0"/>
              <a:t> use </a:t>
            </a:r>
            <a:r>
              <a:rPr b="1" dirty="0"/>
              <a:t>Ouster</a:t>
            </a:r>
            <a:r>
              <a:rPr dirty="0"/>
              <a:t> 3D digital LiDAR [3].</a:t>
            </a:r>
          </a:p>
          <a:p>
            <a:pPr marL="0" lvl="0" indent="0">
              <a:buNone/>
            </a:pPr>
            <a:r>
              <a:rPr b="1" dirty="0"/>
              <a:t>Challenges</a:t>
            </a:r>
          </a:p>
          <a:p>
            <a:pPr lvl="0"/>
            <a:r>
              <a:rPr lang="en-US" b="1" dirty="0"/>
              <a:t>Geometric degeneracy</a:t>
            </a:r>
            <a:r>
              <a:rPr lang="en-US" dirty="0"/>
              <a:t> in long, planar corridors ⇒ drift. [4], [5].</a:t>
            </a:r>
          </a:p>
          <a:p>
            <a:pPr lvl="0"/>
            <a:r>
              <a:rPr lang="en-US" b="1" dirty="0"/>
              <a:t>Motion distortion &amp; time sync (</a:t>
            </a:r>
            <a:r>
              <a:rPr lang="en-US" dirty="0"/>
              <a:t>all sensor timestamps of LiDAR and IMU</a:t>
            </a:r>
            <a:r>
              <a:rPr lang="en-US" b="1" dirty="0"/>
              <a:t>).</a:t>
            </a:r>
            <a:r>
              <a:rPr lang="en-US" dirty="0"/>
              <a:t> [4].</a:t>
            </a:r>
          </a:p>
          <a:p>
            <a:pPr lvl="0"/>
            <a:r>
              <a:rPr lang="en-US" b="1" dirty="0"/>
              <a:t>Perceptual aliasing</a:t>
            </a:r>
            <a:r>
              <a:rPr lang="en-US" dirty="0"/>
              <a:t> for loop closure. [4].</a:t>
            </a:r>
          </a:p>
          <a:p>
            <a:pPr lvl="0"/>
            <a:r>
              <a:rPr lang="en-US" b="1" dirty="0"/>
              <a:t>Registration robustness</a:t>
            </a:r>
            <a:r>
              <a:rPr lang="en-US" dirty="0"/>
              <a:t> under planar walls. [5], [6].</a:t>
            </a:r>
          </a:p>
          <a:p>
            <a:pPr lvl="0"/>
            <a:r>
              <a:rPr lang="en-US" dirty="0"/>
              <a:t>Higher compute and cost than 2D.</a:t>
            </a:r>
          </a:p>
          <a:p>
            <a:pPr lvl="0"/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F9645-0124-F18A-91E4-00DBF2C38A77}"/>
              </a:ext>
            </a:extLst>
          </p:cNvPr>
          <p:cNvSpPr txBox="1">
            <a:spLocks/>
          </p:cNvSpPr>
          <p:nvPr/>
        </p:nvSpPr>
        <p:spPr>
          <a:xfrm>
            <a:off x="533400" y="1200151"/>
            <a:ext cx="4038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/>
              <a:buNone/>
            </a:pPr>
            <a:r>
              <a:rPr lang="en-US" b="1" dirty="0"/>
              <a:t>w/ 2D LiDAR</a:t>
            </a:r>
          </a:p>
          <a:p>
            <a:pPr marL="0" indent="0">
              <a:buFont typeface="Arial"/>
              <a:buNone/>
            </a:pPr>
            <a:r>
              <a:rPr lang="en-US" b="1" dirty="0"/>
              <a:t>How to apply</a:t>
            </a:r>
          </a:p>
          <a:p>
            <a:r>
              <a:rPr lang="en-US" b="1" dirty="0"/>
              <a:t>Map-based localization.</a:t>
            </a:r>
            <a:r>
              <a:rPr lang="en-US" dirty="0"/>
              <a:t> Align scans to a 2D occupancy/contour map with </a:t>
            </a:r>
            <a:r>
              <a:rPr lang="en-US" b="1" dirty="0"/>
              <a:t>ICP</a:t>
            </a:r>
            <a:r>
              <a:rPr lang="en-US" dirty="0"/>
              <a:t> or </a:t>
            </a:r>
            <a:r>
              <a:rPr lang="en-US" b="1" dirty="0"/>
              <a:t>NDT</a:t>
            </a:r>
            <a:r>
              <a:rPr lang="en-US" dirty="0"/>
              <a:t>. Seed with wheel </a:t>
            </a:r>
            <a:r>
              <a:rPr lang="en-US" dirty="0" err="1"/>
              <a:t>odom</a:t>
            </a:r>
            <a:r>
              <a:rPr lang="en-US" dirty="0"/>
              <a:t>.</a:t>
            </a:r>
          </a:p>
          <a:p>
            <a:r>
              <a:rPr lang="en-US" b="1" dirty="0"/>
              <a:t>SLAM when no map.</a:t>
            </a:r>
            <a:r>
              <a:rPr lang="en-US" dirty="0"/>
              <a:t> 2D scan matching + </a:t>
            </a:r>
            <a:r>
              <a:rPr lang="en-US" b="1" dirty="0"/>
              <a:t>loop closure</a:t>
            </a:r>
            <a:r>
              <a:rPr lang="en-US" dirty="0"/>
              <a:t> to cap drift. Keep grid small; reject outliers.</a:t>
            </a:r>
          </a:p>
          <a:p>
            <a:pPr marL="0" indent="0">
              <a:buFont typeface="Arial"/>
              <a:buNone/>
            </a:pPr>
            <a:r>
              <a:rPr lang="en-US" b="1" dirty="0"/>
              <a:t>Examples</a:t>
            </a:r>
          </a:p>
          <a:p>
            <a:r>
              <a:rPr lang="en-US" b="1" dirty="0"/>
              <a:t>SICK NAV3xx</a:t>
            </a:r>
            <a:r>
              <a:rPr lang="en-US" dirty="0"/>
              <a:t> on AGV/AMR. Uses natural contour localization [1].</a:t>
            </a:r>
          </a:p>
          <a:p>
            <a:r>
              <a:rPr lang="en-US" b="1" dirty="0"/>
              <a:t>Hokuyo UST-10LX</a:t>
            </a:r>
            <a:r>
              <a:rPr lang="en-US" dirty="0"/>
              <a:t> on many AMRs.</a:t>
            </a:r>
          </a:p>
          <a:p>
            <a:pPr marL="0" indent="0">
              <a:buFont typeface="Arial"/>
              <a:buNone/>
            </a:pPr>
            <a:r>
              <a:rPr lang="en-US" b="1" dirty="0"/>
              <a:t>Challenges</a:t>
            </a:r>
          </a:p>
          <a:p>
            <a:r>
              <a:rPr lang="en-US" b="1" dirty="0"/>
              <a:t>Geometric degeneracy.</a:t>
            </a:r>
            <a:r>
              <a:rPr lang="en-US" dirty="0"/>
              <a:t> Long plain walls ⇒ ambiguous matches ⇒ drift. Mitigate with loop closure and IMU/</a:t>
            </a:r>
            <a:r>
              <a:rPr lang="en-US" dirty="0" err="1"/>
              <a:t>odom</a:t>
            </a:r>
            <a:r>
              <a:rPr lang="en-US" dirty="0"/>
              <a:t> fusion [2].</a:t>
            </a:r>
          </a:p>
          <a:p>
            <a:r>
              <a:rPr lang="en-US" b="1" dirty="0"/>
              <a:t>Dynamic scenes.</a:t>
            </a:r>
            <a:r>
              <a:rPr lang="en-US" dirty="0"/>
              <a:t> People/carts hurt scan matching. Use dynamic masking or tracking [3].</a:t>
            </a:r>
          </a:p>
        </p:txBody>
      </p:sp>
    </p:spTree>
    <p:extLst>
      <p:ext uri="{BB962C8B-B14F-4D97-AF65-F5344CB8AC3E}">
        <p14:creationId xmlns:p14="http://schemas.microsoft.com/office/powerpoint/2010/main" val="340945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b="1" dirty="0"/>
              <a:t>Reference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dirty="0"/>
              <a:t>[1] </a:t>
            </a:r>
            <a:r>
              <a:rPr i="1" dirty="0"/>
              <a:t>NAV3xx: High performance 2D LiDAR sensor for navigation of AGVs/AMRs (product family overview)</a:t>
            </a:r>
            <a:r>
              <a:rPr dirty="0"/>
              <a:t>. SICK AG, 2025. Available: </a:t>
            </a:r>
            <a:r>
              <a:rPr dirty="0">
                <a:hlinkClick r:id="rId2"/>
              </a:rPr>
              <a:t>https://www.sick.com/media/familyoverview/6/16/916/familyOverview_NAV3xx_g91916_en.pdf</a:t>
            </a:r>
          </a:p>
          <a:p>
            <a:pPr marL="0" lvl="0" indent="0">
              <a:buNone/>
            </a:pPr>
            <a:r>
              <a:rPr dirty="0"/>
              <a:t>[2] H. Ye, G. Chen, W. Chen, L. He, Y. Guan, and H. Zhang, “Mapping while following: 2D LiDAR SLAM in indoor dynamic environments with a person tracker,” in </a:t>
            </a:r>
            <a:r>
              <a:rPr i="1" dirty="0"/>
              <a:t>IEEE int. Conf. On robotics and biomimetics (ROBIO)</a:t>
            </a:r>
            <a:r>
              <a:rPr dirty="0"/>
              <a:t>, 2021, pp. 826–832. </a:t>
            </a:r>
            <a:r>
              <a:rPr dirty="0" err="1"/>
              <a:t>doi</a:t>
            </a:r>
            <a:r>
              <a:rPr dirty="0"/>
              <a:t>: </a:t>
            </a:r>
            <a:r>
              <a:rPr dirty="0">
                <a:hlinkClick r:id="rId3"/>
              </a:rPr>
              <a:t>10.1109/ROBIO54168.2021.9739394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[3] “Balyo selects ouster’s digital lidar for its robotic forklifts.” Business Wire / Ouster, Inc. Press release, May 17, 2021. Available: </a:t>
            </a:r>
            <a:r>
              <a:rPr dirty="0">
                <a:hlinkClick r:id="rId4"/>
              </a:rPr>
              <a:t>https://www.businesswire.com/news/home/20210517005834/en/Balyo-Selects-Ousters-Digital-Lidar-for-Its-Robotic-Forklifts</a:t>
            </a:r>
          </a:p>
          <a:p>
            <a:pPr marL="0" lvl="0" indent="0">
              <a:buNone/>
            </a:pPr>
            <a:r>
              <a:rPr dirty="0"/>
              <a:t>[4] K. Ebadi, L. </a:t>
            </a:r>
            <a:r>
              <a:rPr dirty="0" err="1"/>
              <a:t>Bernreiter</a:t>
            </a:r>
            <a:r>
              <a:rPr dirty="0"/>
              <a:t>, H. Biggie, </a:t>
            </a:r>
            <a:r>
              <a:rPr i="1" dirty="0"/>
              <a:t>et al.</a:t>
            </a:r>
            <a:r>
              <a:rPr dirty="0"/>
              <a:t>, “Present and future of SLAM in extreme environments: The DARPA </a:t>
            </a:r>
            <a:r>
              <a:rPr dirty="0" err="1"/>
              <a:t>SubT</a:t>
            </a:r>
            <a:r>
              <a:rPr dirty="0"/>
              <a:t> challenge,” </a:t>
            </a:r>
            <a:r>
              <a:rPr i="1" dirty="0"/>
              <a:t>IEEE Transactions on Robotics</a:t>
            </a:r>
            <a:r>
              <a:rPr dirty="0"/>
              <a:t>, vol. 40, pp. 936–959, 2024, </a:t>
            </a:r>
            <a:r>
              <a:rPr dirty="0" err="1"/>
              <a:t>doi</a:t>
            </a:r>
            <a:r>
              <a:rPr dirty="0"/>
              <a:t>: </a:t>
            </a:r>
            <a:r>
              <a:rPr dirty="0">
                <a:hlinkClick r:id="rId5"/>
              </a:rPr>
              <a:t>10.1109/TRO.2023.3323938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[5] Z. Chen </a:t>
            </a:r>
            <a:r>
              <a:rPr i="1" dirty="0"/>
              <a:t>et al.</a:t>
            </a:r>
            <a:r>
              <a:rPr dirty="0"/>
              <a:t>, “RELEAD: Resilient localization with enhanced LiDAR odometry in adverse environments,” </a:t>
            </a:r>
            <a:r>
              <a:rPr i="1" dirty="0" err="1"/>
              <a:t>arXiv</a:t>
            </a:r>
            <a:r>
              <a:rPr i="1" dirty="0"/>
              <a:t> preprint</a:t>
            </a:r>
            <a:r>
              <a:rPr dirty="0"/>
              <a:t>, 2024, </a:t>
            </a:r>
            <a:r>
              <a:rPr dirty="0" err="1"/>
              <a:t>doi</a:t>
            </a:r>
            <a:r>
              <a:rPr dirty="0"/>
              <a:t>: </a:t>
            </a:r>
            <a:r>
              <a:rPr dirty="0">
                <a:hlinkClick r:id="rId6"/>
              </a:rPr>
              <a:t>10.48550/arXiv.2402.18934</a:t>
            </a:r>
            <a:r>
              <a:rPr dirty="0"/>
              <a:t>.</a:t>
            </a:r>
          </a:p>
          <a:p>
            <a:pPr marL="0" lvl="0" indent="0">
              <a:buNone/>
            </a:pPr>
            <a:r>
              <a:rPr dirty="0"/>
              <a:t>[6] D. Lee, H. Lim, and S. Han, “</a:t>
            </a:r>
            <a:r>
              <a:rPr dirty="0" err="1"/>
              <a:t>GenZ</a:t>
            </a:r>
            <a:r>
              <a:rPr dirty="0"/>
              <a:t>-ICP: Generalizable and degeneracy-robust LiDAR odometry using an adaptive weighting,” </a:t>
            </a:r>
            <a:r>
              <a:rPr i="1" dirty="0" err="1"/>
              <a:t>arXiv</a:t>
            </a:r>
            <a:r>
              <a:rPr i="1" dirty="0"/>
              <a:t> preprint</a:t>
            </a:r>
            <a:r>
              <a:rPr dirty="0"/>
              <a:t>, 2024, Available: </a:t>
            </a:r>
            <a:r>
              <a:rPr dirty="0">
                <a:hlinkClick r:id="rId7"/>
              </a:rPr>
              <a:t>https://arxiv.org/abs/2411.06766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1157</Words>
  <Application>Microsoft Office PowerPoint</Application>
  <PresentationFormat>On-screen Show (16:9)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Featureless Corridor: 2D vs 3D LiDAR</vt:lpstr>
      <vt:lpstr>2D vs 3D LiDAR in a Featureless Corridor</vt:lpstr>
      <vt:lpstr>2D vs 3D LiDAR in a Featureless Corridor</vt:lpstr>
      <vt:lpstr>2D vs 3D LiDAR in a Featureless Corridor</vt:lpstr>
      <vt:lpstr>2D vs 3D LiDAR in a Featureless Corridor</vt:lpstr>
      <vt:lpstr>2D vs 3D LiDAR in a Featureless Corridor</vt:lpstr>
      <vt:lpstr>2D vs 3D LiDAR in a Featureless Corridor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Featureless Corridor: 2D vs 3D LiDAR</dc:title>
  <dc:creator>jiaqi chang</dc:creator>
  <cp:keywords/>
  <cp:lastModifiedBy>Chen Taoyu</cp:lastModifiedBy>
  <cp:revision>7</cp:revision>
  <dcterms:created xsi:type="dcterms:W3CDTF">2025-09-08T09:28:23Z</dcterms:created>
  <dcterms:modified xsi:type="dcterms:W3CDTF">2025-09-08T11:55:34Z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href.bib</vt:lpwstr>
  </property>
  <property fmtid="{D5CDD505-2E9C-101B-9397-08002B2CF9AE}" pid="4" name="csl">
    <vt:lpwstr>ieee.csl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lide-number">
    <vt:lpwstr>True</vt:lpwstr>
  </property>
  <property fmtid="{D5CDD505-2E9C-101B-9397-08002B2CF9AE}" pid="10" name="toc-title">
    <vt:lpwstr>Table of contents</vt:lpwstr>
  </property>
</Properties>
</file>