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56" r:id="rId3"/>
    <p:sldId id="264" r:id="rId4"/>
    <p:sldId id="265" r:id="rId5"/>
    <p:sldId id="266" r:id="rId6"/>
    <p:sldId id="272" r:id="rId7"/>
    <p:sldId id="267" r:id="rId8"/>
    <p:sldId id="268" r:id="rId9"/>
    <p:sldId id="269" r:id="rId10"/>
    <p:sldId id="270" r:id="rId11"/>
    <p:sldId id="271" r:id="rId12"/>
    <p:sldId id="262" r:id="rId13"/>
    <p:sldId id="27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A1740-87CF-4F87-BF63-85C6DDC952FD}" type="datetimeFigureOut">
              <a:rPr lang="en-US"/>
              <a:t>3/3/2015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EB6CA-33B1-4019-A1E0-1A40E51483E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8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EB6CA-33B1-4019-A1E0-1A40E51483E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6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EB6CA-33B1-4019-A1E0-1A40E51483E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5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EB6CA-33B1-4019-A1E0-1A40E51483E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88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EB6CA-33B1-4019-A1E0-1A40E51483E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93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EB6CA-33B1-4019-A1E0-1A40E51483E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9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EB6CA-33B1-4019-A1E0-1A40E51483E5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7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EB6CA-33B1-4019-A1E0-1A40E51483E5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5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EB6CA-33B1-4019-A1E0-1A40E51483E5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6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9F0-F4B2-475B-B7CD-C4C81C95EA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1ECD-B0E9-4917-BE8F-BFDCCBACA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9F0-F4B2-475B-B7CD-C4C81C95EA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1ECD-B0E9-4917-BE8F-BFDCCBACA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2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9F0-F4B2-475B-B7CD-C4C81C95EA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1ECD-B0E9-4917-BE8F-BFDCCBACA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2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9F0-F4B2-475B-B7CD-C4C81C95EA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1ECD-B0E9-4917-BE8F-BFDCCBACA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9F0-F4B2-475B-B7CD-C4C81C95EA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1ECD-B0E9-4917-BE8F-BFDCCBACA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9F0-F4B2-475B-B7CD-C4C81C95EA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1ECD-B0E9-4917-BE8F-BFDCCBACA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8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9F0-F4B2-475B-B7CD-C4C81C95EA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1ECD-B0E9-4917-BE8F-BFDCCBACA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8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9F0-F4B2-475B-B7CD-C4C81C95EA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1ECD-B0E9-4917-BE8F-BFDCCBACA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8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9F0-F4B2-475B-B7CD-C4C81C95EA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1ECD-B0E9-4917-BE8F-BFDCCBACA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9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9F0-F4B2-475B-B7CD-C4C81C95EA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1ECD-B0E9-4917-BE8F-BFDCCBACA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7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F9F0-F4B2-475B-B7CD-C4C81C95EA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1ECD-B0E9-4917-BE8F-BFDCCBACA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F9F0-F4B2-475B-B7CD-C4C81C95EA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F1ECD-B0E9-4917-BE8F-BFDCCBACA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tack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op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Infrastructure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Christopher Parnin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0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79198" y="2724268"/>
            <a:ext cx="2425400" cy="3268980"/>
          </a:xfrm>
          <a:prstGeom prst="roundRect">
            <a:avLst>
              <a:gd name="adj" fmla="val 9818"/>
            </a:avLst>
          </a:prstGeom>
          <a:solidFill>
            <a:schemeClr val="bg1"/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3250450" y="5749716"/>
            <a:ext cx="1634259" cy="24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AZ-1</a:t>
            </a:r>
            <a:endParaRPr lang="en-US" sz="1050" b="1" dirty="0">
              <a:solidFill>
                <a:srgbClr val="F7981F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37" name="TextBox 39"/>
          <p:cNvSpPr txBox="1">
            <a:spLocks noChangeArrowheads="1"/>
          </p:cNvSpPr>
          <p:nvPr/>
        </p:nvSpPr>
        <p:spPr bwMode="auto">
          <a:xfrm>
            <a:off x="3055886" y="701404"/>
            <a:ext cx="2019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www.devops.com</a:t>
            </a:r>
            <a:endParaRPr lang="en-US" sz="1400" b="1" dirty="0">
              <a:solidFill>
                <a:srgbClr val="002060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58" name="Freeform 18"/>
          <p:cNvSpPr>
            <a:spLocks/>
          </p:cNvSpPr>
          <p:nvPr/>
        </p:nvSpPr>
        <p:spPr bwMode="auto">
          <a:xfrm>
            <a:off x="3363096" y="3078715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Arial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091453" y="2944477"/>
            <a:ext cx="1952255" cy="93345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TextBox 94"/>
          <p:cNvSpPr txBox="1">
            <a:spLocks noChangeArrowheads="1"/>
          </p:cNvSpPr>
          <p:nvPr/>
        </p:nvSpPr>
        <p:spPr bwMode="auto">
          <a:xfrm>
            <a:off x="3082034" y="3673369"/>
            <a:ext cx="2019725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Arial"/>
                <a:ea typeface="Verdana" pitchFamily="34" charset="0"/>
                <a:cs typeface="Arial"/>
              </a:rPr>
              <a:t>Auto Scaling Group</a:t>
            </a:r>
            <a:endParaRPr lang="en-US" sz="1050" b="1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61" name="Freeform 18"/>
          <p:cNvSpPr>
            <a:spLocks/>
          </p:cNvSpPr>
          <p:nvPr/>
        </p:nvSpPr>
        <p:spPr bwMode="auto">
          <a:xfrm>
            <a:off x="4151657" y="3055604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Web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245383" y="5234019"/>
            <a:ext cx="529933" cy="515697"/>
            <a:chOff x="5045075" y="2203421"/>
            <a:chExt cx="772319" cy="749329"/>
          </a:xfrm>
        </p:grpSpPr>
        <p:grpSp>
          <p:nvGrpSpPr>
            <p:cNvPr id="64" name="Group 347"/>
            <p:cNvGrpSpPr/>
            <p:nvPr/>
          </p:nvGrpSpPr>
          <p:grpSpPr>
            <a:xfrm>
              <a:off x="5511006" y="2594597"/>
              <a:ext cx="306388" cy="358153"/>
              <a:chOff x="5351242" y="1057615"/>
              <a:chExt cx="628650" cy="771185"/>
            </a:xfrm>
          </p:grpSpPr>
          <p:sp>
            <p:nvSpPr>
              <p:cNvPr id="67" name="Freeform 289"/>
              <p:cNvSpPr>
                <a:spLocks/>
              </p:cNvSpPr>
              <p:nvPr/>
            </p:nvSpPr>
            <p:spPr bwMode="auto">
              <a:xfrm>
                <a:off x="5359400" y="1189037"/>
                <a:ext cx="619125" cy="639763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33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33" y="67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0"/>
                  </a:cxn>
                </a:cxnLst>
                <a:rect l="0" t="0" r="r" b="b"/>
                <a:pathLst>
                  <a:path w="65" h="67">
                    <a:moveTo>
                      <a:pt x="65" y="0"/>
                    </a:moveTo>
                    <a:cubicBezTo>
                      <a:pt x="64" y="5"/>
                      <a:pt x="51" y="8"/>
                      <a:pt x="33" y="8"/>
                    </a:cubicBezTo>
                    <a:cubicBezTo>
                      <a:pt x="14" y="8"/>
                      <a:pt x="2" y="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3"/>
                      <a:pt x="14" y="67"/>
                      <a:pt x="33" y="67"/>
                    </a:cubicBezTo>
                    <a:cubicBezTo>
                      <a:pt x="51" y="67"/>
                      <a:pt x="65" y="63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0"/>
                      <a:pt x="65" y="0"/>
                      <a:pt x="65" y="0"/>
                    </a:cubicBezTo>
                    <a:close/>
                  </a:path>
                </a:pathLst>
              </a:custGeom>
              <a:solidFill>
                <a:srgbClr val="6F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8" name="Oval 290"/>
              <p:cNvSpPr>
                <a:spLocks noChangeArrowheads="1"/>
              </p:cNvSpPr>
              <p:nvPr/>
            </p:nvSpPr>
            <p:spPr bwMode="auto">
              <a:xfrm>
                <a:off x="5351242" y="1057615"/>
                <a:ext cx="628650" cy="161925"/>
              </a:xfrm>
              <a:prstGeom prst="ellipse">
                <a:avLst/>
              </a:prstGeom>
              <a:solidFill>
                <a:srgbClr val="70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65" name="Freeform 160"/>
            <p:cNvSpPr>
              <a:spLocks/>
            </p:cNvSpPr>
            <p:nvPr/>
          </p:nvSpPr>
          <p:spPr bwMode="auto">
            <a:xfrm>
              <a:off x="5045075" y="2203421"/>
              <a:ext cx="704850" cy="723900"/>
            </a:xfrm>
            <a:custGeom>
              <a:avLst/>
              <a:gdLst/>
              <a:ahLst/>
              <a:cxnLst>
                <a:cxn ang="0">
                  <a:pos x="47" y="45"/>
                </a:cxn>
                <a:cxn ang="0">
                  <a:pos x="47" y="44"/>
                </a:cxn>
                <a:cxn ang="0">
                  <a:pos x="47" y="44"/>
                </a:cxn>
                <a:cxn ang="0">
                  <a:pos x="65" y="39"/>
                </a:cxn>
                <a:cxn ang="0">
                  <a:pos x="74" y="39"/>
                </a:cxn>
                <a:cxn ang="0">
                  <a:pos x="74" y="7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69"/>
                </a:cxn>
                <a:cxn ang="0">
                  <a:pos x="6" y="76"/>
                </a:cxn>
                <a:cxn ang="0">
                  <a:pos x="48" y="76"/>
                </a:cxn>
                <a:cxn ang="0">
                  <a:pos x="47" y="73"/>
                </a:cxn>
                <a:cxn ang="0">
                  <a:pos x="47" y="45"/>
                </a:cxn>
              </a:cxnLst>
              <a:rect l="0" t="0" r="r" b="b"/>
              <a:pathLst>
                <a:path w="74" h="76">
                  <a:moveTo>
                    <a:pt x="47" y="45"/>
                  </a:moveTo>
                  <a:cubicBezTo>
                    <a:pt x="47" y="45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0"/>
                    <a:pt x="56" y="39"/>
                    <a:pt x="65" y="39"/>
                  </a:cubicBezTo>
                  <a:cubicBezTo>
                    <a:pt x="68" y="39"/>
                    <a:pt x="71" y="39"/>
                    <a:pt x="74" y="39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6"/>
                    <a:pt x="6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7" y="75"/>
                    <a:pt x="47" y="74"/>
                    <a:pt x="47" y="73"/>
                  </a:cubicBezTo>
                  <a:lnTo>
                    <a:pt x="47" y="45"/>
                  </a:lnTo>
                  <a:close/>
                </a:path>
              </a:pathLst>
            </a:custGeom>
            <a:solidFill>
              <a:srgbClr val="6F2D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Freeform 153"/>
            <p:cNvSpPr>
              <a:spLocks/>
            </p:cNvSpPr>
            <p:nvPr/>
          </p:nvSpPr>
          <p:spPr bwMode="auto">
            <a:xfrm>
              <a:off x="5602287" y="2728912"/>
              <a:ext cx="142875" cy="161925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36" y="102"/>
                </a:cxn>
                <a:cxn ang="0">
                  <a:pos x="54" y="102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72" y="102"/>
                </a:cxn>
                <a:cxn ang="0">
                  <a:pos x="90" y="102"/>
                </a:cxn>
                <a:cxn ang="0">
                  <a:pos x="90" y="0"/>
                </a:cxn>
                <a:cxn ang="0">
                  <a:pos x="60" y="0"/>
                </a:cxn>
                <a:cxn ang="0">
                  <a:pos x="42" y="72"/>
                </a:cxn>
                <a:cxn ang="0">
                  <a:pos x="42" y="72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102"/>
                </a:cxn>
                <a:cxn ang="0">
                  <a:pos x="18" y="102"/>
                </a:cxn>
                <a:cxn ang="0">
                  <a:pos x="18" y="18"/>
                </a:cxn>
              </a:cxnLst>
              <a:rect l="0" t="0" r="r" b="b"/>
              <a:pathLst>
                <a:path w="90" h="102">
                  <a:moveTo>
                    <a:pt x="18" y="18"/>
                  </a:moveTo>
                  <a:lnTo>
                    <a:pt x="18" y="18"/>
                  </a:lnTo>
                  <a:lnTo>
                    <a:pt x="36" y="102"/>
                  </a:lnTo>
                  <a:lnTo>
                    <a:pt x="54" y="102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72" y="102"/>
                  </a:lnTo>
                  <a:lnTo>
                    <a:pt x="90" y="102"/>
                  </a:lnTo>
                  <a:lnTo>
                    <a:pt x="90" y="0"/>
                  </a:lnTo>
                  <a:lnTo>
                    <a:pt x="60" y="0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102"/>
                  </a:lnTo>
                  <a:lnTo>
                    <a:pt x="18" y="10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69" name="Freeform 18"/>
          <p:cNvSpPr>
            <a:spLocks/>
          </p:cNvSpPr>
          <p:nvPr/>
        </p:nvSpPr>
        <p:spPr bwMode="auto">
          <a:xfrm>
            <a:off x="3363096" y="4162908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App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115770" y="4036396"/>
            <a:ext cx="1952255" cy="84538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023983" y="4651117"/>
            <a:ext cx="2019725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Arial"/>
                <a:ea typeface="Verdana" pitchFamily="34" charset="0"/>
                <a:cs typeface="Arial"/>
              </a:rPr>
              <a:t>App Tier</a:t>
            </a:r>
            <a:endParaRPr lang="en-US" sz="1050" b="1" dirty="0"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461003" y="4924341"/>
            <a:ext cx="0" cy="2949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046597" y="941447"/>
            <a:ext cx="4988" cy="2469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4"/>
          <p:cNvSpPr txBox="1">
            <a:spLocks noChangeArrowheads="1"/>
          </p:cNvSpPr>
          <p:nvPr/>
        </p:nvSpPr>
        <p:spPr bwMode="auto">
          <a:xfrm>
            <a:off x="4062903" y="5722883"/>
            <a:ext cx="1421008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4"/>
                </a:solidFill>
                <a:latin typeface="Arial"/>
                <a:ea typeface="Verdana" pitchFamily="34" charset="0"/>
                <a:cs typeface="Arial"/>
              </a:rPr>
              <a:t>Amazon RDS</a:t>
            </a:r>
            <a:endParaRPr lang="en-US" sz="1050" b="1" dirty="0">
              <a:solidFill>
                <a:schemeClr val="accent4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7" name="TextBox 94"/>
          <p:cNvSpPr txBox="1">
            <a:spLocks noChangeArrowheads="1"/>
          </p:cNvSpPr>
          <p:nvPr/>
        </p:nvSpPr>
        <p:spPr bwMode="auto">
          <a:xfrm>
            <a:off x="4049091" y="2364161"/>
            <a:ext cx="1421008" cy="38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6"/>
                </a:solidFill>
                <a:latin typeface="Arial"/>
                <a:ea typeface="Verdana" pitchFamily="34" charset="0"/>
                <a:cs typeface="Arial"/>
              </a:rPr>
              <a:t>Amazon  EC2</a:t>
            </a:r>
          </a:p>
          <a:p>
            <a:pPr algn="ctr"/>
            <a:r>
              <a:rPr lang="en-US" sz="1050" b="1" dirty="0" smtClean="0">
                <a:solidFill>
                  <a:schemeClr val="accent6"/>
                </a:solidFill>
                <a:latin typeface="Arial"/>
                <a:ea typeface="Verdana" pitchFamily="34" charset="0"/>
                <a:cs typeface="Arial"/>
              </a:rPr>
              <a:t>Instances</a:t>
            </a:r>
            <a:endParaRPr lang="en-US" sz="1050" b="1" dirty="0">
              <a:solidFill>
                <a:schemeClr val="accent6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8" name="Freeform 18"/>
          <p:cNvSpPr>
            <a:spLocks/>
          </p:cNvSpPr>
          <p:nvPr/>
        </p:nvSpPr>
        <p:spPr bwMode="auto">
          <a:xfrm>
            <a:off x="3363096" y="3049445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Web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9" name="Freeform 18"/>
          <p:cNvSpPr>
            <a:spLocks/>
          </p:cNvSpPr>
          <p:nvPr/>
        </p:nvSpPr>
        <p:spPr bwMode="auto">
          <a:xfrm>
            <a:off x="4182229" y="4180681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App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07" name="Title 106"/>
          <p:cNvSpPr>
            <a:spLocks noGrp="1"/>
          </p:cNvSpPr>
          <p:nvPr>
            <p:ph type="title"/>
          </p:nvPr>
        </p:nvSpPr>
        <p:spPr>
          <a:xfrm>
            <a:off x="7278130" y="266168"/>
            <a:ext cx="4805359" cy="1325563"/>
          </a:xfrm>
        </p:spPr>
        <p:txBody>
          <a:bodyPr/>
          <a:lstStyle/>
          <a:p>
            <a:r>
              <a:rPr lang="en-US" dirty="0" smtClean="0"/>
              <a:t>Other Concerns</a:t>
            </a:r>
            <a:endParaRPr lang="en-US" dirty="0"/>
          </a:p>
        </p:txBody>
      </p:sp>
      <p:sp>
        <p:nvSpPr>
          <p:cNvPr id="106" name="Content Placeholder 105"/>
          <p:cNvSpPr>
            <a:spLocks noGrp="1"/>
          </p:cNvSpPr>
          <p:nvPr>
            <p:ph idx="1"/>
          </p:nvPr>
        </p:nvSpPr>
        <p:spPr>
          <a:xfrm>
            <a:off x="7572884" y="1727581"/>
            <a:ext cx="5412259" cy="4964082"/>
          </a:xfrm>
        </p:spPr>
        <p:txBody>
          <a:bodyPr>
            <a:normAutofit/>
          </a:bodyPr>
          <a:lstStyle/>
          <a:p>
            <a:r>
              <a:rPr lang="en-US" i="1" dirty="0" smtClean="0"/>
              <a:t>Monitoring, </a:t>
            </a:r>
          </a:p>
          <a:p>
            <a:r>
              <a:rPr lang="en-US" i="1" dirty="0" smtClean="0"/>
              <a:t>Client messaging, </a:t>
            </a:r>
          </a:p>
          <a:p>
            <a:r>
              <a:rPr lang="en-US" i="1" dirty="0" smtClean="0"/>
              <a:t>Indexing,</a:t>
            </a:r>
          </a:p>
          <a:p>
            <a:r>
              <a:rPr lang="en-US" i="1" dirty="0" smtClean="0"/>
              <a:t>Email services</a:t>
            </a:r>
          </a:p>
          <a:p>
            <a:r>
              <a:rPr lang="en-US" i="1" dirty="0" smtClean="0"/>
              <a:t>…</a:t>
            </a:r>
            <a:endParaRPr lang="en-US" dirty="0" smtClean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038859" y="1341125"/>
            <a:ext cx="0" cy="657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reeform 291"/>
          <p:cNvSpPr>
            <a:spLocks/>
          </p:cNvSpPr>
          <p:nvPr/>
        </p:nvSpPr>
        <p:spPr bwMode="auto">
          <a:xfrm>
            <a:off x="3849802" y="1212881"/>
            <a:ext cx="379855" cy="336937"/>
          </a:xfrm>
          <a:custGeom>
            <a:avLst/>
            <a:gdLst/>
            <a:ahLst/>
            <a:cxnLst>
              <a:cxn ang="0">
                <a:pos x="78" y="52"/>
              </a:cxn>
              <a:cxn ang="0">
                <a:pos x="42" y="75"/>
              </a:cxn>
              <a:cxn ang="0">
                <a:pos x="41" y="75"/>
              </a:cxn>
              <a:cxn ang="0">
                <a:pos x="1" y="52"/>
              </a:cxn>
              <a:cxn ang="0">
                <a:pos x="7" y="30"/>
              </a:cxn>
              <a:cxn ang="0">
                <a:pos x="1" y="16"/>
              </a:cxn>
              <a:cxn ang="0">
                <a:pos x="14" y="0"/>
              </a:cxn>
              <a:cxn ang="0">
                <a:pos x="40" y="0"/>
              </a:cxn>
              <a:cxn ang="0">
                <a:pos x="41" y="0"/>
              </a:cxn>
              <a:cxn ang="0">
                <a:pos x="66" y="0"/>
              </a:cxn>
              <a:cxn ang="0">
                <a:pos x="77" y="15"/>
              </a:cxn>
              <a:cxn ang="0">
                <a:pos x="71" y="29"/>
              </a:cxn>
              <a:cxn ang="0">
                <a:pos x="78" y="52"/>
              </a:cxn>
            </a:cxnLst>
            <a:rect l="0" t="0" r="r" b="b"/>
            <a:pathLst>
              <a:path w="80" h="76">
                <a:moveTo>
                  <a:pt x="78" y="52"/>
                </a:moveTo>
                <a:cubicBezTo>
                  <a:pt x="74" y="70"/>
                  <a:pt x="56" y="63"/>
                  <a:pt x="42" y="75"/>
                </a:cubicBezTo>
                <a:cubicBezTo>
                  <a:pt x="41" y="76"/>
                  <a:pt x="41" y="75"/>
                  <a:pt x="41" y="75"/>
                </a:cubicBezTo>
                <a:cubicBezTo>
                  <a:pt x="32" y="64"/>
                  <a:pt x="5" y="73"/>
                  <a:pt x="1" y="52"/>
                </a:cubicBezTo>
                <a:cubicBezTo>
                  <a:pt x="0" y="40"/>
                  <a:pt x="7" y="39"/>
                  <a:pt x="7" y="30"/>
                </a:cubicBezTo>
                <a:cubicBezTo>
                  <a:pt x="7" y="23"/>
                  <a:pt x="1" y="16"/>
                  <a:pt x="1" y="16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27" y="13"/>
                  <a:pt x="40" y="0"/>
                </a:cubicBezTo>
                <a:cubicBezTo>
                  <a:pt x="40" y="0"/>
                  <a:pt x="41" y="0"/>
                  <a:pt x="41" y="0"/>
                </a:cubicBezTo>
                <a:cubicBezTo>
                  <a:pt x="53" y="14"/>
                  <a:pt x="66" y="0"/>
                  <a:pt x="66" y="0"/>
                </a:cubicBezTo>
                <a:cubicBezTo>
                  <a:pt x="77" y="15"/>
                  <a:pt x="77" y="15"/>
                  <a:pt x="77" y="15"/>
                </a:cubicBezTo>
                <a:cubicBezTo>
                  <a:pt x="77" y="15"/>
                  <a:pt x="71" y="22"/>
                  <a:pt x="71" y="29"/>
                </a:cubicBezTo>
                <a:cubicBezTo>
                  <a:pt x="72" y="38"/>
                  <a:pt x="80" y="42"/>
                  <a:pt x="78" y="52"/>
                </a:cubicBezTo>
                <a:close/>
              </a:path>
            </a:pathLst>
          </a:custGeom>
          <a:solidFill>
            <a:srgbClr val="26226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8" name="TextBox 38"/>
          <p:cNvSpPr txBox="1">
            <a:spLocks noChangeArrowheads="1"/>
          </p:cNvSpPr>
          <p:nvPr/>
        </p:nvSpPr>
        <p:spPr bwMode="auto">
          <a:xfrm>
            <a:off x="2534980" y="1194192"/>
            <a:ext cx="1433331" cy="34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Amazon Route 53</a:t>
            </a:r>
          </a:p>
          <a:p>
            <a:pPr algn="ctr"/>
            <a:r>
              <a:rPr lang="en-US" sz="900" b="1" dirty="0" smtClean="0">
                <a:solidFill>
                  <a:srgbClr val="00206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Hosted Zone</a:t>
            </a:r>
            <a:endParaRPr lang="en-US" sz="900" b="1" dirty="0">
              <a:solidFill>
                <a:srgbClr val="00206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29" name="TextBox 39"/>
          <p:cNvSpPr txBox="1">
            <a:spLocks noChangeArrowheads="1"/>
          </p:cNvSpPr>
          <p:nvPr/>
        </p:nvSpPr>
        <p:spPr bwMode="auto">
          <a:xfrm>
            <a:off x="2800915" y="2063959"/>
            <a:ext cx="1189820" cy="38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Elastic Load</a:t>
            </a:r>
          </a:p>
          <a:p>
            <a:pPr algn="ctr"/>
            <a:r>
              <a:rPr lang="en-US" sz="1000" b="1" dirty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Balancer</a:t>
            </a:r>
          </a:p>
        </p:txBody>
      </p:sp>
      <p:sp>
        <p:nvSpPr>
          <p:cNvPr id="30" name="Freeform 39"/>
          <p:cNvSpPr>
            <a:spLocks noEditPoints="1"/>
          </p:cNvSpPr>
          <p:nvPr/>
        </p:nvSpPr>
        <p:spPr bwMode="auto">
          <a:xfrm>
            <a:off x="3785592" y="2008425"/>
            <a:ext cx="510016" cy="479890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  <a:cxn ang="0">
                <a:pos x="77" y="38"/>
              </a:cxn>
              <a:cxn ang="0">
                <a:pos x="39" y="0"/>
              </a:cxn>
              <a:cxn ang="0">
                <a:pos x="63" y="26"/>
              </a:cxn>
              <a:cxn ang="0">
                <a:pos x="51" y="26"/>
              </a:cxn>
              <a:cxn ang="0">
                <a:pos x="51" y="24"/>
              </a:cxn>
              <a:cxn ang="0">
                <a:pos x="47" y="28"/>
              </a:cxn>
              <a:cxn ang="0">
                <a:pos x="45" y="26"/>
              </a:cxn>
              <a:cxn ang="0">
                <a:pos x="28" y="37"/>
              </a:cxn>
              <a:cxn ang="0">
                <a:pos x="43" y="37"/>
              </a:cxn>
              <a:cxn ang="0">
                <a:pos x="43" y="34"/>
              </a:cxn>
              <a:cxn ang="0">
                <a:pos x="51" y="37"/>
              </a:cxn>
              <a:cxn ang="0">
                <a:pos x="51" y="33"/>
              </a:cxn>
              <a:cxn ang="0">
                <a:pos x="63" y="33"/>
              </a:cxn>
              <a:cxn ang="0">
                <a:pos x="63" y="45"/>
              </a:cxn>
              <a:cxn ang="0">
                <a:pos x="51" y="45"/>
              </a:cxn>
              <a:cxn ang="0">
                <a:pos x="51" y="40"/>
              </a:cxn>
              <a:cxn ang="0">
                <a:pos x="43" y="43"/>
              </a:cxn>
              <a:cxn ang="0">
                <a:pos x="43" y="41"/>
              </a:cxn>
              <a:cxn ang="0">
                <a:pos x="28" y="41"/>
              </a:cxn>
              <a:cxn ang="0">
                <a:pos x="45" y="51"/>
              </a:cxn>
              <a:cxn ang="0">
                <a:pos x="47" y="49"/>
              </a:cxn>
              <a:cxn ang="0">
                <a:pos x="51" y="54"/>
              </a:cxn>
              <a:cxn ang="0">
                <a:pos x="51" y="51"/>
              </a:cxn>
              <a:cxn ang="0">
                <a:pos x="63" y="51"/>
              </a:cxn>
              <a:cxn ang="0">
                <a:pos x="63" y="63"/>
              </a:cxn>
              <a:cxn ang="0">
                <a:pos x="51" y="63"/>
              </a:cxn>
              <a:cxn ang="0">
                <a:pos x="51" y="59"/>
              </a:cxn>
              <a:cxn ang="0">
                <a:pos x="42" y="57"/>
              </a:cxn>
              <a:cxn ang="0">
                <a:pos x="44" y="54"/>
              </a:cxn>
              <a:cxn ang="0">
                <a:pos x="23" y="41"/>
              </a:cxn>
              <a:cxn ang="0">
                <a:pos x="23" y="49"/>
              </a:cxn>
              <a:cxn ang="0">
                <a:pos x="9" y="49"/>
              </a:cxn>
              <a:cxn ang="0">
                <a:pos x="9" y="29"/>
              </a:cxn>
              <a:cxn ang="0">
                <a:pos x="23" y="29"/>
              </a:cxn>
              <a:cxn ang="0">
                <a:pos x="23" y="37"/>
              </a:cxn>
              <a:cxn ang="0">
                <a:pos x="44" y="23"/>
              </a:cxn>
              <a:cxn ang="0">
                <a:pos x="42" y="21"/>
              </a:cxn>
              <a:cxn ang="0">
                <a:pos x="51" y="19"/>
              </a:cxn>
              <a:cxn ang="0">
                <a:pos x="51" y="14"/>
              </a:cxn>
              <a:cxn ang="0">
                <a:pos x="63" y="14"/>
              </a:cxn>
              <a:cxn ang="0">
                <a:pos x="63" y="26"/>
              </a:cxn>
            </a:cxnLst>
            <a:rect l="0" t="0" r="r" b="b"/>
            <a:pathLst>
              <a:path w="77" h="76">
                <a:moveTo>
                  <a:pt x="39" y="0"/>
                </a:moveTo>
                <a:cubicBezTo>
                  <a:pt x="18" y="0"/>
                  <a:pt x="0" y="17"/>
                  <a:pt x="0" y="38"/>
                </a:cubicBezTo>
                <a:cubicBezTo>
                  <a:pt x="0" y="59"/>
                  <a:pt x="18" y="76"/>
                  <a:pt x="39" y="76"/>
                </a:cubicBezTo>
                <a:cubicBezTo>
                  <a:pt x="60" y="76"/>
                  <a:pt x="77" y="59"/>
                  <a:pt x="77" y="38"/>
                </a:cubicBezTo>
                <a:cubicBezTo>
                  <a:pt x="77" y="17"/>
                  <a:pt x="60" y="0"/>
                  <a:pt x="39" y="0"/>
                </a:cubicBezTo>
                <a:close/>
                <a:moveTo>
                  <a:pt x="63" y="26"/>
                </a:moveTo>
                <a:cubicBezTo>
                  <a:pt x="51" y="26"/>
                  <a:pt x="51" y="26"/>
                  <a:pt x="51" y="26"/>
                </a:cubicBezTo>
                <a:cubicBezTo>
                  <a:pt x="51" y="24"/>
                  <a:pt x="51" y="24"/>
                  <a:pt x="51" y="24"/>
                </a:cubicBezTo>
                <a:cubicBezTo>
                  <a:pt x="47" y="28"/>
                  <a:pt x="47" y="28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28" y="37"/>
                  <a:pt x="28" y="37"/>
                  <a:pt x="28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3" y="34"/>
                  <a:pt x="43" y="34"/>
                  <a:pt x="43" y="34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33"/>
                  <a:pt x="51" y="33"/>
                  <a:pt x="51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3" y="45"/>
                  <a:pt x="63" y="45"/>
                  <a:pt x="63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1" y="40"/>
                  <a:pt x="51" y="40"/>
                  <a:pt x="51" y="40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1"/>
                  <a:pt x="43" y="41"/>
                  <a:pt x="43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45" y="51"/>
                  <a:pt x="45" y="51"/>
                  <a:pt x="45" y="51"/>
                </a:cubicBezTo>
                <a:cubicBezTo>
                  <a:pt x="47" y="49"/>
                  <a:pt x="47" y="49"/>
                  <a:pt x="47" y="49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1"/>
                  <a:pt x="51" y="51"/>
                  <a:pt x="51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63"/>
                  <a:pt x="63" y="63"/>
                  <a:pt x="63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59"/>
                  <a:pt x="51" y="59"/>
                  <a:pt x="51" y="59"/>
                </a:cubicBezTo>
                <a:cubicBezTo>
                  <a:pt x="42" y="57"/>
                  <a:pt x="42" y="57"/>
                  <a:pt x="42" y="57"/>
                </a:cubicBezTo>
                <a:cubicBezTo>
                  <a:pt x="44" y="54"/>
                  <a:pt x="44" y="54"/>
                  <a:pt x="44" y="54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9"/>
                  <a:pt x="23" y="49"/>
                  <a:pt x="23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29"/>
                  <a:pt x="9" y="29"/>
                  <a:pt x="9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7"/>
                  <a:pt x="23" y="37"/>
                  <a:pt x="23" y="37"/>
                </a:cubicBezTo>
                <a:cubicBezTo>
                  <a:pt x="44" y="23"/>
                  <a:pt x="44" y="23"/>
                  <a:pt x="44" y="23"/>
                </a:cubicBezTo>
                <a:cubicBezTo>
                  <a:pt x="42" y="21"/>
                  <a:pt x="42" y="21"/>
                  <a:pt x="42" y="2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4"/>
                  <a:pt x="51" y="14"/>
                  <a:pt x="51" y="14"/>
                </a:cubicBezTo>
                <a:cubicBezTo>
                  <a:pt x="63" y="14"/>
                  <a:pt x="63" y="14"/>
                  <a:pt x="63" y="14"/>
                </a:cubicBezTo>
                <a:lnTo>
                  <a:pt x="63" y="26"/>
                </a:lnTo>
                <a:close/>
              </a:path>
            </a:pathLst>
          </a:custGeom>
          <a:solidFill>
            <a:srgbClr val="26226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032103" y="2483987"/>
            <a:ext cx="8497" cy="4820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94"/>
          <p:cNvSpPr txBox="1">
            <a:spLocks noChangeArrowheads="1"/>
          </p:cNvSpPr>
          <p:nvPr/>
        </p:nvSpPr>
        <p:spPr bwMode="auto">
          <a:xfrm>
            <a:off x="5797831" y="3504035"/>
            <a:ext cx="1421008" cy="40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  <a:latin typeface="Arial"/>
                <a:ea typeface="Verdana" pitchFamily="34" charset="0"/>
                <a:cs typeface="Arial"/>
              </a:rPr>
              <a:t>Amazon S3</a:t>
            </a:r>
            <a:endParaRPr lang="en-US" sz="1050" b="1" dirty="0">
              <a:solidFill>
                <a:srgbClr val="0070C0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  <a:latin typeface="Arial"/>
                <a:ea typeface="Verdana" pitchFamily="34" charset="0"/>
                <a:cs typeface="Arial"/>
              </a:rPr>
              <a:t>Bucket</a:t>
            </a:r>
            <a:endParaRPr lang="en-US" sz="1050" b="1" dirty="0">
              <a:solidFill>
                <a:srgbClr val="0070C0"/>
              </a:solidFill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241036" y="2969753"/>
            <a:ext cx="471344" cy="534283"/>
            <a:chOff x="6445250" y="2209800"/>
            <a:chExt cx="735013" cy="752475"/>
          </a:xfrm>
        </p:grpSpPr>
        <p:sp>
          <p:nvSpPr>
            <p:cNvPr id="34" name="Freeform 278"/>
            <p:cNvSpPr>
              <a:spLocks/>
            </p:cNvSpPr>
            <p:nvPr/>
          </p:nvSpPr>
          <p:spPr bwMode="auto">
            <a:xfrm>
              <a:off x="6445250" y="2343150"/>
              <a:ext cx="735013" cy="61912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39" y="10"/>
                </a:cxn>
                <a:cxn ang="0">
                  <a:pos x="0" y="0"/>
                </a:cxn>
                <a:cxn ang="0">
                  <a:pos x="13" y="59"/>
                </a:cxn>
                <a:cxn ang="0">
                  <a:pos x="39" y="65"/>
                </a:cxn>
                <a:cxn ang="0">
                  <a:pos x="64" y="59"/>
                </a:cxn>
                <a:cxn ang="0">
                  <a:pos x="64" y="59"/>
                </a:cxn>
                <a:cxn ang="0">
                  <a:pos x="77" y="0"/>
                </a:cxn>
              </a:cxnLst>
              <a:rect l="0" t="0" r="r" b="b"/>
              <a:pathLst>
                <a:path w="77" h="65">
                  <a:moveTo>
                    <a:pt x="77" y="0"/>
                  </a:moveTo>
                  <a:cubicBezTo>
                    <a:pt x="77" y="5"/>
                    <a:pt x="60" y="10"/>
                    <a:pt x="39" y="10"/>
                  </a:cubicBezTo>
                  <a:cubicBezTo>
                    <a:pt x="17" y="10"/>
                    <a:pt x="0" y="5"/>
                    <a:pt x="0" y="0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62"/>
                    <a:pt x="24" y="65"/>
                    <a:pt x="39" y="65"/>
                  </a:cubicBezTo>
                  <a:cubicBezTo>
                    <a:pt x="53" y="65"/>
                    <a:pt x="64" y="62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146E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35" name="Oval 279"/>
            <p:cNvSpPr>
              <a:spLocks noChangeArrowheads="1"/>
            </p:cNvSpPr>
            <p:nvPr/>
          </p:nvSpPr>
          <p:spPr bwMode="auto">
            <a:xfrm>
              <a:off x="6445250" y="2209800"/>
              <a:ext cx="735013" cy="190500"/>
            </a:xfrm>
            <a:prstGeom prst="ellipse">
              <a:avLst/>
            </a:prstGeom>
            <a:solidFill>
              <a:srgbClr val="146E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Arial"/>
                <a:cs typeface="Arial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59613" y="1104297"/>
            <a:ext cx="434192" cy="419786"/>
            <a:chOff x="6445250" y="-3500438"/>
            <a:chExt cx="725488" cy="725488"/>
          </a:xfrm>
        </p:grpSpPr>
        <p:sp>
          <p:nvSpPr>
            <p:cNvPr id="38" name="Freeform 309"/>
            <p:cNvSpPr>
              <a:spLocks/>
            </p:cNvSpPr>
            <p:nvPr/>
          </p:nvSpPr>
          <p:spPr bwMode="auto">
            <a:xfrm>
              <a:off x="6445250" y="-3395663"/>
              <a:ext cx="106363" cy="381000"/>
            </a:xfrm>
            <a:custGeom>
              <a:avLst/>
              <a:gdLst/>
              <a:ahLst/>
              <a:cxnLst>
                <a:cxn ang="0">
                  <a:pos x="7" y="26"/>
                </a:cxn>
                <a:cxn ang="0">
                  <a:pos x="7" y="18"/>
                </a:cxn>
                <a:cxn ang="0">
                  <a:pos x="10" y="18"/>
                </a:cxn>
                <a:cxn ang="0">
                  <a:pos x="11" y="0"/>
                </a:cxn>
                <a:cxn ang="0">
                  <a:pos x="0" y="27"/>
                </a:cxn>
                <a:cxn ang="0">
                  <a:pos x="2" y="40"/>
                </a:cxn>
                <a:cxn ang="0">
                  <a:pos x="8" y="26"/>
                </a:cxn>
                <a:cxn ang="0">
                  <a:pos x="7" y="26"/>
                </a:cxn>
              </a:cxnLst>
              <a:rect l="0" t="0" r="r" b="b"/>
              <a:pathLst>
                <a:path w="11" h="40">
                  <a:moveTo>
                    <a:pt x="7" y="26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7"/>
                    <a:pt x="0" y="27"/>
                  </a:cubicBezTo>
                  <a:cubicBezTo>
                    <a:pt x="0" y="32"/>
                    <a:pt x="1" y="36"/>
                    <a:pt x="2" y="40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7" y="26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9" name="Freeform 310"/>
            <p:cNvSpPr>
              <a:spLocks/>
            </p:cNvSpPr>
            <p:nvPr/>
          </p:nvSpPr>
          <p:spPr bwMode="auto">
            <a:xfrm>
              <a:off x="6484938" y="-2976563"/>
              <a:ext cx="314325" cy="201613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14" y="5"/>
                </a:cxn>
                <a:cxn ang="0">
                  <a:pos x="0" y="0"/>
                </a:cxn>
                <a:cxn ang="0">
                  <a:pos x="33" y="21"/>
                </a:cxn>
                <a:cxn ang="0">
                  <a:pos x="21" y="10"/>
                </a:cxn>
                <a:cxn ang="0">
                  <a:pos x="14" y="10"/>
                </a:cxn>
              </a:cxnLst>
              <a:rect l="0" t="0" r="r" b="b"/>
              <a:pathLst>
                <a:path w="33" h="21">
                  <a:moveTo>
                    <a:pt x="14" y="10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2"/>
                    <a:pt x="18" y="21"/>
                    <a:pt x="33" y="21"/>
                  </a:cubicBezTo>
                  <a:cubicBezTo>
                    <a:pt x="21" y="10"/>
                    <a:pt x="21" y="10"/>
                    <a:pt x="21" y="10"/>
                  </a:cubicBezTo>
                  <a:lnTo>
                    <a:pt x="14" y="1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0" name="Freeform 311"/>
            <p:cNvSpPr>
              <a:spLocks/>
            </p:cNvSpPr>
            <p:nvPr/>
          </p:nvSpPr>
          <p:spPr bwMode="auto">
            <a:xfrm>
              <a:off x="7065963" y="-3395663"/>
              <a:ext cx="104775" cy="381000"/>
            </a:xfrm>
            <a:custGeom>
              <a:avLst/>
              <a:gdLst/>
              <a:ahLst/>
              <a:cxnLst>
                <a:cxn ang="0">
                  <a:pos x="3" y="18"/>
                </a:cxn>
                <a:cxn ang="0">
                  <a:pos x="3" y="26"/>
                </a:cxn>
                <a:cxn ang="0">
                  <a:pos x="2" y="26"/>
                </a:cxn>
                <a:cxn ang="0">
                  <a:pos x="9" y="40"/>
                </a:cxn>
                <a:cxn ang="0">
                  <a:pos x="11" y="27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3" y="18"/>
                </a:cxn>
              </a:cxnLst>
              <a:rect l="0" t="0" r="r" b="b"/>
              <a:pathLst>
                <a:path w="11" h="40">
                  <a:moveTo>
                    <a:pt x="3" y="18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1" y="36"/>
                    <a:pt x="11" y="32"/>
                    <a:pt x="11" y="27"/>
                  </a:cubicBezTo>
                  <a:cubicBezTo>
                    <a:pt x="11" y="17"/>
                    <a:pt x="7" y="7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3" y="18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1" name="Freeform 312"/>
            <p:cNvSpPr>
              <a:spLocks/>
            </p:cNvSpPr>
            <p:nvPr/>
          </p:nvSpPr>
          <p:spPr bwMode="auto">
            <a:xfrm>
              <a:off x="6580188" y="-3500438"/>
              <a:ext cx="457200" cy="104775"/>
            </a:xfrm>
            <a:custGeom>
              <a:avLst/>
              <a:gdLst/>
              <a:ahLst/>
              <a:cxnLst>
                <a:cxn ang="0">
                  <a:pos x="20" y="9"/>
                </a:cxn>
                <a:cxn ang="0">
                  <a:pos x="28" y="9"/>
                </a:cxn>
                <a:cxn ang="0">
                  <a:pos x="28" y="11"/>
                </a:cxn>
                <a:cxn ang="0">
                  <a:pos x="48" y="9"/>
                </a:cxn>
                <a:cxn ang="0">
                  <a:pos x="24" y="0"/>
                </a:cxn>
                <a:cxn ang="0">
                  <a:pos x="0" y="9"/>
                </a:cxn>
                <a:cxn ang="0">
                  <a:pos x="20" y="11"/>
                </a:cxn>
                <a:cxn ang="0">
                  <a:pos x="20" y="9"/>
                </a:cxn>
              </a:cxnLst>
              <a:rect l="0" t="0" r="r" b="b"/>
              <a:pathLst>
                <a:path w="48" h="11">
                  <a:moveTo>
                    <a:pt x="20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2" y="3"/>
                    <a:pt x="33" y="0"/>
                    <a:pt x="24" y="0"/>
                  </a:cubicBezTo>
                  <a:cubicBezTo>
                    <a:pt x="15" y="0"/>
                    <a:pt x="7" y="3"/>
                    <a:pt x="0" y="9"/>
                  </a:cubicBezTo>
                  <a:cubicBezTo>
                    <a:pt x="20" y="11"/>
                    <a:pt x="20" y="11"/>
                    <a:pt x="20" y="11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2" name="Freeform 313"/>
            <p:cNvSpPr>
              <a:spLocks/>
            </p:cNvSpPr>
            <p:nvPr/>
          </p:nvSpPr>
          <p:spPr bwMode="auto">
            <a:xfrm>
              <a:off x="6837363" y="-2976563"/>
              <a:ext cx="304800" cy="201613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2" y="10"/>
                </a:cxn>
                <a:cxn ang="0">
                  <a:pos x="0" y="21"/>
                </a:cxn>
                <a:cxn ang="0">
                  <a:pos x="32" y="0"/>
                </a:cxn>
                <a:cxn ang="0">
                  <a:pos x="18" y="5"/>
                </a:cxn>
                <a:cxn ang="0">
                  <a:pos x="18" y="10"/>
                </a:cxn>
              </a:cxnLst>
              <a:rect l="0" t="0" r="r" b="b"/>
              <a:pathLst>
                <a:path w="32" h="21">
                  <a:moveTo>
                    <a:pt x="18" y="10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20"/>
                    <a:pt x="26" y="12"/>
                    <a:pt x="32" y="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3" name="Freeform 314"/>
            <p:cNvSpPr>
              <a:spLocks/>
            </p:cNvSpPr>
            <p:nvPr/>
          </p:nvSpPr>
          <p:spPr bwMode="auto">
            <a:xfrm>
              <a:off x="6561138" y="-3395663"/>
              <a:ext cx="209550" cy="171450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12" y="108"/>
                </a:cxn>
                <a:cxn ang="0">
                  <a:pos x="132" y="18"/>
                </a:cxn>
                <a:cxn ang="0">
                  <a:pos x="132" y="18"/>
                </a:cxn>
                <a:cxn ang="0">
                  <a:pos x="12" y="0"/>
                </a:cxn>
                <a:cxn ang="0">
                  <a:pos x="0" y="108"/>
                </a:cxn>
              </a:cxnLst>
              <a:rect l="0" t="0" r="r" b="b"/>
              <a:pathLst>
                <a:path w="132" h="108">
                  <a:moveTo>
                    <a:pt x="0" y="108"/>
                  </a:moveTo>
                  <a:lnTo>
                    <a:pt x="12" y="10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2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4" name="Freeform 315"/>
            <p:cNvSpPr>
              <a:spLocks/>
            </p:cNvSpPr>
            <p:nvPr/>
          </p:nvSpPr>
          <p:spPr bwMode="auto">
            <a:xfrm>
              <a:off x="6846888" y="-3395663"/>
              <a:ext cx="200025" cy="171450"/>
            </a:xfrm>
            <a:custGeom>
              <a:avLst/>
              <a:gdLst/>
              <a:ahLst/>
              <a:cxnLst>
                <a:cxn ang="0">
                  <a:pos x="126" y="108"/>
                </a:cxn>
                <a:cxn ang="0">
                  <a:pos x="12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14" y="108"/>
                </a:cxn>
                <a:cxn ang="0">
                  <a:pos x="126" y="108"/>
                </a:cxn>
              </a:cxnLst>
              <a:rect l="0" t="0" r="r" b="b"/>
              <a:pathLst>
                <a:path w="126" h="108">
                  <a:moveTo>
                    <a:pt x="126" y="108"/>
                  </a:moveTo>
                  <a:lnTo>
                    <a:pt x="12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14" y="108"/>
                  </a:lnTo>
                  <a:lnTo>
                    <a:pt x="126" y="108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5" name="Freeform 316"/>
            <p:cNvSpPr>
              <a:spLocks/>
            </p:cNvSpPr>
            <p:nvPr/>
          </p:nvSpPr>
          <p:spPr bwMode="auto">
            <a:xfrm>
              <a:off x="6694488" y="-2909888"/>
              <a:ext cx="238125" cy="125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79"/>
                </a:cxn>
                <a:cxn ang="0">
                  <a:pos x="150" y="6"/>
                </a:cxn>
                <a:cxn ang="0">
                  <a:pos x="15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0" h="79">
                  <a:moveTo>
                    <a:pt x="0" y="0"/>
                  </a:moveTo>
                  <a:lnTo>
                    <a:pt x="78" y="79"/>
                  </a:lnTo>
                  <a:lnTo>
                    <a:pt x="150" y="6"/>
                  </a:lnTo>
                  <a:lnTo>
                    <a:pt x="15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6" name="Freeform 317"/>
            <p:cNvSpPr>
              <a:spLocks/>
            </p:cNvSpPr>
            <p:nvPr/>
          </p:nvSpPr>
          <p:spPr bwMode="auto">
            <a:xfrm>
              <a:off x="6694488" y="-3090863"/>
              <a:ext cx="238125" cy="15240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84"/>
                </a:cxn>
                <a:cxn ang="0">
                  <a:pos x="0" y="96"/>
                </a:cxn>
                <a:cxn ang="0">
                  <a:pos x="150" y="96"/>
                </a:cxn>
                <a:cxn ang="0">
                  <a:pos x="150" y="90"/>
                </a:cxn>
                <a:cxn ang="0">
                  <a:pos x="78" y="0"/>
                </a:cxn>
                <a:cxn ang="0">
                  <a:pos x="66" y="0"/>
                </a:cxn>
              </a:cxnLst>
              <a:rect l="0" t="0" r="r" b="b"/>
              <a:pathLst>
                <a:path w="150" h="96">
                  <a:moveTo>
                    <a:pt x="66" y="0"/>
                  </a:moveTo>
                  <a:lnTo>
                    <a:pt x="0" y="84"/>
                  </a:lnTo>
                  <a:lnTo>
                    <a:pt x="0" y="96"/>
                  </a:lnTo>
                  <a:lnTo>
                    <a:pt x="150" y="96"/>
                  </a:lnTo>
                  <a:lnTo>
                    <a:pt x="150" y="90"/>
                  </a:lnTo>
                  <a:lnTo>
                    <a:pt x="7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7" name="Freeform 318"/>
            <p:cNvSpPr>
              <a:spLocks/>
            </p:cNvSpPr>
            <p:nvPr/>
          </p:nvSpPr>
          <p:spPr bwMode="auto">
            <a:xfrm>
              <a:off x="6846888" y="-3167063"/>
              <a:ext cx="180975" cy="209550"/>
            </a:xfrm>
            <a:custGeom>
              <a:avLst/>
              <a:gdLst/>
              <a:ahLst/>
              <a:cxnLst>
                <a:cxn ang="0">
                  <a:pos x="108" y="12"/>
                </a:cxn>
                <a:cxn ang="0">
                  <a:pos x="108" y="0"/>
                </a:cxn>
                <a:cxn ang="0">
                  <a:pos x="0" y="30"/>
                </a:cxn>
                <a:cxn ang="0">
                  <a:pos x="0" y="48"/>
                </a:cxn>
                <a:cxn ang="0">
                  <a:pos x="66" y="132"/>
                </a:cxn>
                <a:cxn ang="0">
                  <a:pos x="78" y="132"/>
                </a:cxn>
                <a:cxn ang="0">
                  <a:pos x="114" y="12"/>
                </a:cxn>
                <a:cxn ang="0">
                  <a:pos x="108" y="12"/>
                </a:cxn>
              </a:cxnLst>
              <a:rect l="0" t="0" r="r" b="b"/>
              <a:pathLst>
                <a:path w="114" h="132">
                  <a:moveTo>
                    <a:pt x="108" y="12"/>
                  </a:moveTo>
                  <a:lnTo>
                    <a:pt x="108" y="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6" y="132"/>
                  </a:lnTo>
                  <a:lnTo>
                    <a:pt x="78" y="132"/>
                  </a:lnTo>
                  <a:lnTo>
                    <a:pt x="114" y="12"/>
                  </a:lnTo>
                  <a:lnTo>
                    <a:pt x="108" y="12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8" name="Freeform 319"/>
            <p:cNvSpPr>
              <a:spLocks/>
            </p:cNvSpPr>
            <p:nvPr/>
          </p:nvSpPr>
          <p:spPr bwMode="auto">
            <a:xfrm>
              <a:off x="6989763" y="-3148013"/>
              <a:ext cx="142875" cy="2000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120"/>
                </a:cxn>
                <a:cxn ang="0">
                  <a:pos x="12" y="120"/>
                </a:cxn>
                <a:cxn ang="0">
                  <a:pos x="12" y="126"/>
                </a:cxn>
                <a:cxn ang="0">
                  <a:pos x="90" y="9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0" h="126">
                  <a:moveTo>
                    <a:pt x="42" y="0"/>
                  </a:moveTo>
                  <a:lnTo>
                    <a:pt x="0" y="120"/>
                  </a:lnTo>
                  <a:lnTo>
                    <a:pt x="12" y="120"/>
                  </a:lnTo>
                  <a:lnTo>
                    <a:pt x="12" y="126"/>
                  </a:lnTo>
                  <a:lnTo>
                    <a:pt x="90" y="9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9" name="Freeform 320"/>
            <p:cNvSpPr>
              <a:spLocks/>
            </p:cNvSpPr>
            <p:nvPr/>
          </p:nvSpPr>
          <p:spPr bwMode="auto">
            <a:xfrm>
              <a:off x="6818313" y="-3338513"/>
              <a:ext cx="200025" cy="190500"/>
            </a:xfrm>
            <a:custGeom>
              <a:avLst/>
              <a:gdLst/>
              <a:ahLst/>
              <a:cxnLst>
                <a:cxn ang="0">
                  <a:pos x="18" y="120"/>
                </a:cxn>
                <a:cxn ang="0">
                  <a:pos x="126" y="96"/>
                </a:cxn>
                <a:cxn ang="0">
                  <a:pos x="126" y="84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18" y="114"/>
                </a:cxn>
                <a:cxn ang="0">
                  <a:pos x="18" y="120"/>
                </a:cxn>
              </a:cxnLst>
              <a:rect l="0" t="0" r="r" b="b"/>
              <a:pathLst>
                <a:path w="126" h="120">
                  <a:moveTo>
                    <a:pt x="18" y="120"/>
                  </a:moveTo>
                  <a:lnTo>
                    <a:pt x="126" y="96"/>
                  </a:lnTo>
                  <a:lnTo>
                    <a:pt x="126" y="8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18" y="114"/>
                  </a:lnTo>
                  <a:lnTo>
                    <a:pt x="18" y="12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0" name="Freeform 321"/>
            <p:cNvSpPr>
              <a:spLocks/>
            </p:cNvSpPr>
            <p:nvPr/>
          </p:nvSpPr>
          <p:spPr bwMode="auto">
            <a:xfrm>
              <a:off x="6494463" y="-3148013"/>
              <a:ext cx="142875" cy="1905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90"/>
                </a:cxn>
                <a:cxn ang="0">
                  <a:pos x="78" y="120"/>
                </a:cxn>
                <a:cxn ang="0">
                  <a:pos x="78" y="120"/>
                </a:cxn>
                <a:cxn ang="0">
                  <a:pos x="90" y="12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90" h="120">
                  <a:moveTo>
                    <a:pt x="36" y="0"/>
                  </a:moveTo>
                  <a:lnTo>
                    <a:pt x="0" y="90"/>
                  </a:lnTo>
                  <a:lnTo>
                    <a:pt x="78" y="120"/>
                  </a:lnTo>
                  <a:lnTo>
                    <a:pt x="78" y="120"/>
                  </a:lnTo>
                  <a:lnTo>
                    <a:pt x="90" y="12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1" name="Freeform 322"/>
            <p:cNvSpPr>
              <a:spLocks/>
            </p:cNvSpPr>
            <p:nvPr/>
          </p:nvSpPr>
          <p:spPr bwMode="auto">
            <a:xfrm>
              <a:off x="6580188" y="-3167063"/>
              <a:ext cx="190500" cy="209550"/>
            </a:xfrm>
            <a:custGeom>
              <a:avLst/>
              <a:gdLst/>
              <a:ahLst/>
              <a:cxnLst>
                <a:cxn ang="0">
                  <a:pos x="120" y="30"/>
                </a:cxn>
                <a:cxn ang="0">
                  <a:pos x="6" y="0"/>
                </a:cxn>
                <a:cxn ang="0">
                  <a:pos x="6" y="12"/>
                </a:cxn>
                <a:cxn ang="0">
                  <a:pos x="0" y="12"/>
                </a:cxn>
                <a:cxn ang="0">
                  <a:pos x="54" y="132"/>
                </a:cxn>
                <a:cxn ang="0">
                  <a:pos x="54" y="132"/>
                </a:cxn>
                <a:cxn ang="0">
                  <a:pos x="120" y="48"/>
                </a:cxn>
                <a:cxn ang="0">
                  <a:pos x="120" y="30"/>
                </a:cxn>
              </a:cxnLst>
              <a:rect l="0" t="0" r="r" b="b"/>
              <a:pathLst>
                <a:path w="120" h="132">
                  <a:moveTo>
                    <a:pt x="120" y="30"/>
                  </a:moveTo>
                  <a:lnTo>
                    <a:pt x="6" y="0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54" y="132"/>
                  </a:lnTo>
                  <a:lnTo>
                    <a:pt x="54" y="132"/>
                  </a:lnTo>
                  <a:lnTo>
                    <a:pt x="120" y="48"/>
                  </a:lnTo>
                  <a:lnTo>
                    <a:pt x="120" y="3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323"/>
            <p:cNvSpPr>
              <a:spLocks/>
            </p:cNvSpPr>
            <p:nvPr/>
          </p:nvSpPr>
          <p:spPr bwMode="auto">
            <a:xfrm>
              <a:off x="6581621" y="-3338513"/>
              <a:ext cx="209550" cy="1905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14" y="120"/>
                </a:cxn>
                <a:cxn ang="0">
                  <a:pos x="114" y="114"/>
                </a:cxn>
                <a:cxn ang="0">
                  <a:pos x="132" y="114"/>
                </a:cxn>
                <a:cxn ang="0">
                  <a:pos x="132" y="0"/>
                </a:cxn>
                <a:cxn ang="0">
                  <a:pos x="120" y="0"/>
                </a:cxn>
                <a:cxn ang="0">
                  <a:pos x="0" y="90"/>
                </a:cxn>
                <a:cxn ang="0">
                  <a:pos x="0" y="96"/>
                </a:cxn>
              </a:cxnLst>
              <a:rect l="0" t="0" r="r" b="b"/>
              <a:pathLst>
                <a:path w="132" h="120">
                  <a:moveTo>
                    <a:pt x="0" y="96"/>
                  </a:moveTo>
                  <a:lnTo>
                    <a:pt x="114" y="120"/>
                  </a:lnTo>
                  <a:lnTo>
                    <a:pt x="114" y="114"/>
                  </a:lnTo>
                  <a:lnTo>
                    <a:pt x="132" y="114"/>
                  </a:lnTo>
                  <a:lnTo>
                    <a:pt x="132" y="0"/>
                  </a:lnTo>
                  <a:lnTo>
                    <a:pt x="120" y="0"/>
                  </a:lnTo>
                  <a:lnTo>
                    <a:pt x="0" y="9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53" name="Straight Arrow Connector 52"/>
          <p:cNvCxnSpPr>
            <a:stCxn id="35" idx="0"/>
          </p:cNvCxnSpPr>
          <p:nvPr/>
        </p:nvCxnSpPr>
        <p:spPr>
          <a:xfrm flipV="1">
            <a:off x="6476709" y="1549818"/>
            <a:ext cx="18202" cy="1419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38"/>
          <p:cNvSpPr txBox="1">
            <a:spLocks noChangeArrowheads="1"/>
          </p:cNvSpPr>
          <p:nvPr/>
        </p:nvSpPr>
        <p:spPr bwMode="auto">
          <a:xfrm>
            <a:off x="6634222" y="1120798"/>
            <a:ext cx="1128653" cy="38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1"/>
                </a:solidFill>
                <a:latin typeface="Arial"/>
                <a:ea typeface="Verdana" pitchFamily="34" charset="0"/>
                <a:cs typeface="Arial"/>
              </a:rPr>
              <a:t>Amazon CloudFront</a:t>
            </a:r>
            <a:endParaRPr lang="en-US" sz="1050" b="1" dirty="0">
              <a:solidFill>
                <a:schemeClr val="accent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55" name="TextBox 39"/>
          <p:cNvSpPr txBox="1">
            <a:spLocks noChangeArrowheads="1"/>
          </p:cNvSpPr>
          <p:nvPr/>
        </p:nvSpPr>
        <p:spPr bwMode="auto">
          <a:xfrm>
            <a:off x="5422400" y="682934"/>
            <a:ext cx="21704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media.devops.com</a:t>
            </a:r>
            <a:endParaRPr lang="en-US" sz="1400" b="1" dirty="0">
              <a:solidFill>
                <a:srgbClr val="002060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577943" y="873308"/>
            <a:ext cx="872335" cy="229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  <a:sym typeface="Times New Roman" pitchFamily="18" charset="0"/>
              </a:rPr>
              <a:t>(Static data</a:t>
            </a:r>
            <a:r>
              <a:rPr lang="en-US" sz="1000" b="1" dirty="0">
                <a:solidFill>
                  <a:srgbClr val="000000"/>
                </a:solidFill>
                <a:latin typeface="Arial"/>
                <a:cs typeface="Arial"/>
                <a:sym typeface="Times New Roman" pitchFamily="18" charset="0"/>
              </a:rPr>
              <a:t>)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719833" y="3280746"/>
            <a:ext cx="1505373" cy="123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443742" y="3966370"/>
            <a:ext cx="4737" cy="150114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705968" y="5467511"/>
            <a:ext cx="1686604" cy="10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195" y="5178822"/>
            <a:ext cx="433449" cy="43184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34" y="5320690"/>
            <a:ext cx="433449" cy="431842"/>
          </a:xfrm>
          <a:prstGeom prst="rect">
            <a:avLst/>
          </a:prstGeom>
        </p:spPr>
      </p:pic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2800914" y="5715657"/>
            <a:ext cx="1290983" cy="21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accent4"/>
                </a:solidFill>
                <a:latin typeface="Arial"/>
                <a:ea typeface="Verdana" pitchFamily="34" charset="0"/>
                <a:cs typeface="Arial"/>
              </a:rPr>
              <a:t>ElastiCache Tier</a:t>
            </a:r>
            <a:endParaRPr lang="en-US" sz="900" b="1" dirty="0">
              <a:solidFill>
                <a:schemeClr val="accent4"/>
              </a:solidFill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446429" y="4881780"/>
            <a:ext cx="0" cy="2949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770368" y="5477510"/>
            <a:ext cx="440735" cy="560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3347920" y="2966070"/>
            <a:ext cx="2695868" cy="326898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487202" y="4924341"/>
            <a:ext cx="1176817" cy="279388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5450354" y="5234019"/>
            <a:ext cx="522386" cy="533510"/>
            <a:chOff x="2994025" y="2219325"/>
            <a:chExt cx="772319" cy="749329"/>
          </a:xfrm>
        </p:grpSpPr>
        <p:grpSp>
          <p:nvGrpSpPr>
            <p:cNvPr id="82" name="Group 339"/>
            <p:cNvGrpSpPr/>
            <p:nvPr/>
          </p:nvGrpSpPr>
          <p:grpSpPr>
            <a:xfrm>
              <a:off x="3459956" y="2610501"/>
              <a:ext cx="306388" cy="358153"/>
              <a:chOff x="5351242" y="1057615"/>
              <a:chExt cx="628650" cy="771185"/>
            </a:xfrm>
          </p:grpSpPr>
          <p:sp>
            <p:nvSpPr>
              <p:cNvPr id="86" name="Freeform 289"/>
              <p:cNvSpPr>
                <a:spLocks/>
              </p:cNvSpPr>
              <p:nvPr/>
            </p:nvSpPr>
            <p:spPr bwMode="auto">
              <a:xfrm>
                <a:off x="5359400" y="1189037"/>
                <a:ext cx="619125" cy="639763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33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33" y="67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0"/>
                  </a:cxn>
                </a:cxnLst>
                <a:rect l="0" t="0" r="r" b="b"/>
                <a:pathLst>
                  <a:path w="65" h="67">
                    <a:moveTo>
                      <a:pt x="65" y="0"/>
                    </a:moveTo>
                    <a:cubicBezTo>
                      <a:pt x="64" y="5"/>
                      <a:pt x="51" y="8"/>
                      <a:pt x="33" y="8"/>
                    </a:cubicBezTo>
                    <a:cubicBezTo>
                      <a:pt x="14" y="8"/>
                      <a:pt x="2" y="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3"/>
                      <a:pt x="14" y="67"/>
                      <a:pt x="33" y="67"/>
                    </a:cubicBezTo>
                    <a:cubicBezTo>
                      <a:pt x="51" y="67"/>
                      <a:pt x="65" y="63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0"/>
                      <a:pt x="65" y="0"/>
                      <a:pt x="65" y="0"/>
                    </a:cubicBezTo>
                    <a:close/>
                  </a:path>
                </a:pathLst>
              </a:custGeom>
              <a:solidFill>
                <a:srgbClr val="6F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87" name="Oval 290"/>
              <p:cNvSpPr>
                <a:spLocks noChangeArrowheads="1"/>
              </p:cNvSpPr>
              <p:nvPr/>
            </p:nvSpPr>
            <p:spPr bwMode="auto">
              <a:xfrm>
                <a:off x="5351242" y="1057615"/>
                <a:ext cx="628650" cy="161925"/>
              </a:xfrm>
              <a:prstGeom prst="ellipse">
                <a:avLst/>
              </a:prstGeom>
              <a:solidFill>
                <a:srgbClr val="70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84" name="Freeform 160"/>
            <p:cNvSpPr>
              <a:spLocks/>
            </p:cNvSpPr>
            <p:nvPr/>
          </p:nvSpPr>
          <p:spPr bwMode="auto">
            <a:xfrm>
              <a:off x="2994025" y="2219325"/>
              <a:ext cx="704850" cy="723900"/>
            </a:xfrm>
            <a:custGeom>
              <a:avLst/>
              <a:gdLst/>
              <a:ahLst/>
              <a:cxnLst>
                <a:cxn ang="0">
                  <a:pos x="47" y="45"/>
                </a:cxn>
                <a:cxn ang="0">
                  <a:pos x="47" y="44"/>
                </a:cxn>
                <a:cxn ang="0">
                  <a:pos x="47" y="44"/>
                </a:cxn>
                <a:cxn ang="0">
                  <a:pos x="65" y="39"/>
                </a:cxn>
                <a:cxn ang="0">
                  <a:pos x="74" y="39"/>
                </a:cxn>
                <a:cxn ang="0">
                  <a:pos x="74" y="7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69"/>
                </a:cxn>
                <a:cxn ang="0">
                  <a:pos x="6" y="76"/>
                </a:cxn>
                <a:cxn ang="0">
                  <a:pos x="48" y="76"/>
                </a:cxn>
                <a:cxn ang="0">
                  <a:pos x="47" y="73"/>
                </a:cxn>
                <a:cxn ang="0">
                  <a:pos x="47" y="45"/>
                </a:cxn>
              </a:cxnLst>
              <a:rect l="0" t="0" r="r" b="b"/>
              <a:pathLst>
                <a:path w="74" h="76">
                  <a:moveTo>
                    <a:pt x="47" y="45"/>
                  </a:moveTo>
                  <a:cubicBezTo>
                    <a:pt x="47" y="45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0"/>
                    <a:pt x="56" y="39"/>
                    <a:pt x="65" y="39"/>
                  </a:cubicBezTo>
                  <a:cubicBezTo>
                    <a:pt x="68" y="39"/>
                    <a:pt x="71" y="39"/>
                    <a:pt x="74" y="39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6"/>
                    <a:pt x="6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7" y="75"/>
                    <a:pt x="47" y="74"/>
                    <a:pt x="47" y="73"/>
                  </a:cubicBezTo>
                  <a:lnTo>
                    <a:pt x="47" y="45"/>
                  </a:lnTo>
                  <a:close/>
                </a:path>
              </a:pathLst>
            </a:custGeom>
            <a:solidFill>
              <a:srgbClr val="6F2D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164"/>
            <p:cNvSpPr>
              <a:spLocks/>
            </p:cNvSpPr>
            <p:nvPr/>
          </p:nvSpPr>
          <p:spPr bwMode="auto">
            <a:xfrm>
              <a:off x="3553597" y="2744030"/>
              <a:ext cx="114300" cy="171450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13"/>
                </a:cxn>
                <a:cxn ang="0">
                  <a:pos x="6" y="16"/>
                </a:cxn>
                <a:cxn ang="0">
                  <a:pos x="8" y="13"/>
                </a:cxn>
                <a:cxn ang="0">
                  <a:pos x="5" y="10"/>
                </a:cxn>
                <a:cxn ang="0">
                  <a:pos x="0" y="5"/>
                </a:cxn>
                <a:cxn ang="0">
                  <a:pos x="6" y="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8" y="5"/>
                </a:cxn>
                <a:cxn ang="0">
                  <a:pos x="6" y="3"/>
                </a:cxn>
                <a:cxn ang="0">
                  <a:pos x="4" y="5"/>
                </a:cxn>
                <a:cxn ang="0">
                  <a:pos x="6" y="7"/>
                </a:cxn>
                <a:cxn ang="0">
                  <a:pos x="8" y="8"/>
                </a:cxn>
                <a:cxn ang="0">
                  <a:pos x="12" y="13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4" y="12"/>
                </a:cxn>
              </a:cxnLst>
              <a:rect l="0" t="0" r="r" b="b"/>
              <a:pathLst>
                <a:path w="12" h="18">
                  <a:moveTo>
                    <a:pt x="4" y="12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4" y="15"/>
                    <a:pt x="4" y="16"/>
                    <a:pt x="6" y="16"/>
                  </a:cubicBezTo>
                  <a:cubicBezTo>
                    <a:pt x="7" y="16"/>
                    <a:pt x="8" y="15"/>
                    <a:pt x="8" y="13"/>
                  </a:cubicBezTo>
                  <a:cubicBezTo>
                    <a:pt x="8" y="12"/>
                    <a:pt x="7" y="11"/>
                    <a:pt x="5" y="10"/>
                  </a:cubicBezTo>
                  <a:cubicBezTo>
                    <a:pt x="2" y="9"/>
                    <a:pt x="0" y="8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1" y="1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7" y="3"/>
                    <a:pt x="6" y="3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4" y="6"/>
                    <a:pt x="6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1" y="9"/>
                    <a:pt x="12" y="11"/>
                    <a:pt x="12" y="13"/>
                  </a:cubicBezTo>
                  <a:cubicBezTo>
                    <a:pt x="12" y="17"/>
                    <a:pt x="10" y="18"/>
                    <a:pt x="6" y="18"/>
                  </a:cubicBezTo>
                  <a:cubicBezTo>
                    <a:pt x="2" y="18"/>
                    <a:pt x="0" y="1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88" name="TextBox 32"/>
          <p:cNvSpPr txBox="1">
            <a:spLocks noChangeArrowheads="1"/>
          </p:cNvSpPr>
          <p:nvPr/>
        </p:nvSpPr>
        <p:spPr bwMode="auto">
          <a:xfrm>
            <a:off x="3925285" y="6022166"/>
            <a:ext cx="1634259" cy="24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AZ-2</a:t>
            </a:r>
            <a:endParaRPr lang="en-US" sz="1050" b="1" dirty="0">
              <a:solidFill>
                <a:srgbClr val="F7981F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656979" y="1669943"/>
            <a:ext cx="4357901" cy="467797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0" name="TextBox 33"/>
          <p:cNvSpPr txBox="1">
            <a:spLocks noChangeArrowheads="1"/>
          </p:cNvSpPr>
          <p:nvPr/>
        </p:nvSpPr>
        <p:spPr bwMode="auto">
          <a:xfrm>
            <a:off x="5304598" y="6143933"/>
            <a:ext cx="1953137" cy="24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50" b="1" dirty="0">
                <a:latin typeface="Arial"/>
                <a:ea typeface="Verdana" pitchFamily="34" charset="0"/>
                <a:cs typeface="Arial"/>
              </a:rPr>
              <a:t>Region</a:t>
            </a:r>
            <a:endParaRPr lang="en-US" sz="1200" b="1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1" name="TextBox 37"/>
          <p:cNvSpPr txBox="1">
            <a:spLocks noChangeArrowheads="1"/>
          </p:cNvSpPr>
          <p:nvPr/>
        </p:nvSpPr>
        <p:spPr bwMode="auto">
          <a:xfrm>
            <a:off x="884588" y="2557554"/>
            <a:ext cx="1381234" cy="53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3"/>
                </a:solidFill>
                <a:latin typeface="Arial"/>
                <a:ea typeface="Verdana" pitchFamily="34" charset="0"/>
                <a:cs typeface="Arial"/>
              </a:rPr>
              <a:t>Amazon </a:t>
            </a:r>
          </a:p>
          <a:p>
            <a:pPr algn="ctr"/>
            <a:r>
              <a:rPr lang="en-US" sz="1050" b="1" dirty="0" smtClean="0">
                <a:solidFill>
                  <a:schemeClr val="accent3"/>
                </a:solidFill>
                <a:latin typeface="Arial"/>
                <a:ea typeface="Verdana" pitchFamily="34" charset="0"/>
                <a:cs typeface="Arial"/>
              </a:rPr>
              <a:t>CloudWatch</a:t>
            </a:r>
          </a:p>
          <a:p>
            <a:pPr algn="ctr"/>
            <a:r>
              <a:rPr lang="en-US" sz="1050" b="1" dirty="0" smtClean="0">
                <a:solidFill>
                  <a:schemeClr val="accent3"/>
                </a:solidFill>
                <a:latin typeface="Arial"/>
                <a:ea typeface="Verdana" pitchFamily="34" charset="0"/>
                <a:cs typeface="Arial"/>
              </a:rPr>
              <a:t>Alarms</a:t>
            </a:r>
            <a:endParaRPr lang="en-US" sz="1050" b="1" dirty="0">
              <a:solidFill>
                <a:schemeClr val="accent3"/>
              </a:solidFill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295083" y="1983117"/>
            <a:ext cx="616690" cy="528044"/>
            <a:chOff x="5716587" y="970469"/>
            <a:chExt cx="800100" cy="733425"/>
          </a:xfrm>
        </p:grpSpPr>
        <p:sp>
          <p:nvSpPr>
            <p:cNvPr id="93" name="Rectangle 305"/>
            <p:cNvSpPr>
              <a:spLocks noChangeArrowheads="1"/>
            </p:cNvSpPr>
            <p:nvPr/>
          </p:nvSpPr>
          <p:spPr bwMode="auto">
            <a:xfrm>
              <a:off x="5792787" y="1189544"/>
              <a:ext cx="180975" cy="390525"/>
            </a:xfrm>
            <a:prstGeom prst="rect">
              <a:avLst/>
            </a:prstGeom>
            <a:solidFill>
              <a:srgbClr val="90BE3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Arial"/>
                <a:cs typeface="Arial"/>
              </a:endParaRPr>
            </a:p>
          </p:txBody>
        </p:sp>
        <p:sp>
          <p:nvSpPr>
            <p:cNvPr id="94" name="Rectangle 306"/>
            <p:cNvSpPr>
              <a:spLocks noChangeArrowheads="1"/>
            </p:cNvSpPr>
            <p:nvPr/>
          </p:nvSpPr>
          <p:spPr bwMode="auto">
            <a:xfrm>
              <a:off x="6030912" y="970469"/>
              <a:ext cx="180975" cy="609600"/>
            </a:xfrm>
            <a:prstGeom prst="rect">
              <a:avLst/>
            </a:prstGeom>
            <a:solidFill>
              <a:srgbClr val="90BE3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Arial"/>
                <a:cs typeface="Arial"/>
              </a:endParaRPr>
            </a:p>
          </p:txBody>
        </p:sp>
        <p:sp>
          <p:nvSpPr>
            <p:cNvPr id="95" name="Rectangle 307"/>
            <p:cNvSpPr>
              <a:spLocks noChangeArrowheads="1"/>
            </p:cNvSpPr>
            <p:nvPr/>
          </p:nvSpPr>
          <p:spPr bwMode="auto">
            <a:xfrm>
              <a:off x="6259512" y="1332419"/>
              <a:ext cx="180975" cy="247650"/>
            </a:xfrm>
            <a:prstGeom prst="rect">
              <a:avLst/>
            </a:prstGeom>
            <a:solidFill>
              <a:srgbClr val="90BE3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Arial"/>
                <a:cs typeface="Arial"/>
              </a:endParaRPr>
            </a:p>
          </p:txBody>
        </p:sp>
        <p:sp>
          <p:nvSpPr>
            <p:cNvPr id="100" name="Freeform 308"/>
            <p:cNvSpPr>
              <a:spLocks/>
            </p:cNvSpPr>
            <p:nvPr/>
          </p:nvSpPr>
          <p:spPr bwMode="auto">
            <a:xfrm>
              <a:off x="5716587" y="1627694"/>
              <a:ext cx="800100" cy="76200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83" y="2"/>
                </a:cxn>
                <a:cxn ang="0">
                  <a:pos x="83" y="2"/>
                </a:cxn>
                <a:cxn ang="0">
                  <a:pos x="84" y="1"/>
                </a:cxn>
                <a:cxn ang="0">
                  <a:pos x="83" y="0"/>
                </a:cxn>
                <a:cxn ang="0">
                  <a:pos x="8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2"/>
                </a:cxn>
              </a:cxnLst>
              <a:rect l="0" t="0" r="r" b="b"/>
              <a:pathLst>
                <a:path w="84" h="2">
                  <a:moveTo>
                    <a:pt x="1" y="2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4" y="2"/>
                    <a:pt x="84" y="1"/>
                  </a:cubicBezTo>
                  <a:cubicBezTo>
                    <a:pt x="84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90BE3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Arial"/>
                <a:cs typeface="Arial"/>
              </a:endParaRPr>
            </a:p>
          </p:txBody>
        </p:sp>
      </p:grpSp>
      <p:sp>
        <p:nvSpPr>
          <p:cNvPr id="101" name="TextBox 15"/>
          <p:cNvSpPr txBox="1">
            <a:spLocks noChangeArrowheads="1"/>
          </p:cNvSpPr>
          <p:nvPr/>
        </p:nvSpPr>
        <p:spPr bwMode="auto">
          <a:xfrm>
            <a:off x="996131" y="3617964"/>
            <a:ext cx="1200324" cy="40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2">
                    <a:lumMod val="50000"/>
                  </a:schemeClr>
                </a:solidFill>
                <a:latin typeface="Arial"/>
                <a:ea typeface="Verdana" pitchFamily="34" charset="0"/>
                <a:cs typeface="Arial"/>
              </a:rPr>
              <a:t>Amazon SNS</a:t>
            </a:r>
          </a:p>
          <a:p>
            <a:pPr algn="ctr"/>
            <a:r>
              <a:rPr lang="en-US" sz="1050" b="1" dirty="0" smtClean="0">
                <a:solidFill>
                  <a:schemeClr val="bg2">
                    <a:lumMod val="50000"/>
                  </a:schemeClr>
                </a:solidFill>
                <a:latin typeface="Arial"/>
                <a:ea typeface="Verdana" pitchFamily="34" charset="0"/>
                <a:cs typeface="Arial"/>
              </a:rPr>
              <a:t>Notifications</a:t>
            </a:r>
            <a:endParaRPr lang="en-US" sz="1050" b="1" dirty="0">
              <a:solidFill>
                <a:schemeClr val="bg2">
                  <a:lumMod val="50000"/>
                </a:schemeClr>
              </a:solidFill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277188" y="3213902"/>
            <a:ext cx="603760" cy="382126"/>
            <a:chOff x="1698625" y="2876550"/>
            <a:chExt cx="858838" cy="514350"/>
          </a:xfrm>
        </p:grpSpPr>
        <p:grpSp>
          <p:nvGrpSpPr>
            <p:cNvPr id="103" name="Group 102"/>
            <p:cNvGrpSpPr/>
            <p:nvPr/>
          </p:nvGrpSpPr>
          <p:grpSpPr>
            <a:xfrm>
              <a:off x="1698625" y="2876550"/>
              <a:ext cx="858838" cy="481690"/>
              <a:chOff x="6388100" y="4640263"/>
              <a:chExt cx="858838" cy="481690"/>
            </a:xfrm>
          </p:grpSpPr>
          <p:sp>
            <p:nvSpPr>
              <p:cNvPr id="105" name="Freeform 185"/>
              <p:cNvSpPr>
                <a:spLocks/>
              </p:cNvSpPr>
              <p:nvPr/>
            </p:nvSpPr>
            <p:spPr bwMode="auto">
              <a:xfrm>
                <a:off x="6551613" y="4687888"/>
                <a:ext cx="695325" cy="142875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4" y="0"/>
                  </a:cxn>
                  <a:cxn ang="0">
                    <a:pos x="5" y="5"/>
                  </a:cxn>
                  <a:cxn ang="0">
                    <a:pos x="0" y="15"/>
                  </a:cxn>
                  <a:cxn ang="0">
                    <a:pos x="73" y="15"/>
                  </a:cxn>
                  <a:cxn ang="0">
                    <a:pos x="73" y="0"/>
                  </a:cxn>
                </a:cxnLst>
                <a:rect l="0" t="0" r="r" b="b"/>
                <a:pathLst>
                  <a:path w="73" h="15">
                    <a:moveTo>
                      <a:pt x="73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5" y="1"/>
                      <a:pt x="5" y="3"/>
                      <a:pt x="5" y="5"/>
                    </a:cubicBezTo>
                    <a:cubicBezTo>
                      <a:pt x="5" y="9"/>
                      <a:pt x="3" y="12"/>
                      <a:pt x="0" y="15"/>
                    </a:cubicBezTo>
                    <a:cubicBezTo>
                      <a:pt x="73" y="15"/>
                      <a:pt x="73" y="15"/>
                      <a:pt x="73" y="15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AAA87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108" name="Freeform 186"/>
              <p:cNvSpPr>
                <a:spLocks noEditPoints="1"/>
              </p:cNvSpPr>
              <p:nvPr/>
            </p:nvSpPr>
            <p:spPr bwMode="auto">
              <a:xfrm>
                <a:off x="6464300" y="4868863"/>
                <a:ext cx="782638" cy="123825"/>
              </a:xfrm>
              <a:custGeom>
                <a:avLst/>
                <a:gdLst/>
                <a:ahLst/>
                <a:cxnLst>
                  <a:cxn ang="0">
                    <a:pos x="475" y="18"/>
                  </a:cxn>
                  <a:cxn ang="0">
                    <a:pos x="475" y="60"/>
                  </a:cxn>
                  <a:cxn ang="0">
                    <a:pos x="13" y="60"/>
                  </a:cxn>
                  <a:cxn ang="0">
                    <a:pos x="13" y="18"/>
                  </a:cxn>
                  <a:cxn ang="0">
                    <a:pos x="475" y="18"/>
                  </a:cxn>
                  <a:cxn ang="0">
                    <a:pos x="493" y="0"/>
                  </a:cxn>
                  <a:cxn ang="0">
                    <a:pos x="0" y="0"/>
                  </a:cxn>
                  <a:cxn ang="0">
                    <a:pos x="0" y="78"/>
                  </a:cxn>
                  <a:cxn ang="0">
                    <a:pos x="493" y="78"/>
                  </a:cxn>
                  <a:cxn ang="0">
                    <a:pos x="493" y="0"/>
                  </a:cxn>
                  <a:cxn ang="0">
                    <a:pos x="493" y="0"/>
                  </a:cxn>
                </a:cxnLst>
                <a:rect l="0" t="0" r="r" b="b"/>
                <a:pathLst>
                  <a:path w="493" h="78">
                    <a:moveTo>
                      <a:pt x="475" y="18"/>
                    </a:moveTo>
                    <a:lnTo>
                      <a:pt x="475" y="60"/>
                    </a:lnTo>
                    <a:lnTo>
                      <a:pt x="13" y="60"/>
                    </a:lnTo>
                    <a:lnTo>
                      <a:pt x="13" y="18"/>
                    </a:lnTo>
                    <a:lnTo>
                      <a:pt x="475" y="18"/>
                    </a:lnTo>
                    <a:close/>
                    <a:moveTo>
                      <a:pt x="493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493" y="78"/>
                    </a:lnTo>
                    <a:lnTo>
                      <a:pt x="493" y="0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AAA87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109" name="Freeform 187"/>
              <p:cNvSpPr>
                <a:spLocks noEditPoints="1"/>
              </p:cNvSpPr>
              <p:nvPr/>
            </p:nvSpPr>
            <p:spPr bwMode="auto">
              <a:xfrm>
                <a:off x="6464300" y="4868863"/>
                <a:ext cx="782638" cy="123825"/>
              </a:xfrm>
              <a:custGeom>
                <a:avLst/>
                <a:gdLst/>
                <a:ahLst/>
                <a:cxnLst>
                  <a:cxn ang="0">
                    <a:pos x="475" y="18"/>
                  </a:cxn>
                  <a:cxn ang="0">
                    <a:pos x="475" y="60"/>
                  </a:cxn>
                  <a:cxn ang="0">
                    <a:pos x="13" y="60"/>
                  </a:cxn>
                  <a:cxn ang="0">
                    <a:pos x="13" y="18"/>
                  </a:cxn>
                  <a:cxn ang="0">
                    <a:pos x="475" y="18"/>
                  </a:cxn>
                  <a:cxn ang="0">
                    <a:pos x="493" y="0"/>
                  </a:cxn>
                  <a:cxn ang="0">
                    <a:pos x="0" y="0"/>
                  </a:cxn>
                  <a:cxn ang="0">
                    <a:pos x="0" y="78"/>
                  </a:cxn>
                  <a:cxn ang="0">
                    <a:pos x="493" y="78"/>
                  </a:cxn>
                  <a:cxn ang="0">
                    <a:pos x="493" y="0"/>
                  </a:cxn>
                  <a:cxn ang="0">
                    <a:pos x="493" y="0"/>
                  </a:cxn>
                </a:cxnLst>
                <a:rect l="0" t="0" r="r" b="b"/>
                <a:pathLst>
                  <a:path w="493" h="78">
                    <a:moveTo>
                      <a:pt x="475" y="18"/>
                    </a:moveTo>
                    <a:lnTo>
                      <a:pt x="475" y="60"/>
                    </a:lnTo>
                    <a:lnTo>
                      <a:pt x="13" y="60"/>
                    </a:lnTo>
                    <a:lnTo>
                      <a:pt x="13" y="18"/>
                    </a:lnTo>
                    <a:lnTo>
                      <a:pt x="475" y="18"/>
                    </a:lnTo>
                    <a:moveTo>
                      <a:pt x="493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493" y="78"/>
                    </a:lnTo>
                    <a:lnTo>
                      <a:pt x="493" y="0"/>
                    </a:lnTo>
                    <a:lnTo>
                      <a:pt x="49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110" name="Freeform 189"/>
              <p:cNvSpPr>
                <a:spLocks noEditPoints="1"/>
              </p:cNvSpPr>
              <p:nvPr/>
            </p:nvSpPr>
            <p:spPr bwMode="auto">
              <a:xfrm>
                <a:off x="6464300" y="5007653"/>
                <a:ext cx="782638" cy="114300"/>
              </a:xfrm>
              <a:custGeom>
                <a:avLst/>
                <a:gdLst/>
                <a:ahLst/>
                <a:cxnLst>
                  <a:cxn ang="0">
                    <a:pos x="475" y="12"/>
                  </a:cxn>
                  <a:cxn ang="0">
                    <a:pos x="475" y="60"/>
                  </a:cxn>
                  <a:cxn ang="0">
                    <a:pos x="13" y="60"/>
                  </a:cxn>
                  <a:cxn ang="0">
                    <a:pos x="13" y="12"/>
                  </a:cxn>
                  <a:cxn ang="0">
                    <a:pos x="475" y="12"/>
                  </a:cxn>
                  <a:cxn ang="0">
                    <a:pos x="493" y="0"/>
                  </a:cxn>
                  <a:cxn ang="0">
                    <a:pos x="0" y="0"/>
                  </a:cxn>
                  <a:cxn ang="0">
                    <a:pos x="0" y="72"/>
                  </a:cxn>
                  <a:cxn ang="0">
                    <a:pos x="493" y="72"/>
                  </a:cxn>
                  <a:cxn ang="0">
                    <a:pos x="493" y="0"/>
                  </a:cxn>
                  <a:cxn ang="0">
                    <a:pos x="493" y="0"/>
                  </a:cxn>
                </a:cxnLst>
                <a:rect l="0" t="0" r="r" b="b"/>
                <a:pathLst>
                  <a:path w="493" h="72">
                    <a:moveTo>
                      <a:pt x="475" y="12"/>
                    </a:moveTo>
                    <a:lnTo>
                      <a:pt x="475" y="60"/>
                    </a:lnTo>
                    <a:lnTo>
                      <a:pt x="13" y="60"/>
                    </a:lnTo>
                    <a:lnTo>
                      <a:pt x="13" y="12"/>
                    </a:lnTo>
                    <a:lnTo>
                      <a:pt x="475" y="12"/>
                    </a:lnTo>
                    <a:moveTo>
                      <a:pt x="493" y="0"/>
                    </a:moveTo>
                    <a:lnTo>
                      <a:pt x="0" y="0"/>
                    </a:lnTo>
                    <a:lnTo>
                      <a:pt x="0" y="72"/>
                    </a:lnTo>
                    <a:lnTo>
                      <a:pt x="493" y="72"/>
                    </a:lnTo>
                    <a:lnTo>
                      <a:pt x="493" y="0"/>
                    </a:lnTo>
                    <a:lnTo>
                      <a:pt x="49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111" name="Freeform 190"/>
              <p:cNvSpPr>
                <a:spLocks/>
              </p:cNvSpPr>
              <p:nvPr/>
            </p:nvSpPr>
            <p:spPr bwMode="auto">
              <a:xfrm>
                <a:off x="6707981" y="4716463"/>
                <a:ext cx="76993" cy="96834"/>
              </a:xfrm>
              <a:custGeom>
                <a:avLst/>
                <a:gdLst>
                  <a:gd name="connsiteX0" fmla="*/ 1667 w 11667"/>
                  <a:gd name="connsiteY0" fmla="*/ 0 h 12963"/>
                  <a:gd name="connsiteX1" fmla="*/ 11667 w 11667"/>
                  <a:gd name="connsiteY1" fmla="*/ 1111 h 12963"/>
                  <a:gd name="connsiteX2" fmla="*/ 11667 w 11667"/>
                  <a:gd name="connsiteY2" fmla="*/ 2222 h 12963"/>
                  <a:gd name="connsiteX3" fmla="*/ 4167 w 11667"/>
                  <a:gd name="connsiteY3" fmla="*/ 2222 h 12963"/>
                  <a:gd name="connsiteX4" fmla="*/ 4167 w 11667"/>
                  <a:gd name="connsiteY4" fmla="*/ 4444 h 12963"/>
                  <a:gd name="connsiteX5" fmla="*/ 10417 w 11667"/>
                  <a:gd name="connsiteY5" fmla="*/ 4444 h 12963"/>
                  <a:gd name="connsiteX6" fmla="*/ 10417 w 11667"/>
                  <a:gd name="connsiteY6" fmla="*/ 6667 h 12963"/>
                  <a:gd name="connsiteX7" fmla="*/ 4167 w 11667"/>
                  <a:gd name="connsiteY7" fmla="*/ 6667 h 12963"/>
                  <a:gd name="connsiteX8" fmla="*/ 4167 w 11667"/>
                  <a:gd name="connsiteY8" fmla="*/ 8889 h 12963"/>
                  <a:gd name="connsiteX9" fmla="*/ 11667 w 11667"/>
                  <a:gd name="connsiteY9" fmla="*/ 8889 h 12963"/>
                  <a:gd name="connsiteX10" fmla="*/ 11667 w 11667"/>
                  <a:gd name="connsiteY10" fmla="*/ 11111 h 12963"/>
                  <a:gd name="connsiteX11" fmla="*/ 1667 w 11667"/>
                  <a:gd name="connsiteY11" fmla="*/ 11111 h 12963"/>
                  <a:gd name="connsiteX12" fmla="*/ 1667 w 11667"/>
                  <a:gd name="connsiteY12" fmla="*/ 0 h 12963"/>
                  <a:gd name="connsiteX0" fmla="*/ 1667 w 11667"/>
                  <a:gd name="connsiteY0" fmla="*/ 0 h 11759"/>
                  <a:gd name="connsiteX1" fmla="*/ 11667 w 11667"/>
                  <a:gd name="connsiteY1" fmla="*/ 1111 h 11759"/>
                  <a:gd name="connsiteX2" fmla="*/ 11667 w 11667"/>
                  <a:gd name="connsiteY2" fmla="*/ 2222 h 11759"/>
                  <a:gd name="connsiteX3" fmla="*/ 4167 w 11667"/>
                  <a:gd name="connsiteY3" fmla="*/ 2222 h 11759"/>
                  <a:gd name="connsiteX4" fmla="*/ 4167 w 11667"/>
                  <a:gd name="connsiteY4" fmla="*/ 4444 h 11759"/>
                  <a:gd name="connsiteX5" fmla="*/ 10417 w 11667"/>
                  <a:gd name="connsiteY5" fmla="*/ 4444 h 11759"/>
                  <a:gd name="connsiteX6" fmla="*/ 10417 w 11667"/>
                  <a:gd name="connsiteY6" fmla="*/ 6667 h 11759"/>
                  <a:gd name="connsiteX7" fmla="*/ 4167 w 11667"/>
                  <a:gd name="connsiteY7" fmla="*/ 6667 h 11759"/>
                  <a:gd name="connsiteX8" fmla="*/ 4167 w 11667"/>
                  <a:gd name="connsiteY8" fmla="*/ 8889 h 11759"/>
                  <a:gd name="connsiteX9" fmla="*/ 11667 w 11667"/>
                  <a:gd name="connsiteY9" fmla="*/ 8889 h 11759"/>
                  <a:gd name="connsiteX10" fmla="*/ 11667 w 11667"/>
                  <a:gd name="connsiteY10" fmla="*/ 11111 h 11759"/>
                  <a:gd name="connsiteX11" fmla="*/ 1667 w 11667"/>
                  <a:gd name="connsiteY11" fmla="*/ 11111 h 11759"/>
                  <a:gd name="connsiteX12" fmla="*/ 1667 w 11667"/>
                  <a:gd name="connsiteY12" fmla="*/ 0 h 11759"/>
                  <a:gd name="connsiteX0" fmla="*/ 1667 w 11667"/>
                  <a:gd name="connsiteY0" fmla="*/ 0 h 11111"/>
                  <a:gd name="connsiteX1" fmla="*/ 11667 w 11667"/>
                  <a:gd name="connsiteY1" fmla="*/ 1111 h 11111"/>
                  <a:gd name="connsiteX2" fmla="*/ 11667 w 11667"/>
                  <a:gd name="connsiteY2" fmla="*/ 2222 h 11111"/>
                  <a:gd name="connsiteX3" fmla="*/ 4167 w 11667"/>
                  <a:gd name="connsiteY3" fmla="*/ 2222 h 11111"/>
                  <a:gd name="connsiteX4" fmla="*/ 4167 w 11667"/>
                  <a:gd name="connsiteY4" fmla="*/ 4444 h 11111"/>
                  <a:gd name="connsiteX5" fmla="*/ 10417 w 11667"/>
                  <a:gd name="connsiteY5" fmla="*/ 4444 h 11111"/>
                  <a:gd name="connsiteX6" fmla="*/ 10417 w 11667"/>
                  <a:gd name="connsiteY6" fmla="*/ 6667 h 11111"/>
                  <a:gd name="connsiteX7" fmla="*/ 4167 w 11667"/>
                  <a:gd name="connsiteY7" fmla="*/ 6667 h 11111"/>
                  <a:gd name="connsiteX8" fmla="*/ 4167 w 11667"/>
                  <a:gd name="connsiteY8" fmla="*/ 8889 h 11111"/>
                  <a:gd name="connsiteX9" fmla="*/ 11667 w 11667"/>
                  <a:gd name="connsiteY9" fmla="*/ 8889 h 11111"/>
                  <a:gd name="connsiteX10" fmla="*/ 11667 w 11667"/>
                  <a:gd name="connsiteY10" fmla="*/ 11111 h 11111"/>
                  <a:gd name="connsiteX11" fmla="*/ 1667 w 11667"/>
                  <a:gd name="connsiteY11" fmla="*/ 11111 h 11111"/>
                  <a:gd name="connsiteX12" fmla="*/ 1667 w 11667"/>
                  <a:gd name="connsiteY12" fmla="*/ 0 h 11111"/>
                  <a:gd name="connsiteX0" fmla="*/ 104 w 10104"/>
                  <a:gd name="connsiteY0" fmla="*/ 0 h 12407"/>
                  <a:gd name="connsiteX1" fmla="*/ 10104 w 10104"/>
                  <a:gd name="connsiteY1" fmla="*/ 1111 h 12407"/>
                  <a:gd name="connsiteX2" fmla="*/ 10104 w 10104"/>
                  <a:gd name="connsiteY2" fmla="*/ 2222 h 12407"/>
                  <a:gd name="connsiteX3" fmla="*/ 2604 w 10104"/>
                  <a:gd name="connsiteY3" fmla="*/ 2222 h 12407"/>
                  <a:gd name="connsiteX4" fmla="*/ 2604 w 10104"/>
                  <a:gd name="connsiteY4" fmla="*/ 4444 h 12407"/>
                  <a:gd name="connsiteX5" fmla="*/ 8854 w 10104"/>
                  <a:gd name="connsiteY5" fmla="*/ 4444 h 12407"/>
                  <a:gd name="connsiteX6" fmla="*/ 8854 w 10104"/>
                  <a:gd name="connsiteY6" fmla="*/ 6667 h 12407"/>
                  <a:gd name="connsiteX7" fmla="*/ 2604 w 10104"/>
                  <a:gd name="connsiteY7" fmla="*/ 6667 h 12407"/>
                  <a:gd name="connsiteX8" fmla="*/ 2604 w 10104"/>
                  <a:gd name="connsiteY8" fmla="*/ 8889 h 12407"/>
                  <a:gd name="connsiteX9" fmla="*/ 10104 w 10104"/>
                  <a:gd name="connsiteY9" fmla="*/ 8889 h 12407"/>
                  <a:gd name="connsiteX10" fmla="*/ 10104 w 10104"/>
                  <a:gd name="connsiteY10" fmla="*/ 11111 h 12407"/>
                  <a:gd name="connsiteX11" fmla="*/ 104 w 10104"/>
                  <a:gd name="connsiteY11" fmla="*/ 11111 h 12407"/>
                  <a:gd name="connsiteX12" fmla="*/ 104 w 10104"/>
                  <a:gd name="connsiteY12" fmla="*/ 0 h 12407"/>
                  <a:gd name="connsiteX0" fmla="*/ 104 w 10104"/>
                  <a:gd name="connsiteY0" fmla="*/ 0 h 12407"/>
                  <a:gd name="connsiteX1" fmla="*/ 10104 w 10104"/>
                  <a:gd name="connsiteY1" fmla="*/ 1111 h 12407"/>
                  <a:gd name="connsiteX2" fmla="*/ 10104 w 10104"/>
                  <a:gd name="connsiteY2" fmla="*/ 2222 h 12407"/>
                  <a:gd name="connsiteX3" fmla="*/ 2604 w 10104"/>
                  <a:gd name="connsiteY3" fmla="*/ 2222 h 12407"/>
                  <a:gd name="connsiteX4" fmla="*/ 2604 w 10104"/>
                  <a:gd name="connsiteY4" fmla="*/ 4444 h 12407"/>
                  <a:gd name="connsiteX5" fmla="*/ 8854 w 10104"/>
                  <a:gd name="connsiteY5" fmla="*/ 4444 h 12407"/>
                  <a:gd name="connsiteX6" fmla="*/ 8854 w 10104"/>
                  <a:gd name="connsiteY6" fmla="*/ 6667 h 12407"/>
                  <a:gd name="connsiteX7" fmla="*/ 2604 w 10104"/>
                  <a:gd name="connsiteY7" fmla="*/ 6667 h 12407"/>
                  <a:gd name="connsiteX8" fmla="*/ 2604 w 10104"/>
                  <a:gd name="connsiteY8" fmla="*/ 8889 h 12407"/>
                  <a:gd name="connsiteX9" fmla="*/ 10104 w 10104"/>
                  <a:gd name="connsiteY9" fmla="*/ 8889 h 12407"/>
                  <a:gd name="connsiteX10" fmla="*/ 10104 w 10104"/>
                  <a:gd name="connsiteY10" fmla="*/ 11111 h 12407"/>
                  <a:gd name="connsiteX11" fmla="*/ 104 w 10104"/>
                  <a:gd name="connsiteY11" fmla="*/ 11111 h 12407"/>
                  <a:gd name="connsiteX12" fmla="*/ 104 w 10104"/>
                  <a:gd name="connsiteY12" fmla="*/ 0 h 12407"/>
                  <a:gd name="connsiteX0" fmla="*/ 104 w 10104"/>
                  <a:gd name="connsiteY0" fmla="*/ 0 h 12407"/>
                  <a:gd name="connsiteX1" fmla="*/ 10104 w 10104"/>
                  <a:gd name="connsiteY1" fmla="*/ 1111 h 12407"/>
                  <a:gd name="connsiteX2" fmla="*/ 10104 w 10104"/>
                  <a:gd name="connsiteY2" fmla="*/ 2222 h 12407"/>
                  <a:gd name="connsiteX3" fmla="*/ 2604 w 10104"/>
                  <a:gd name="connsiteY3" fmla="*/ 2222 h 12407"/>
                  <a:gd name="connsiteX4" fmla="*/ 2604 w 10104"/>
                  <a:gd name="connsiteY4" fmla="*/ 4444 h 12407"/>
                  <a:gd name="connsiteX5" fmla="*/ 8854 w 10104"/>
                  <a:gd name="connsiteY5" fmla="*/ 4444 h 12407"/>
                  <a:gd name="connsiteX6" fmla="*/ 8854 w 10104"/>
                  <a:gd name="connsiteY6" fmla="*/ 6667 h 12407"/>
                  <a:gd name="connsiteX7" fmla="*/ 2604 w 10104"/>
                  <a:gd name="connsiteY7" fmla="*/ 6667 h 12407"/>
                  <a:gd name="connsiteX8" fmla="*/ 2604 w 10104"/>
                  <a:gd name="connsiteY8" fmla="*/ 8889 h 12407"/>
                  <a:gd name="connsiteX9" fmla="*/ 10104 w 10104"/>
                  <a:gd name="connsiteY9" fmla="*/ 8889 h 12407"/>
                  <a:gd name="connsiteX10" fmla="*/ 10104 w 10104"/>
                  <a:gd name="connsiteY10" fmla="*/ 11111 h 12407"/>
                  <a:gd name="connsiteX11" fmla="*/ 104 w 10104"/>
                  <a:gd name="connsiteY11" fmla="*/ 11111 h 12407"/>
                  <a:gd name="connsiteX12" fmla="*/ 104 w 10104"/>
                  <a:gd name="connsiteY12" fmla="*/ 0 h 12407"/>
                  <a:gd name="connsiteX0" fmla="*/ 104 w 10104"/>
                  <a:gd name="connsiteY0" fmla="*/ 0 h 12407"/>
                  <a:gd name="connsiteX1" fmla="*/ 10104 w 10104"/>
                  <a:gd name="connsiteY1" fmla="*/ 1111 h 12407"/>
                  <a:gd name="connsiteX2" fmla="*/ 10104 w 10104"/>
                  <a:gd name="connsiteY2" fmla="*/ 2222 h 12407"/>
                  <a:gd name="connsiteX3" fmla="*/ 2604 w 10104"/>
                  <a:gd name="connsiteY3" fmla="*/ 2222 h 12407"/>
                  <a:gd name="connsiteX4" fmla="*/ 2604 w 10104"/>
                  <a:gd name="connsiteY4" fmla="*/ 4444 h 12407"/>
                  <a:gd name="connsiteX5" fmla="*/ 8854 w 10104"/>
                  <a:gd name="connsiteY5" fmla="*/ 4444 h 12407"/>
                  <a:gd name="connsiteX6" fmla="*/ 8854 w 10104"/>
                  <a:gd name="connsiteY6" fmla="*/ 6667 h 12407"/>
                  <a:gd name="connsiteX7" fmla="*/ 2604 w 10104"/>
                  <a:gd name="connsiteY7" fmla="*/ 6667 h 12407"/>
                  <a:gd name="connsiteX8" fmla="*/ 2604 w 10104"/>
                  <a:gd name="connsiteY8" fmla="*/ 8889 h 12407"/>
                  <a:gd name="connsiteX9" fmla="*/ 10104 w 10104"/>
                  <a:gd name="connsiteY9" fmla="*/ 8889 h 12407"/>
                  <a:gd name="connsiteX10" fmla="*/ 10104 w 10104"/>
                  <a:gd name="connsiteY10" fmla="*/ 11111 h 12407"/>
                  <a:gd name="connsiteX11" fmla="*/ 104 w 10104"/>
                  <a:gd name="connsiteY11" fmla="*/ 11111 h 12407"/>
                  <a:gd name="connsiteX12" fmla="*/ 104 w 10104"/>
                  <a:gd name="connsiteY12" fmla="*/ 0 h 12407"/>
                  <a:gd name="connsiteX0" fmla="*/ 5187 w 15187"/>
                  <a:gd name="connsiteY0" fmla="*/ 0 h 12887"/>
                  <a:gd name="connsiteX1" fmla="*/ 15187 w 15187"/>
                  <a:gd name="connsiteY1" fmla="*/ 1111 h 12887"/>
                  <a:gd name="connsiteX2" fmla="*/ 15187 w 15187"/>
                  <a:gd name="connsiteY2" fmla="*/ 2222 h 12887"/>
                  <a:gd name="connsiteX3" fmla="*/ 7687 w 15187"/>
                  <a:gd name="connsiteY3" fmla="*/ 2222 h 12887"/>
                  <a:gd name="connsiteX4" fmla="*/ 7687 w 15187"/>
                  <a:gd name="connsiteY4" fmla="*/ 4444 h 12887"/>
                  <a:gd name="connsiteX5" fmla="*/ 13937 w 15187"/>
                  <a:gd name="connsiteY5" fmla="*/ 4444 h 12887"/>
                  <a:gd name="connsiteX6" fmla="*/ 13937 w 15187"/>
                  <a:gd name="connsiteY6" fmla="*/ 6667 h 12887"/>
                  <a:gd name="connsiteX7" fmla="*/ 7687 w 15187"/>
                  <a:gd name="connsiteY7" fmla="*/ 6667 h 12887"/>
                  <a:gd name="connsiteX8" fmla="*/ 7687 w 15187"/>
                  <a:gd name="connsiteY8" fmla="*/ 8889 h 12887"/>
                  <a:gd name="connsiteX9" fmla="*/ 15187 w 15187"/>
                  <a:gd name="connsiteY9" fmla="*/ 8889 h 12887"/>
                  <a:gd name="connsiteX10" fmla="*/ 15187 w 15187"/>
                  <a:gd name="connsiteY10" fmla="*/ 11111 h 12887"/>
                  <a:gd name="connsiteX11" fmla="*/ 5187 w 15187"/>
                  <a:gd name="connsiteY11" fmla="*/ 11111 h 12887"/>
                  <a:gd name="connsiteX12" fmla="*/ 5187 w 15187"/>
                  <a:gd name="connsiteY12" fmla="*/ 0 h 12887"/>
                  <a:gd name="connsiteX0" fmla="*/ 104 w 10104"/>
                  <a:gd name="connsiteY0" fmla="*/ 0 h 12407"/>
                  <a:gd name="connsiteX1" fmla="*/ 10104 w 10104"/>
                  <a:gd name="connsiteY1" fmla="*/ 1111 h 12407"/>
                  <a:gd name="connsiteX2" fmla="*/ 10104 w 10104"/>
                  <a:gd name="connsiteY2" fmla="*/ 2222 h 12407"/>
                  <a:gd name="connsiteX3" fmla="*/ 2604 w 10104"/>
                  <a:gd name="connsiteY3" fmla="*/ 2222 h 12407"/>
                  <a:gd name="connsiteX4" fmla="*/ 2604 w 10104"/>
                  <a:gd name="connsiteY4" fmla="*/ 4444 h 12407"/>
                  <a:gd name="connsiteX5" fmla="*/ 8854 w 10104"/>
                  <a:gd name="connsiteY5" fmla="*/ 4444 h 12407"/>
                  <a:gd name="connsiteX6" fmla="*/ 8854 w 10104"/>
                  <a:gd name="connsiteY6" fmla="*/ 6667 h 12407"/>
                  <a:gd name="connsiteX7" fmla="*/ 2604 w 10104"/>
                  <a:gd name="connsiteY7" fmla="*/ 6667 h 12407"/>
                  <a:gd name="connsiteX8" fmla="*/ 2604 w 10104"/>
                  <a:gd name="connsiteY8" fmla="*/ 8889 h 12407"/>
                  <a:gd name="connsiteX9" fmla="*/ 10104 w 10104"/>
                  <a:gd name="connsiteY9" fmla="*/ 8889 h 12407"/>
                  <a:gd name="connsiteX10" fmla="*/ 10104 w 10104"/>
                  <a:gd name="connsiteY10" fmla="*/ 11111 h 12407"/>
                  <a:gd name="connsiteX11" fmla="*/ 104 w 10104"/>
                  <a:gd name="connsiteY11" fmla="*/ 11111 h 12407"/>
                  <a:gd name="connsiteX12" fmla="*/ 104 w 10104"/>
                  <a:gd name="connsiteY12" fmla="*/ 0 h 12407"/>
                  <a:gd name="connsiteX0" fmla="*/ 104 w 10104"/>
                  <a:gd name="connsiteY0" fmla="*/ 0 h 12407"/>
                  <a:gd name="connsiteX1" fmla="*/ 10104 w 10104"/>
                  <a:gd name="connsiteY1" fmla="*/ 1111 h 12407"/>
                  <a:gd name="connsiteX2" fmla="*/ 10104 w 10104"/>
                  <a:gd name="connsiteY2" fmla="*/ 2222 h 12407"/>
                  <a:gd name="connsiteX3" fmla="*/ 2604 w 10104"/>
                  <a:gd name="connsiteY3" fmla="*/ 2222 h 12407"/>
                  <a:gd name="connsiteX4" fmla="*/ 2604 w 10104"/>
                  <a:gd name="connsiteY4" fmla="*/ 4444 h 12407"/>
                  <a:gd name="connsiteX5" fmla="*/ 8854 w 10104"/>
                  <a:gd name="connsiteY5" fmla="*/ 4444 h 12407"/>
                  <a:gd name="connsiteX6" fmla="*/ 8854 w 10104"/>
                  <a:gd name="connsiteY6" fmla="*/ 6667 h 12407"/>
                  <a:gd name="connsiteX7" fmla="*/ 2604 w 10104"/>
                  <a:gd name="connsiteY7" fmla="*/ 6667 h 12407"/>
                  <a:gd name="connsiteX8" fmla="*/ 2604 w 10104"/>
                  <a:gd name="connsiteY8" fmla="*/ 8889 h 12407"/>
                  <a:gd name="connsiteX9" fmla="*/ 10104 w 10104"/>
                  <a:gd name="connsiteY9" fmla="*/ 8889 h 12407"/>
                  <a:gd name="connsiteX10" fmla="*/ 10104 w 10104"/>
                  <a:gd name="connsiteY10" fmla="*/ 11111 h 12407"/>
                  <a:gd name="connsiteX11" fmla="*/ 104 w 10104"/>
                  <a:gd name="connsiteY11" fmla="*/ 11111 h 12407"/>
                  <a:gd name="connsiteX12" fmla="*/ 104 w 10104"/>
                  <a:gd name="connsiteY12" fmla="*/ 0 h 12407"/>
                  <a:gd name="connsiteX0" fmla="*/ 104 w 10104"/>
                  <a:gd name="connsiteY0" fmla="*/ 0 h 12407"/>
                  <a:gd name="connsiteX1" fmla="*/ 10104 w 10104"/>
                  <a:gd name="connsiteY1" fmla="*/ 0 h 12407"/>
                  <a:gd name="connsiteX2" fmla="*/ 10104 w 10104"/>
                  <a:gd name="connsiteY2" fmla="*/ 2222 h 12407"/>
                  <a:gd name="connsiteX3" fmla="*/ 2604 w 10104"/>
                  <a:gd name="connsiteY3" fmla="*/ 2222 h 12407"/>
                  <a:gd name="connsiteX4" fmla="*/ 2604 w 10104"/>
                  <a:gd name="connsiteY4" fmla="*/ 4444 h 12407"/>
                  <a:gd name="connsiteX5" fmla="*/ 8854 w 10104"/>
                  <a:gd name="connsiteY5" fmla="*/ 4444 h 12407"/>
                  <a:gd name="connsiteX6" fmla="*/ 8854 w 10104"/>
                  <a:gd name="connsiteY6" fmla="*/ 6667 h 12407"/>
                  <a:gd name="connsiteX7" fmla="*/ 2604 w 10104"/>
                  <a:gd name="connsiteY7" fmla="*/ 6667 h 12407"/>
                  <a:gd name="connsiteX8" fmla="*/ 2604 w 10104"/>
                  <a:gd name="connsiteY8" fmla="*/ 8889 h 12407"/>
                  <a:gd name="connsiteX9" fmla="*/ 10104 w 10104"/>
                  <a:gd name="connsiteY9" fmla="*/ 8889 h 12407"/>
                  <a:gd name="connsiteX10" fmla="*/ 10104 w 10104"/>
                  <a:gd name="connsiteY10" fmla="*/ 11111 h 12407"/>
                  <a:gd name="connsiteX11" fmla="*/ 104 w 10104"/>
                  <a:gd name="connsiteY11" fmla="*/ 11111 h 12407"/>
                  <a:gd name="connsiteX12" fmla="*/ 104 w 10104"/>
                  <a:gd name="connsiteY12" fmla="*/ 0 h 12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104" h="12407">
                    <a:moveTo>
                      <a:pt x="104" y="0"/>
                    </a:moveTo>
                    <a:lnTo>
                      <a:pt x="10104" y="0"/>
                    </a:lnTo>
                    <a:lnTo>
                      <a:pt x="10104" y="2222"/>
                    </a:lnTo>
                    <a:lnTo>
                      <a:pt x="2604" y="2222"/>
                    </a:lnTo>
                    <a:lnTo>
                      <a:pt x="2604" y="4444"/>
                    </a:lnTo>
                    <a:lnTo>
                      <a:pt x="8854" y="4444"/>
                    </a:lnTo>
                    <a:lnTo>
                      <a:pt x="8854" y="6667"/>
                    </a:lnTo>
                    <a:lnTo>
                      <a:pt x="2604" y="6667"/>
                    </a:lnTo>
                    <a:lnTo>
                      <a:pt x="2604" y="8889"/>
                    </a:lnTo>
                    <a:lnTo>
                      <a:pt x="10104" y="8889"/>
                    </a:lnTo>
                    <a:lnTo>
                      <a:pt x="10104" y="11111"/>
                    </a:lnTo>
                    <a:lnTo>
                      <a:pt x="104" y="11111"/>
                    </a:lnTo>
                    <a:cubicBezTo>
                      <a:pt x="0" y="12407"/>
                      <a:pt x="104" y="3704"/>
                      <a:pt x="1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112" name="Freeform 191"/>
              <p:cNvSpPr>
                <a:spLocks/>
              </p:cNvSpPr>
              <p:nvPr/>
            </p:nvSpPr>
            <p:spPr bwMode="auto">
              <a:xfrm>
                <a:off x="6799262" y="4735514"/>
                <a:ext cx="80963" cy="66674"/>
              </a:xfrm>
              <a:custGeom>
                <a:avLst/>
                <a:gdLst>
                  <a:gd name="connsiteX0" fmla="*/ 0 w 10833"/>
                  <a:gd name="connsiteY0" fmla="*/ 0 h 10000"/>
                  <a:gd name="connsiteX1" fmla="*/ 1667 w 10833"/>
                  <a:gd name="connsiteY1" fmla="*/ 0 h 10000"/>
                  <a:gd name="connsiteX2" fmla="*/ 1667 w 10833"/>
                  <a:gd name="connsiteY2" fmla="*/ 1429 h 10000"/>
                  <a:gd name="connsiteX3" fmla="*/ 1667 w 10833"/>
                  <a:gd name="connsiteY3" fmla="*/ 1429 h 10000"/>
                  <a:gd name="connsiteX4" fmla="*/ 3333 w 10833"/>
                  <a:gd name="connsiteY4" fmla="*/ 0 h 10000"/>
                  <a:gd name="connsiteX5" fmla="*/ 5833 w 10833"/>
                  <a:gd name="connsiteY5" fmla="*/ 1429 h 10000"/>
                  <a:gd name="connsiteX6" fmla="*/ 7500 w 10833"/>
                  <a:gd name="connsiteY6" fmla="*/ 0 h 10000"/>
                  <a:gd name="connsiteX7" fmla="*/ 10000 w 10833"/>
                  <a:gd name="connsiteY7" fmla="*/ 2857 h 10000"/>
                  <a:gd name="connsiteX8" fmla="*/ 10000 w 10833"/>
                  <a:gd name="connsiteY8" fmla="*/ 10000 h 10000"/>
                  <a:gd name="connsiteX9" fmla="*/ 8333 w 10833"/>
                  <a:gd name="connsiteY9" fmla="*/ 10000 h 10000"/>
                  <a:gd name="connsiteX10" fmla="*/ 8333 w 10833"/>
                  <a:gd name="connsiteY10" fmla="*/ 4286 h 10000"/>
                  <a:gd name="connsiteX11" fmla="*/ 9167 w 10833"/>
                  <a:gd name="connsiteY11" fmla="*/ 7143 h 10000"/>
                  <a:gd name="connsiteX12" fmla="*/ 5833 w 10833"/>
                  <a:gd name="connsiteY12" fmla="*/ 4286 h 10000"/>
                  <a:gd name="connsiteX13" fmla="*/ 5833 w 10833"/>
                  <a:gd name="connsiteY13" fmla="*/ 10000 h 10000"/>
                  <a:gd name="connsiteX14" fmla="*/ 4167 w 10833"/>
                  <a:gd name="connsiteY14" fmla="*/ 10000 h 10000"/>
                  <a:gd name="connsiteX15" fmla="*/ 4167 w 10833"/>
                  <a:gd name="connsiteY15" fmla="*/ 4286 h 10000"/>
                  <a:gd name="connsiteX16" fmla="*/ 3333 w 10833"/>
                  <a:gd name="connsiteY16" fmla="*/ 1429 h 10000"/>
                  <a:gd name="connsiteX17" fmla="*/ 1667 w 10833"/>
                  <a:gd name="connsiteY17" fmla="*/ 4286 h 10000"/>
                  <a:gd name="connsiteX18" fmla="*/ 1667 w 10833"/>
                  <a:gd name="connsiteY18" fmla="*/ 10000 h 10000"/>
                  <a:gd name="connsiteX19" fmla="*/ 0 w 10833"/>
                  <a:gd name="connsiteY19" fmla="*/ 10000 h 10000"/>
                  <a:gd name="connsiteX20" fmla="*/ 0 w 10833"/>
                  <a:gd name="connsiteY20" fmla="*/ 0 h 10000"/>
                  <a:gd name="connsiteX0" fmla="*/ 0 w 10000"/>
                  <a:gd name="connsiteY0" fmla="*/ 0 h 10000"/>
                  <a:gd name="connsiteX1" fmla="*/ 1667 w 10000"/>
                  <a:gd name="connsiteY1" fmla="*/ 0 h 10000"/>
                  <a:gd name="connsiteX2" fmla="*/ 1667 w 10000"/>
                  <a:gd name="connsiteY2" fmla="*/ 1429 h 10000"/>
                  <a:gd name="connsiteX3" fmla="*/ 1667 w 10000"/>
                  <a:gd name="connsiteY3" fmla="*/ 1429 h 10000"/>
                  <a:gd name="connsiteX4" fmla="*/ 3333 w 10000"/>
                  <a:gd name="connsiteY4" fmla="*/ 0 h 10000"/>
                  <a:gd name="connsiteX5" fmla="*/ 5833 w 10000"/>
                  <a:gd name="connsiteY5" fmla="*/ 1429 h 10000"/>
                  <a:gd name="connsiteX6" fmla="*/ 7500 w 10000"/>
                  <a:gd name="connsiteY6" fmla="*/ 0 h 10000"/>
                  <a:gd name="connsiteX7" fmla="*/ 10000 w 10000"/>
                  <a:gd name="connsiteY7" fmla="*/ 2857 h 10000"/>
                  <a:gd name="connsiteX8" fmla="*/ 10000 w 10000"/>
                  <a:gd name="connsiteY8" fmla="*/ 10000 h 10000"/>
                  <a:gd name="connsiteX9" fmla="*/ 8333 w 10000"/>
                  <a:gd name="connsiteY9" fmla="*/ 10000 h 10000"/>
                  <a:gd name="connsiteX10" fmla="*/ 8333 w 10000"/>
                  <a:gd name="connsiteY10" fmla="*/ 4286 h 10000"/>
                  <a:gd name="connsiteX11" fmla="*/ 5833 w 10000"/>
                  <a:gd name="connsiteY11" fmla="*/ 4286 h 10000"/>
                  <a:gd name="connsiteX12" fmla="*/ 5833 w 10000"/>
                  <a:gd name="connsiteY12" fmla="*/ 10000 h 10000"/>
                  <a:gd name="connsiteX13" fmla="*/ 4167 w 10000"/>
                  <a:gd name="connsiteY13" fmla="*/ 10000 h 10000"/>
                  <a:gd name="connsiteX14" fmla="*/ 4167 w 10000"/>
                  <a:gd name="connsiteY14" fmla="*/ 4286 h 10000"/>
                  <a:gd name="connsiteX15" fmla="*/ 3333 w 10000"/>
                  <a:gd name="connsiteY15" fmla="*/ 1429 h 10000"/>
                  <a:gd name="connsiteX16" fmla="*/ 1667 w 10000"/>
                  <a:gd name="connsiteY16" fmla="*/ 4286 h 10000"/>
                  <a:gd name="connsiteX17" fmla="*/ 1667 w 10000"/>
                  <a:gd name="connsiteY17" fmla="*/ 10000 h 10000"/>
                  <a:gd name="connsiteX18" fmla="*/ 0 w 10000"/>
                  <a:gd name="connsiteY18" fmla="*/ 10000 h 10000"/>
                  <a:gd name="connsiteX19" fmla="*/ 0 w 10000"/>
                  <a:gd name="connsiteY19" fmla="*/ 0 h 10000"/>
                  <a:gd name="connsiteX0" fmla="*/ 0 w 10000"/>
                  <a:gd name="connsiteY0" fmla="*/ 0 h 10000"/>
                  <a:gd name="connsiteX1" fmla="*/ 1667 w 10000"/>
                  <a:gd name="connsiteY1" fmla="*/ 0 h 10000"/>
                  <a:gd name="connsiteX2" fmla="*/ 1667 w 10000"/>
                  <a:gd name="connsiteY2" fmla="*/ 1429 h 10000"/>
                  <a:gd name="connsiteX3" fmla="*/ 1667 w 10000"/>
                  <a:gd name="connsiteY3" fmla="*/ 1429 h 10000"/>
                  <a:gd name="connsiteX4" fmla="*/ 3333 w 10000"/>
                  <a:gd name="connsiteY4" fmla="*/ 0 h 10000"/>
                  <a:gd name="connsiteX5" fmla="*/ 5833 w 10000"/>
                  <a:gd name="connsiteY5" fmla="*/ 1429 h 10000"/>
                  <a:gd name="connsiteX6" fmla="*/ 7500 w 10000"/>
                  <a:gd name="connsiteY6" fmla="*/ 0 h 10000"/>
                  <a:gd name="connsiteX7" fmla="*/ 10000 w 10000"/>
                  <a:gd name="connsiteY7" fmla="*/ 2857 h 10000"/>
                  <a:gd name="connsiteX8" fmla="*/ 10000 w 10000"/>
                  <a:gd name="connsiteY8" fmla="*/ 10000 h 10000"/>
                  <a:gd name="connsiteX9" fmla="*/ 8333 w 10000"/>
                  <a:gd name="connsiteY9" fmla="*/ 10000 h 10000"/>
                  <a:gd name="connsiteX10" fmla="*/ 8333 w 10000"/>
                  <a:gd name="connsiteY10" fmla="*/ 4286 h 10000"/>
                  <a:gd name="connsiteX11" fmla="*/ 5833 w 10000"/>
                  <a:gd name="connsiteY11" fmla="*/ 4286 h 10000"/>
                  <a:gd name="connsiteX12" fmla="*/ 5833 w 10000"/>
                  <a:gd name="connsiteY12" fmla="*/ 10000 h 10000"/>
                  <a:gd name="connsiteX13" fmla="*/ 4167 w 10000"/>
                  <a:gd name="connsiteY13" fmla="*/ 10000 h 10000"/>
                  <a:gd name="connsiteX14" fmla="*/ 4167 w 10000"/>
                  <a:gd name="connsiteY14" fmla="*/ 4286 h 10000"/>
                  <a:gd name="connsiteX15" fmla="*/ 1667 w 10000"/>
                  <a:gd name="connsiteY15" fmla="*/ 4286 h 10000"/>
                  <a:gd name="connsiteX16" fmla="*/ 1667 w 10000"/>
                  <a:gd name="connsiteY16" fmla="*/ 10000 h 10000"/>
                  <a:gd name="connsiteX17" fmla="*/ 0 w 10000"/>
                  <a:gd name="connsiteY17" fmla="*/ 10000 h 10000"/>
                  <a:gd name="connsiteX18" fmla="*/ 0 w 10000"/>
                  <a:gd name="connsiteY18" fmla="*/ 0 h 10000"/>
                  <a:gd name="connsiteX0" fmla="*/ 0 w 10000"/>
                  <a:gd name="connsiteY0" fmla="*/ 0 h 10000"/>
                  <a:gd name="connsiteX1" fmla="*/ 1667 w 10000"/>
                  <a:gd name="connsiteY1" fmla="*/ 0 h 10000"/>
                  <a:gd name="connsiteX2" fmla="*/ 1667 w 10000"/>
                  <a:gd name="connsiteY2" fmla="*/ 1429 h 10000"/>
                  <a:gd name="connsiteX3" fmla="*/ 1667 w 10000"/>
                  <a:gd name="connsiteY3" fmla="*/ 1429 h 10000"/>
                  <a:gd name="connsiteX4" fmla="*/ 3333 w 10000"/>
                  <a:gd name="connsiteY4" fmla="*/ 0 h 10000"/>
                  <a:gd name="connsiteX5" fmla="*/ 5833 w 10000"/>
                  <a:gd name="connsiteY5" fmla="*/ 1429 h 10000"/>
                  <a:gd name="connsiteX6" fmla="*/ 7500 w 10000"/>
                  <a:gd name="connsiteY6" fmla="*/ 0 h 10000"/>
                  <a:gd name="connsiteX7" fmla="*/ 10000 w 10000"/>
                  <a:gd name="connsiteY7" fmla="*/ 2857 h 10000"/>
                  <a:gd name="connsiteX8" fmla="*/ 10000 w 10000"/>
                  <a:gd name="connsiteY8" fmla="*/ 10000 h 10000"/>
                  <a:gd name="connsiteX9" fmla="*/ 8333 w 10000"/>
                  <a:gd name="connsiteY9" fmla="*/ 10000 h 10000"/>
                  <a:gd name="connsiteX10" fmla="*/ 8333 w 10000"/>
                  <a:gd name="connsiteY10" fmla="*/ 4286 h 10000"/>
                  <a:gd name="connsiteX11" fmla="*/ 5833 w 10000"/>
                  <a:gd name="connsiteY11" fmla="*/ 4286 h 10000"/>
                  <a:gd name="connsiteX12" fmla="*/ 5833 w 10000"/>
                  <a:gd name="connsiteY12" fmla="*/ 10000 h 10000"/>
                  <a:gd name="connsiteX13" fmla="*/ 4167 w 10000"/>
                  <a:gd name="connsiteY13" fmla="*/ 10000 h 10000"/>
                  <a:gd name="connsiteX14" fmla="*/ 4167 w 10000"/>
                  <a:gd name="connsiteY14" fmla="*/ 4286 h 10000"/>
                  <a:gd name="connsiteX15" fmla="*/ 1667 w 10000"/>
                  <a:gd name="connsiteY15" fmla="*/ 4286 h 10000"/>
                  <a:gd name="connsiteX16" fmla="*/ 1667 w 10000"/>
                  <a:gd name="connsiteY16" fmla="*/ 10000 h 10000"/>
                  <a:gd name="connsiteX17" fmla="*/ 0 w 10000"/>
                  <a:gd name="connsiteY17" fmla="*/ 10000 h 10000"/>
                  <a:gd name="connsiteX18" fmla="*/ 0 w 10000"/>
                  <a:gd name="connsiteY18" fmla="*/ 0 h 10000"/>
                  <a:gd name="connsiteX0" fmla="*/ 0 w 10000"/>
                  <a:gd name="connsiteY0" fmla="*/ 0 h 10000"/>
                  <a:gd name="connsiteX1" fmla="*/ 1667 w 10000"/>
                  <a:gd name="connsiteY1" fmla="*/ 0 h 10000"/>
                  <a:gd name="connsiteX2" fmla="*/ 1667 w 10000"/>
                  <a:gd name="connsiteY2" fmla="*/ 1429 h 10000"/>
                  <a:gd name="connsiteX3" fmla="*/ 1667 w 10000"/>
                  <a:gd name="connsiteY3" fmla="*/ 1429 h 10000"/>
                  <a:gd name="connsiteX4" fmla="*/ 3333 w 10000"/>
                  <a:gd name="connsiteY4" fmla="*/ 0 h 10000"/>
                  <a:gd name="connsiteX5" fmla="*/ 5833 w 10000"/>
                  <a:gd name="connsiteY5" fmla="*/ 1429 h 10000"/>
                  <a:gd name="connsiteX6" fmla="*/ 7500 w 10000"/>
                  <a:gd name="connsiteY6" fmla="*/ 0 h 10000"/>
                  <a:gd name="connsiteX7" fmla="*/ 10000 w 10000"/>
                  <a:gd name="connsiteY7" fmla="*/ 2857 h 10000"/>
                  <a:gd name="connsiteX8" fmla="*/ 10000 w 10000"/>
                  <a:gd name="connsiteY8" fmla="*/ 10000 h 10000"/>
                  <a:gd name="connsiteX9" fmla="*/ 8333 w 10000"/>
                  <a:gd name="connsiteY9" fmla="*/ 10000 h 10000"/>
                  <a:gd name="connsiteX10" fmla="*/ 8333 w 10000"/>
                  <a:gd name="connsiteY10" fmla="*/ 4286 h 10000"/>
                  <a:gd name="connsiteX11" fmla="*/ 5833 w 10000"/>
                  <a:gd name="connsiteY11" fmla="*/ 4286 h 10000"/>
                  <a:gd name="connsiteX12" fmla="*/ 5833 w 10000"/>
                  <a:gd name="connsiteY12" fmla="*/ 10000 h 10000"/>
                  <a:gd name="connsiteX13" fmla="*/ 4167 w 10000"/>
                  <a:gd name="connsiteY13" fmla="*/ 10000 h 10000"/>
                  <a:gd name="connsiteX14" fmla="*/ 4167 w 10000"/>
                  <a:gd name="connsiteY14" fmla="*/ 4286 h 10000"/>
                  <a:gd name="connsiteX15" fmla="*/ 1667 w 10000"/>
                  <a:gd name="connsiteY15" fmla="*/ 4286 h 10000"/>
                  <a:gd name="connsiteX16" fmla="*/ 1667 w 10000"/>
                  <a:gd name="connsiteY16" fmla="*/ 10000 h 10000"/>
                  <a:gd name="connsiteX17" fmla="*/ 0 w 10000"/>
                  <a:gd name="connsiteY17" fmla="*/ 10000 h 10000"/>
                  <a:gd name="connsiteX18" fmla="*/ 0 w 10000"/>
                  <a:gd name="connsiteY18" fmla="*/ 0 h 10000"/>
                  <a:gd name="connsiteX0" fmla="*/ 0 w 10000"/>
                  <a:gd name="connsiteY0" fmla="*/ 0 h 10000"/>
                  <a:gd name="connsiteX1" fmla="*/ 1667 w 10000"/>
                  <a:gd name="connsiteY1" fmla="*/ 0 h 10000"/>
                  <a:gd name="connsiteX2" fmla="*/ 1667 w 10000"/>
                  <a:gd name="connsiteY2" fmla="*/ 1429 h 10000"/>
                  <a:gd name="connsiteX3" fmla="*/ 1667 w 10000"/>
                  <a:gd name="connsiteY3" fmla="*/ 1429 h 10000"/>
                  <a:gd name="connsiteX4" fmla="*/ 3333 w 10000"/>
                  <a:gd name="connsiteY4" fmla="*/ 0 h 10000"/>
                  <a:gd name="connsiteX5" fmla="*/ 5833 w 10000"/>
                  <a:gd name="connsiteY5" fmla="*/ 1429 h 10000"/>
                  <a:gd name="connsiteX6" fmla="*/ 7500 w 10000"/>
                  <a:gd name="connsiteY6" fmla="*/ 0 h 10000"/>
                  <a:gd name="connsiteX7" fmla="*/ 10000 w 10000"/>
                  <a:gd name="connsiteY7" fmla="*/ 2857 h 10000"/>
                  <a:gd name="connsiteX8" fmla="*/ 10000 w 10000"/>
                  <a:gd name="connsiteY8" fmla="*/ 10000 h 10000"/>
                  <a:gd name="connsiteX9" fmla="*/ 8333 w 10000"/>
                  <a:gd name="connsiteY9" fmla="*/ 10000 h 10000"/>
                  <a:gd name="connsiteX10" fmla="*/ 8333 w 10000"/>
                  <a:gd name="connsiteY10" fmla="*/ 4286 h 10000"/>
                  <a:gd name="connsiteX11" fmla="*/ 5833 w 10000"/>
                  <a:gd name="connsiteY11" fmla="*/ 4286 h 10000"/>
                  <a:gd name="connsiteX12" fmla="*/ 5833 w 10000"/>
                  <a:gd name="connsiteY12" fmla="*/ 10000 h 10000"/>
                  <a:gd name="connsiteX13" fmla="*/ 4167 w 10000"/>
                  <a:gd name="connsiteY13" fmla="*/ 10000 h 10000"/>
                  <a:gd name="connsiteX14" fmla="*/ 4167 w 10000"/>
                  <a:gd name="connsiteY14" fmla="*/ 4286 h 10000"/>
                  <a:gd name="connsiteX15" fmla="*/ 1667 w 10000"/>
                  <a:gd name="connsiteY15" fmla="*/ 4286 h 10000"/>
                  <a:gd name="connsiteX16" fmla="*/ 1667 w 10000"/>
                  <a:gd name="connsiteY16" fmla="*/ 10000 h 10000"/>
                  <a:gd name="connsiteX17" fmla="*/ 0 w 10000"/>
                  <a:gd name="connsiteY17" fmla="*/ 10000 h 10000"/>
                  <a:gd name="connsiteX18" fmla="*/ 0 w 10000"/>
                  <a:gd name="connsiteY18" fmla="*/ 0 h 10000"/>
                  <a:gd name="connsiteX0" fmla="*/ 0 w 10000"/>
                  <a:gd name="connsiteY0" fmla="*/ 0 h 10000"/>
                  <a:gd name="connsiteX1" fmla="*/ 1667 w 10000"/>
                  <a:gd name="connsiteY1" fmla="*/ 0 h 10000"/>
                  <a:gd name="connsiteX2" fmla="*/ 1667 w 10000"/>
                  <a:gd name="connsiteY2" fmla="*/ 1429 h 10000"/>
                  <a:gd name="connsiteX3" fmla="*/ 1667 w 10000"/>
                  <a:gd name="connsiteY3" fmla="*/ 1429 h 10000"/>
                  <a:gd name="connsiteX4" fmla="*/ 3333 w 10000"/>
                  <a:gd name="connsiteY4" fmla="*/ 0 h 10000"/>
                  <a:gd name="connsiteX5" fmla="*/ 5833 w 10000"/>
                  <a:gd name="connsiteY5" fmla="*/ 1429 h 10000"/>
                  <a:gd name="connsiteX6" fmla="*/ 7500 w 10000"/>
                  <a:gd name="connsiteY6" fmla="*/ 0 h 10000"/>
                  <a:gd name="connsiteX7" fmla="*/ 10000 w 10000"/>
                  <a:gd name="connsiteY7" fmla="*/ 2857 h 10000"/>
                  <a:gd name="connsiteX8" fmla="*/ 10000 w 10000"/>
                  <a:gd name="connsiteY8" fmla="*/ 10000 h 10000"/>
                  <a:gd name="connsiteX9" fmla="*/ 8333 w 10000"/>
                  <a:gd name="connsiteY9" fmla="*/ 10000 h 10000"/>
                  <a:gd name="connsiteX10" fmla="*/ 8333 w 10000"/>
                  <a:gd name="connsiteY10" fmla="*/ 4286 h 10000"/>
                  <a:gd name="connsiteX11" fmla="*/ 5833 w 10000"/>
                  <a:gd name="connsiteY11" fmla="*/ 4286 h 10000"/>
                  <a:gd name="connsiteX12" fmla="*/ 5833 w 10000"/>
                  <a:gd name="connsiteY12" fmla="*/ 10000 h 10000"/>
                  <a:gd name="connsiteX13" fmla="*/ 4167 w 10000"/>
                  <a:gd name="connsiteY13" fmla="*/ 10000 h 10000"/>
                  <a:gd name="connsiteX14" fmla="*/ 4167 w 10000"/>
                  <a:gd name="connsiteY14" fmla="*/ 4286 h 10000"/>
                  <a:gd name="connsiteX15" fmla="*/ 1667 w 10000"/>
                  <a:gd name="connsiteY15" fmla="*/ 4286 h 10000"/>
                  <a:gd name="connsiteX16" fmla="*/ 1667 w 10000"/>
                  <a:gd name="connsiteY16" fmla="*/ 10000 h 10000"/>
                  <a:gd name="connsiteX17" fmla="*/ 0 w 10000"/>
                  <a:gd name="connsiteY17" fmla="*/ 10000 h 10000"/>
                  <a:gd name="connsiteX18" fmla="*/ 0 w 10000"/>
                  <a:gd name="connsiteY18" fmla="*/ 0 h 10000"/>
                  <a:gd name="connsiteX0" fmla="*/ 0 w 10000"/>
                  <a:gd name="connsiteY0" fmla="*/ 0 h 10000"/>
                  <a:gd name="connsiteX1" fmla="*/ 1667 w 10000"/>
                  <a:gd name="connsiteY1" fmla="*/ 0 h 10000"/>
                  <a:gd name="connsiteX2" fmla="*/ 1667 w 10000"/>
                  <a:gd name="connsiteY2" fmla="*/ 1429 h 10000"/>
                  <a:gd name="connsiteX3" fmla="*/ 1667 w 10000"/>
                  <a:gd name="connsiteY3" fmla="*/ 1429 h 10000"/>
                  <a:gd name="connsiteX4" fmla="*/ 3333 w 10000"/>
                  <a:gd name="connsiteY4" fmla="*/ 0 h 10000"/>
                  <a:gd name="connsiteX5" fmla="*/ 5833 w 10000"/>
                  <a:gd name="connsiteY5" fmla="*/ 1429 h 10000"/>
                  <a:gd name="connsiteX6" fmla="*/ 7500 w 10000"/>
                  <a:gd name="connsiteY6" fmla="*/ 0 h 10000"/>
                  <a:gd name="connsiteX7" fmla="*/ 10000 w 10000"/>
                  <a:gd name="connsiteY7" fmla="*/ 2857 h 10000"/>
                  <a:gd name="connsiteX8" fmla="*/ 10000 w 10000"/>
                  <a:gd name="connsiteY8" fmla="*/ 10000 h 10000"/>
                  <a:gd name="connsiteX9" fmla="*/ 8333 w 10000"/>
                  <a:gd name="connsiteY9" fmla="*/ 10000 h 10000"/>
                  <a:gd name="connsiteX10" fmla="*/ 8333 w 10000"/>
                  <a:gd name="connsiteY10" fmla="*/ 4286 h 10000"/>
                  <a:gd name="connsiteX11" fmla="*/ 5833 w 10000"/>
                  <a:gd name="connsiteY11" fmla="*/ 4286 h 10000"/>
                  <a:gd name="connsiteX12" fmla="*/ 5833 w 10000"/>
                  <a:gd name="connsiteY12" fmla="*/ 10000 h 10000"/>
                  <a:gd name="connsiteX13" fmla="*/ 4167 w 10000"/>
                  <a:gd name="connsiteY13" fmla="*/ 10000 h 10000"/>
                  <a:gd name="connsiteX14" fmla="*/ 4167 w 10000"/>
                  <a:gd name="connsiteY14" fmla="*/ 4286 h 10000"/>
                  <a:gd name="connsiteX15" fmla="*/ 1667 w 10000"/>
                  <a:gd name="connsiteY15" fmla="*/ 4286 h 10000"/>
                  <a:gd name="connsiteX16" fmla="*/ 1667 w 10000"/>
                  <a:gd name="connsiteY16" fmla="*/ 10000 h 10000"/>
                  <a:gd name="connsiteX17" fmla="*/ 0 w 10000"/>
                  <a:gd name="connsiteY17" fmla="*/ 10000 h 10000"/>
                  <a:gd name="connsiteX18" fmla="*/ 0 w 10000"/>
                  <a:gd name="connsiteY18" fmla="*/ 0 h 10000"/>
                  <a:gd name="connsiteX0" fmla="*/ 0 w 10000"/>
                  <a:gd name="connsiteY0" fmla="*/ 0 h 10000"/>
                  <a:gd name="connsiteX1" fmla="*/ 1667 w 10000"/>
                  <a:gd name="connsiteY1" fmla="*/ 0 h 10000"/>
                  <a:gd name="connsiteX2" fmla="*/ 1667 w 10000"/>
                  <a:gd name="connsiteY2" fmla="*/ 1429 h 10000"/>
                  <a:gd name="connsiteX3" fmla="*/ 1667 w 10000"/>
                  <a:gd name="connsiteY3" fmla="*/ 1429 h 10000"/>
                  <a:gd name="connsiteX4" fmla="*/ 3333 w 10000"/>
                  <a:gd name="connsiteY4" fmla="*/ 0 h 10000"/>
                  <a:gd name="connsiteX5" fmla="*/ 5833 w 10000"/>
                  <a:gd name="connsiteY5" fmla="*/ 1429 h 10000"/>
                  <a:gd name="connsiteX6" fmla="*/ 7500 w 10000"/>
                  <a:gd name="connsiteY6" fmla="*/ 0 h 10000"/>
                  <a:gd name="connsiteX7" fmla="*/ 10000 w 10000"/>
                  <a:gd name="connsiteY7" fmla="*/ 2857 h 10000"/>
                  <a:gd name="connsiteX8" fmla="*/ 10000 w 10000"/>
                  <a:gd name="connsiteY8" fmla="*/ 10000 h 10000"/>
                  <a:gd name="connsiteX9" fmla="*/ 8333 w 10000"/>
                  <a:gd name="connsiteY9" fmla="*/ 10000 h 10000"/>
                  <a:gd name="connsiteX10" fmla="*/ 8333 w 10000"/>
                  <a:gd name="connsiteY10" fmla="*/ 4286 h 10000"/>
                  <a:gd name="connsiteX11" fmla="*/ 5833 w 10000"/>
                  <a:gd name="connsiteY11" fmla="*/ 4286 h 10000"/>
                  <a:gd name="connsiteX12" fmla="*/ 5833 w 10000"/>
                  <a:gd name="connsiteY12" fmla="*/ 10000 h 10000"/>
                  <a:gd name="connsiteX13" fmla="*/ 4167 w 10000"/>
                  <a:gd name="connsiteY13" fmla="*/ 10000 h 10000"/>
                  <a:gd name="connsiteX14" fmla="*/ 4167 w 10000"/>
                  <a:gd name="connsiteY14" fmla="*/ 4286 h 10000"/>
                  <a:gd name="connsiteX15" fmla="*/ 1667 w 10000"/>
                  <a:gd name="connsiteY15" fmla="*/ 4286 h 10000"/>
                  <a:gd name="connsiteX16" fmla="*/ 1667 w 10000"/>
                  <a:gd name="connsiteY16" fmla="*/ 10000 h 10000"/>
                  <a:gd name="connsiteX17" fmla="*/ 0 w 10000"/>
                  <a:gd name="connsiteY17" fmla="*/ 10000 h 10000"/>
                  <a:gd name="connsiteX18" fmla="*/ 0 w 10000"/>
                  <a:gd name="connsiteY18" fmla="*/ 0 h 10000"/>
                  <a:gd name="connsiteX0" fmla="*/ 0 w 10000"/>
                  <a:gd name="connsiteY0" fmla="*/ 0 h 10000"/>
                  <a:gd name="connsiteX1" fmla="*/ 1667 w 10000"/>
                  <a:gd name="connsiteY1" fmla="*/ 0 h 10000"/>
                  <a:gd name="connsiteX2" fmla="*/ 1667 w 10000"/>
                  <a:gd name="connsiteY2" fmla="*/ 1429 h 10000"/>
                  <a:gd name="connsiteX3" fmla="*/ 1667 w 10000"/>
                  <a:gd name="connsiteY3" fmla="*/ 1429 h 10000"/>
                  <a:gd name="connsiteX4" fmla="*/ 3333 w 10000"/>
                  <a:gd name="connsiteY4" fmla="*/ 0 h 10000"/>
                  <a:gd name="connsiteX5" fmla="*/ 5833 w 10000"/>
                  <a:gd name="connsiteY5" fmla="*/ 1429 h 10000"/>
                  <a:gd name="connsiteX6" fmla="*/ 7542 w 10000"/>
                  <a:gd name="connsiteY6" fmla="*/ 272 h 10000"/>
                  <a:gd name="connsiteX7" fmla="*/ 10000 w 10000"/>
                  <a:gd name="connsiteY7" fmla="*/ 2857 h 10000"/>
                  <a:gd name="connsiteX8" fmla="*/ 10000 w 10000"/>
                  <a:gd name="connsiteY8" fmla="*/ 10000 h 10000"/>
                  <a:gd name="connsiteX9" fmla="*/ 8333 w 10000"/>
                  <a:gd name="connsiteY9" fmla="*/ 10000 h 10000"/>
                  <a:gd name="connsiteX10" fmla="*/ 8333 w 10000"/>
                  <a:gd name="connsiteY10" fmla="*/ 4286 h 10000"/>
                  <a:gd name="connsiteX11" fmla="*/ 5833 w 10000"/>
                  <a:gd name="connsiteY11" fmla="*/ 4286 h 10000"/>
                  <a:gd name="connsiteX12" fmla="*/ 5833 w 10000"/>
                  <a:gd name="connsiteY12" fmla="*/ 10000 h 10000"/>
                  <a:gd name="connsiteX13" fmla="*/ 4167 w 10000"/>
                  <a:gd name="connsiteY13" fmla="*/ 10000 h 10000"/>
                  <a:gd name="connsiteX14" fmla="*/ 4167 w 10000"/>
                  <a:gd name="connsiteY14" fmla="*/ 4286 h 10000"/>
                  <a:gd name="connsiteX15" fmla="*/ 1667 w 10000"/>
                  <a:gd name="connsiteY15" fmla="*/ 4286 h 10000"/>
                  <a:gd name="connsiteX16" fmla="*/ 1667 w 10000"/>
                  <a:gd name="connsiteY16" fmla="*/ 10000 h 10000"/>
                  <a:gd name="connsiteX17" fmla="*/ 0 w 10000"/>
                  <a:gd name="connsiteY17" fmla="*/ 10000 h 10000"/>
                  <a:gd name="connsiteX18" fmla="*/ 0 w 10000"/>
                  <a:gd name="connsiteY18" fmla="*/ 0 h 10000"/>
                  <a:gd name="connsiteX0" fmla="*/ 0 w 10000"/>
                  <a:gd name="connsiteY0" fmla="*/ 0 h 10000"/>
                  <a:gd name="connsiteX1" fmla="*/ 1667 w 10000"/>
                  <a:gd name="connsiteY1" fmla="*/ 0 h 10000"/>
                  <a:gd name="connsiteX2" fmla="*/ 1667 w 10000"/>
                  <a:gd name="connsiteY2" fmla="*/ 1429 h 10000"/>
                  <a:gd name="connsiteX3" fmla="*/ 1667 w 10000"/>
                  <a:gd name="connsiteY3" fmla="*/ 1429 h 10000"/>
                  <a:gd name="connsiteX4" fmla="*/ 3333 w 10000"/>
                  <a:gd name="connsiteY4" fmla="*/ 0 h 10000"/>
                  <a:gd name="connsiteX5" fmla="*/ 5833 w 10000"/>
                  <a:gd name="connsiteY5" fmla="*/ 1429 h 10000"/>
                  <a:gd name="connsiteX6" fmla="*/ 7542 w 10000"/>
                  <a:gd name="connsiteY6" fmla="*/ 408 h 10000"/>
                  <a:gd name="connsiteX7" fmla="*/ 10000 w 10000"/>
                  <a:gd name="connsiteY7" fmla="*/ 2857 h 10000"/>
                  <a:gd name="connsiteX8" fmla="*/ 10000 w 10000"/>
                  <a:gd name="connsiteY8" fmla="*/ 10000 h 10000"/>
                  <a:gd name="connsiteX9" fmla="*/ 8333 w 10000"/>
                  <a:gd name="connsiteY9" fmla="*/ 10000 h 10000"/>
                  <a:gd name="connsiteX10" fmla="*/ 8333 w 10000"/>
                  <a:gd name="connsiteY10" fmla="*/ 4286 h 10000"/>
                  <a:gd name="connsiteX11" fmla="*/ 5833 w 10000"/>
                  <a:gd name="connsiteY11" fmla="*/ 4286 h 10000"/>
                  <a:gd name="connsiteX12" fmla="*/ 5833 w 10000"/>
                  <a:gd name="connsiteY12" fmla="*/ 10000 h 10000"/>
                  <a:gd name="connsiteX13" fmla="*/ 4167 w 10000"/>
                  <a:gd name="connsiteY13" fmla="*/ 10000 h 10000"/>
                  <a:gd name="connsiteX14" fmla="*/ 4167 w 10000"/>
                  <a:gd name="connsiteY14" fmla="*/ 4286 h 10000"/>
                  <a:gd name="connsiteX15" fmla="*/ 1667 w 10000"/>
                  <a:gd name="connsiteY15" fmla="*/ 4286 h 10000"/>
                  <a:gd name="connsiteX16" fmla="*/ 1667 w 10000"/>
                  <a:gd name="connsiteY16" fmla="*/ 10000 h 10000"/>
                  <a:gd name="connsiteX17" fmla="*/ 0 w 10000"/>
                  <a:gd name="connsiteY17" fmla="*/ 10000 h 10000"/>
                  <a:gd name="connsiteX18" fmla="*/ 0 w 10000"/>
                  <a:gd name="connsiteY18" fmla="*/ 0 h 10000"/>
                  <a:gd name="connsiteX0" fmla="*/ 0 w 10000"/>
                  <a:gd name="connsiteY0" fmla="*/ 0 h 10000"/>
                  <a:gd name="connsiteX1" fmla="*/ 1667 w 10000"/>
                  <a:gd name="connsiteY1" fmla="*/ 0 h 10000"/>
                  <a:gd name="connsiteX2" fmla="*/ 1667 w 10000"/>
                  <a:gd name="connsiteY2" fmla="*/ 1429 h 10000"/>
                  <a:gd name="connsiteX3" fmla="*/ 1667 w 10000"/>
                  <a:gd name="connsiteY3" fmla="*/ 1429 h 10000"/>
                  <a:gd name="connsiteX4" fmla="*/ 3404 w 10000"/>
                  <a:gd name="connsiteY4" fmla="*/ 408 h 10000"/>
                  <a:gd name="connsiteX5" fmla="*/ 5833 w 10000"/>
                  <a:gd name="connsiteY5" fmla="*/ 1429 h 10000"/>
                  <a:gd name="connsiteX6" fmla="*/ 7542 w 10000"/>
                  <a:gd name="connsiteY6" fmla="*/ 408 h 10000"/>
                  <a:gd name="connsiteX7" fmla="*/ 10000 w 10000"/>
                  <a:gd name="connsiteY7" fmla="*/ 2857 h 10000"/>
                  <a:gd name="connsiteX8" fmla="*/ 10000 w 10000"/>
                  <a:gd name="connsiteY8" fmla="*/ 10000 h 10000"/>
                  <a:gd name="connsiteX9" fmla="*/ 8333 w 10000"/>
                  <a:gd name="connsiteY9" fmla="*/ 10000 h 10000"/>
                  <a:gd name="connsiteX10" fmla="*/ 8333 w 10000"/>
                  <a:gd name="connsiteY10" fmla="*/ 4286 h 10000"/>
                  <a:gd name="connsiteX11" fmla="*/ 5833 w 10000"/>
                  <a:gd name="connsiteY11" fmla="*/ 4286 h 10000"/>
                  <a:gd name="connsiteX12" fmla="*/ 5833 w 10000"/>
                  <a:gd name="connsiteY12" fmla="*/ 10000 h 10000"/>
                  <a:gd name="connsiteX13" fmla="*/ 4167 w 10000"/>
                  <a:gd name="connsiteY13" fmla="*/ 10000 h 10000"/>
                  <a:gd name="connsiteX14" fmla="*/ 4167 w 10000"/>
                  <a:gd name="connsiteY14" fmla="*/ 4286 h 10000"/>
                  <a:gd name="connsiteX15" fmla="*/ 1667 w 10000"/>
                  <a:gd name="connsiteY15" fmla="*/ 4286 h 10000"/>
                  <a:gd name="connsiteX16" fmla="*/ 1667 w 10000"/>
                  <a:gd name="connsiteY16" fmla="*/ 10000 h 10000"/>
                  <a:gd name="connsiteX17" fmla="*/ 0 w 10000"/>
                  <a:gd name="connsiteY17" fmla="*/ 10000 h 10000"/>
                  <a:gd name="connsiteX18" fmla="*/ 0 w 10000"/>
                  <a:gd name="connsiteY18" fmla="*/ 0 h 10000"/>
                  <a:gd name="connsiteX0" fmla="*/ 0 w 10000"/>
                  <a:gd name="connsiteY0" fmla="*/ 0 h 10000"/>
                  <a:gd name="connsiteX1" fmla="*/ 1667 w 10000"/>
                  <a:gd name="connsiteY1" fmla="*/ 0 h 10000"/>
                  <a:gd name="connsiteX2" fmla="*/ 1667 w 10000"/>
                  <a:gd name="connsiteY2" fmla="*/ 1429 h 10000"/>
                  <a:gd name="connsiteX3" fmla="*/ 1667 w 10000"/>
                  <a:gd name="connsiteY3" fmla="*/ 1429 h 10000"/>
                  <a:gd name="connsiteX4" fmla="*/ 3404 w 10000"/>
                  <a:gd name="connsiteY4" fmla="*/ 408 h 10000"/>
                  <a:gd name="connsiteX5" fmla="*/ 5833 w 10000"/>
                  <a:gd name="connsiteY5" fmla="*/ 1429 h 10000"/>
                  <a:gd name="connsiteX6" fmla="*/ 7542 w 10000"/>
                  <a:gd name="connsiteY6" fmla="*/ 408 h 10000"/>
                  <a:gd name="connsiteX7" fmla="*/ 10000 w 10000"/>
                  <a:gd name="connsiteY7" fmla="*/ 2857 h 10000"/>
                  <a:gd name="connsiteX8" fmla="*/ 10000 w 10000"/>
                  <a:gd name="connsiteY8" fmla="*/ 10000 h 10000"/>
                  <a:gd name="connsiteX9" fmla="*/ 8333 w 10000"/>
                  <a:gd name="connsiteY9" fmla="*/ 10000 h 10000"/>
                  <a:gd name="connsiteX10" fmla="*/ 8333 w 10000"/>
                  <a:gd name="connsiteY10" fmla="*/ 4286 h 10000"/>
                  <a:gd name="connsiteX11" fmla="*/ 5833 w 10000"/>
                  <a:gd name="connsiteY11" fmla="*/ 4286 h 10000"/>
                  <a:gd name="connsiteX12" fmla="*/ 5833 w 10000"/>
                  <a:gd name="connsiteY12" fmla="*/ 10000 h 10000"/>
                  <a:gd name="connsiteX13" fmla="*/ 4167 w 10000"/>
                  <a:gd name="connsiteY13" fmla="*/ 10000 h 10000"/>
                  <a:gd name="connsiteX14" fmla="*/ 4167 w 10000"/>
                  <a:gd name="connsiteY14" fmla="*/ 4286 h 10000"/>
                  <a:gd name="connsiteX15" fmla="*/ 1667 w 10000"/>
                  <a:gd name="connsiteY15" fmla="*/ 4286 h 10000"/>
                  <a:gd name="connsiteX16" fmla="*/ 1667 w 10000"/>
                  <a:gd name="connsiteY16" fmla="*/ 10000 h 10000"/>
                  <a:gd name="connsiteX17" fmla="*/ 0 w 10000"/>
                  <a:gd name="connsiteY17" fmla="*/ 10000 h 10000"/>
                  <a:gd name="connsiteX18" fmla="*/ 0 w 10000"/>
                  <a:gd name="connsiteY18" fmla="*/ 0 h 10000"/>
                  <a:gd name="connsiteX0" fmla="*/ 0 w 10000"/>
                  <a:gd name="connsiteY0" fmla="*/ 0 h 10000"/>
                  <a:gd name="connsiteX1" fmla="*/ 1667 w 10000"/>
                  <a:gd name="connsiteY1" fmla="*/ 0 h 10000"/>
                  <a:gd name="connsiteX2" fmla="*/ 1667 w 10000"/>
                  <a:gd name="connsiteY2" fmla="*/ 1429 h 10000"/>
                  <a:gd name="connsiteX3" fmla="*/ 1667 w 10000"/>
                  <a:gd name="connsiteY3" fmla="*/ 1429 h 10000"/>
                  <a:gd name="connsiteX4" fmla="*/ 3404 w 10000"/>
                  <a:gd name="connsiteY4" fmla="*/ 272 h 10000"/>
                  <a:gd name="connsiteX5" fmla="*/ 5833 w 10000"/>
                  <a:gd name="connsiteY5" fmla="*/ 1429 h 10000"/>
                  <a:gd name="connsiteX6" fmla="*/ 7542 w 10000"/>
                  <a:gd name="connsiteY6" fmla="*/ 408 h 10000"/>
                  <a:gd name="connsiteX7" fmla="*/ 10000 w 10000"/>
                  <a:gd name="connsiteY7" fmla="*/ 2857 h 10000"/>
                  <a:gd name="connsiteX8" fmla="*/ 10000 w 10000"/>
                  <a:gd name="connsiteY8" fmla="*/ 10000 h 10000"/>
                  <a:gd name="connsiteX9" fmla="*/ 8333 w 10000"/>
                  <a:gd name="connsiteY9" fmla="*/ 10000 h 10000"/>
                  <a:gd name="connsiteX10" fmla="*/ 8333 w 10000"/>
                  <a:gd name="connsiteY10" fmla="*/ 4286 h 10000"/>
                  <a:gd name="connsiteX11" fmla="*/ 5833 w 10000"/>
                  <a:gd name="connsiteY11" fmla="*/ 4286 h 10000"/>
                  <a:gd name="connsiteX12" fmla="*/ 5833 w 10000"/>
                  <a:gd name="connsiteY12" fmla="*/ 10000 h 10000"/>
                  <a:gd name="connsiteX13" fmla="*/ 4167 w 10000"/>
                  <a:gd name="connsiteY13" fmla="*/ 10000 h 10000"/>
                  <a:gd name="connsiteX14" fmla="*/ 4167 w 10000"/>
                  <a:gd name="connsiteY14" fmla="*/ 4286 h 10000"/>
                  <a:gd name="connsiteX15" fmla="*/ 1667 w 10000"/>
                  <a:gd name="connsiteY15" fmla="*/ 4286 h 10000"/>
                  <a:gd name="connsiteX16" fmla="*/ 1667 w 10000"/>
                  <a:gd name="connsiteY16" fmla="*/ 10000 h 10000"/>
                  <a:gd name="connsiteX17" fmla="*/ 0 w 10000"/>
                  <a:gd name="connsiteY17" fmla="*/ 10000 h 10000"/>
                  <a:gd name="connsiteX18" fmla="*/ 0 w 10000"/>
                  <a:gd name="connsiteY18" fmla="*/ 0 h 10000"/>
                  <a:gd name="connsiteX0" fmla="*/ 0 w 10000"/>
                  <a:gd name="connsiteY0" fmla="*/ 0 h 10000"/>
                  <a:gd name="connsiteX1" fmla="*/ 1667 w 10000"/>
                  <a:gd name="connsiteY1" fmla="*/ 0 h 10000"/>
                  <a:gd name="connsiteX2" fmla="*/ 1667 w 10000"/>
                  <a:gd name="connsiteY2" fmla="*/ 1429 h 10000"/>
                  <a:gd name="connsiteX3" fmla="*/ 1667 w 10000"/>
                  <a:gd name="connsiteY3" fmla="*/ 1429 h 10000"/>
                  <a:gd name="connsiteX4" fmla="*/ 3404 w 10000"/>
                  <a:gd name="connsiteY4" fmla="*/ 272 h 10000"/>
                  <a:gd name="connsiteX5" fmla="*/ 5833 w 10000"/>
                  <a:gd name="connsiteY5" fmla="*/ 1429 h 10000"/>
                  <a:gd name="connsiteX6" fmla="*/ 7542 w 10000"/>
                  <a:gd name="connsiteY6" fmla="*/ 408 h 10000"/>
                  <a:gd name="connsiteX7" fmla="*/ 10000 w 10000"/>
                  <a:gd name="connsiteY7" fmla="*/ 2857 h 10000"/>
                  <a:gd name="connsiteX8" fmla="*/ 10000 w 10000"/>
                  <a:gd name="connsiteY8" fmla="*/ 10000 h 10000"/>
                  <a:gd name="connsiteX9" fmla="*/ 8333 w 10000"/>
                  <a:gd name="connsiteY9" fmla="*/ 10000 h 10000"/>
                  <a:gd name="connsiteX10" fmla="*/ 8333 w 10000"/>
                  <a:gd name="connsiteY10" fmla="*/ 4286 h 10000"/>
                  <a:gd name="connsiteX11" fmla="*/ 5833 w 10000"/>
                  <a:gd name="connsiteY11" fmla="*/ 4286 h 10000"/>
                  <a:gd name="connsiteX12" fmla="*/ 5833 w 10000"/>
                  <a:gd name="connsiteY12" fmla="*/ 10000 h 10000"/>
                  <a:gd name="connsiteX13" fmla="*/ 4167 w 10000"/>
                  <a:gd name="connsiteY13" fmla="*/ 10000 h 10000"/>
                  <a:gd name="connsiteX14" fmla="*/ 4167 w 10000"/>
                  <a:gd name="connsiteY14" fmla="*/ 4286 h 10000"/>
                  <a:gd name="connsiteX15" fmla="*/ 1667 w 10000"/>
                  <a:gd name="connsiteY15" fmla="*/ 4286 h 10000"/>
                  <a:gd name="connsiteX16" fmla="*/ 1667 w 10000"/>
                  <a:gd name="connsiteY16" fmla="*/ 10000 h 10000"/>
                  <a:gd name="connsiteX17" fmla="*/ 0 w 10000"/>
                  <a:gd name="connsiteY17" fmla="*/ 10000 h 10000"/>
                  <a:gd name="connsiteX18" fmla="*/ 0 w 10000"/>
                  <a:gd name="connsiteY18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667" y="0"/>
                    </a:lnTo>
                    <a:lnTo>
                      <a:pt x="1667" y="1429"/>
                    </a:lnTo>
                    <a:lnTo>
                      <a:pt x="1667" y="1429"/>
                    </a:lnTo>
                    <a:cubicBezTo>
                      <a:pt x="2500" y="0"/>
                      <a:pt x="3404" y="272"/>
                      <a:pt x="3404" y="272"/>
                    </a:cubicBezTo>
                    <a:cubicBezTo>
                      <a:pt x="3081" y="260"/>
                      <a:pt x="5000" y="0"/>
                      <a:pt x="5833" y="1429"/>
                    </a:cubicBezTo>
                    <a:cubicBezTo>
                      <a:pt x="5833" y="1429"/>
                      <a:pt x="6709" y="408"/>
                      <a:pt x="7542" y="408"/>
                    </a:cubicBezTo>
                    <a:cubicBezTo>
                      <a:pt x="9209" y="408"/>
                      <a:pt x="10000" y="1429"/>
                      <a:pt x="10000" y="2857"/>
                    </a:cubicBezTo>
                    <a:lnTo>
                      <a:pt x="10000" y="10000"/>
                    </a:lnTo>
                    <a:lnTo>
                      <a:pt x="8333" y="10000"/>
                    </a:lnTo>
                    <a:lnTo>
                      <a:pt x="8333" y="4286"/>
                    </a:lnTo>
                    <a:cubicBezTo>
                      <a:pt x="8271" y="2711"/>
                      <a:pt x="6325" y="1918"/>
                      <a:pt x="5833" y="4286"/>
                    </a:cubicBezTo>
                    <a:lnTo>
                      <a:pt x="5833" y="10000"/>
                    </a:lnTo>
                    <a:lnTo>
                      <a:pt x="4167" y="10000"/>
                    </a:lnTo>
                    <a:lnTo>
                      <a:pt x="4167" y="4286"/>
                    </a:lnTo>
                    <a:cubicBezTo>
                      <a:pt x="4198" y="2972"/>
                      <a:pt x="2103" y="1930"/>
                      <a:pt x="1667" y="4286"/>
                    </a:cubicBezTo>
                    <a:lnTo>
                      <a:pt x="1667" y="10000"/>
                    </a:ln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113" name="Freeform 192"/>
              <p:cNvSpPr>
                <a:spLocks noEditPoints="1"/>
              </p:cNvSpPr>
              <p:nvPr/>
            </p:nvSpPr>
            <p:spPr bwMode="auto">
              <a:xfrm>
                <a:off x="6889753" y="47355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7" y="2"/>
                  </a:cxn>
                  <a:cxn ang="0">
                    <a:pos x="7" y="5"/>
                  </a:cxn>
                  <a:cxn ang="0">
                    <a:pos x="7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3" y="7"/>
                  </a:cxn>
                  <a:cxn ang="0">
                    <a:pos x="0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5" y="4"/>
                  </a:cxn>
                  <a:cxn ang="0">
                    <a:pos x="3" y="4"/>
                  </a:cxn>
                  <a:cxn ang="0">
                    <a:pos x="2" y="5"/>
                  </a:cxn>
                  <a:cxn ang="0">
                    <a:pos x="3" y="6"/>
                  </a:cxn>
                  <a:cxn ang="0">
                    <a:pos x="5" y="4"/>
                  </a:cxn>
                </a:cxnLst>
                <a:rect l="0" t="0" r="r" b="b"/>
                <a:pathLst>
                  <a:path w="7" h="7">
                    <a:moveTo>
                      <a:pt x="0" y="2"/>
                    </a:moveTo>
                    <a:cubicBezTo>
                      <a:pt x="0" y="1"/>
                      <a:pt x="2" y="0"/>
                      <a:pt x="4" y="0"/>
                    </a:cubicBezTo>
                    <a:cubicBezTo>
                      <a:pt x="5" y="0"/>
                      <a:pt x="7" y="0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1" y="7"/>
                      <a:pt x="0" y="7"/>
                      <a:pt x="0" y="5"/>
                    </a:cubicBezTo>
                    <a:cubicBezTo>
                      <a:pt x="0" y="4"/>
                      <a:pt x="1" y="3"/>
                      <a:pt x="3" y="3"/>
                    </a:cubicBezTo>
                    <a:cubicBezTo>
                      <a:pt x="4" y="3"/>
                      <a:pt x="5" y="3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3" y="1"/>
                      <a:pt x="2" y="2"/>
                      <a:pt x="2" y="2"/>
                    </a:cubicBezTo>
                    <a:lnTo>
                      <a:pt x="0" y="2"/>
                    </a:lnTo>
                    <a:close/>
                    <a:moveTo>
                      <a:pt x="5" y="4"/>
                    </a:moveTo>
                    <a:cubicBezTo>
                      <a:pt x="5" y="4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5" y="6"/>
                      <a:pt x="5" y="5"/>
                      <a:pt x="5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114" name="Freeform 193"/>
              <p:cNvSpPr>
                <a:spLocks noEditPoints="1"/>
              </p:cNvSpPr>
              <p:nvPr/>
            </p:nvSpPr>
            <p:spPr bwMode="auto">
              <a:xfrm>
                <a:off x="6975478" y="4716463"/>
                <a:ext cx="19050" cy="85725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12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54"/>
                  </a:cxn>
                  <a:cxn ang="0">
                    <a:pos x="0" y="54"/>
                  </a:cxn>
                  <a:cxn ang="0">
                    <a:pos x="0" y="12"/>
                  </a:cxn>
                </a:cxnLst>
                <a:rect l="0" t="0" r="r" b="b"/>
                <a:pathLst>
                  <a:path w="12" h="54">
                    <a:moveTo>
                      <a:pt x="12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6"/>
                    </a:lnTo>
                    <a:close/>
                    <a:moveTo>
                      <a:pt x="0" y="12"/>
                    </a:moveTo>
                    <a:lnTo>
                      <a:pt x="12" y="12"/>
                    </a:lnTo>
                    <a:lnTo>
                      <a:pt x="12" y="54"/>
                    </a:lnTo>
                    <a:lnTo>
                      <a:pt x="0" y="54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115" name="Rectangle 194"/>
              <p:cNvSpPr>
                <a:spLocks noChangeArrowheads="1"/>
              </p:cNvSpPr>
              <p:nvPr/>
            </p:nvSpPr>
            <p:spPr bwMode="auto">
              <a:xfrm>
                <a:off x="7013578" y="4716463"/>
                <a:ext cx="19050" cy="857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116" name="Oval 195"/>
              <p:cNvSpPr>
                <a:spLocks noChangeArrowheads="1"/>
              </p:cNvSpPr>
              <p:nvPr/>
            </p:nvSpPr>
            <p:spPr bwMode="auto">
              <a:xfrm>
                <a:off x="6388100" y="4640263"/>
                <a:ext cx="173038" cy="180975"/>
              </a:xfrm>
              <a:prstGeom prst="ellipse">
                <a:avLst/>
              </a:prstGeom>
              <a:solidFill>
                <a:srgbClr val="EC1C2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</p:grpSp>
        <p:sp>
          <p:nvSpPr>
            <p:cNvPr id="104" name="Freeform 176"/>
            <p:cNvSpPr>
              <a:spLocks noEditPoints="1"/>
            </p:cNvSpPr>
            <p:nvPr/>
          </p:nvSpPr>
          <p:spPr bwMode="auto">
            <a:xfrm>
              <a:off x="1774825" y="3267075"/>
              <a:ext cx="782638" cy="123825"/>
            </a:xfrm>
            <a:custGeom>
              <a:avLst/>
              <a:gdLst/>
              <a:ahLst/>
              <a:cxnLst>
                <a:cxn ang="0">
                  <a:pos x="475" y="18"/>
                </a:cxn>
                <a:cxn ang="0">
                  <a:pos x="475" y="60"/>
                </a:cxn>
                <a:cxn ang="0">
                  <a:pos x="12" y="60"/>
                </a:cxn>
                <a:cxn ang="0">
                  <a:pos x="12" y="18"/>
                </a:cxn>
                <a:cxn ang="0">
                  <a:pos x="475" y="18"/>
                </a:cxn>
                <a:cxn ang="0">
                  <a:pos x="493" y="0"/>
                </a:cxn>
                <a:cxn ang="0">
                  <a:pos x="0" y="0"/>
                </a:cxn>
                <a:cxn ang="0">
                  <a:pos x="0" y="78"/>
                </a:cxn>
                <a:cxn ang="0">
                  <a:pos x="493" y="78"/>
                </a:cxn>
                <a:cxn ang="0">
                  <a:pos x="493" y="0"/>
                </a:cxn>
                <a:cxn ang="0">
                  <a:pos x="493" y="0"/>
                </a:cxn>
              </a:cxnLst>
              <a:rect l="0" t="0" r="r" b="b"/>
              <a:pathLst>
                <a:path w="493" h="78">
                  <a:moveTo>
                    <a:pt x="475" y="18"/>
                  </a:moveTo>
                  <a:lnTo>
                    <a:pt x="475" y="60"/>
                  </a:lnTo>
                  <a:lnTo>
                    <a:pt x="12" y="60"/>
                  </a:lnTo>
                  <a:lnTo>
                    <a:pt x="12" y="18"/>
                  </a:lnTo>
                  <a:lnTo>
                    <a:pt x="475" y="18"/>
                  </a:lnTo>
                  <a:close/>
                  <a:moveTo>
                    <a:pt x="493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493" y="78"/>
                  </a:lnTo>
                  <a:lnTo>
                    <a:pt x="493" y="0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AAA8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Arial"/>
                <a:cs typeface="Arial"/>
              </a:endParaRPr>
            </a:p>
          </p:txBody>
        </p:sp>
      </p:grpSp>
      <p:sp>
        <p:nvSpPr>
          <p:cNvPr id="117" name="TextBox 23"/>
          <p:cNvSpPr txBox="1">
            <a:spLocks noChangeArrowheads="1"/>
          </p:cNvSpPr>
          <p:nvPr/>
        </p:nvSpPr>
        <p:spPr bwMode="auto">
          <a:xfrm>
            <a:off x="1037708" y="4589384"/>
            <a:ext cx="1071522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7030A0"/>
                </a:solidFill>
                <a:latin typeface="Arial"/>
                <a:ea typeface="Verdana" pitchFamily="34" charset="0"/>
                <a:cs typeface="Arial"/>
              </a:rPr>
              <a:t>Amazon DynamoDB</a:t>
            </a:r>
          </a:p>
          <a:p>
            <a:pPr algn="ctr"/>
            <a:r>
              <a:rPr lang="en-US" sz="1050" b="1" dirty="0" smtClean="0">
                <a:solidFill>
                  <a:srgbClr val="7030A0"/>
                </a:solidFill>
                <a:latin typeface="Arial"/>
                <a:ea typeface="Verdana" pitchFamily="34" charset="0"/>
                <a:cs typeface="Arial"/>
              </a:rPr>
              <a:t>Tables</a:t>
            </a:r>
            <a:endParaRPr lang="en-US" sz="1050" b="1" dirty="0">
              <a:solidFill>
                <a:srgbClr val="7030A0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18" name="TextBox 40"/>
          <p:cNvSpPr txBox="1">
            <a:spLocks noChangeArrowheads="1"/>
          </p:cNvSpPr>
          <p:nvPr/>
        </p:nvSpPr>
        <p:spPr bwMode="auto">
          <a:xfrm>
            <a:off x="1134183" y="5577520"/>
            <a:ext cx="977934" cy="34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2">
                    <a:lumMod val="50000"/>
                  </a:schemeClr>
                </a:solidFill>
                <a:latin typeface="Arial"/>
                <a:ea typeface="Verdana" pitchFamily="34" charset="0"/>
                <a:cs typeface="Arial"/>
              </a:rPr>
              <a:t>Amazon SES</a:t>
            </a:r>
          </a:p>
          <a:p>
            <a:pPr algn="ctr"/>
            <a:r>
              <a:rPr lang="en-US" sz="900" b="1" dirty="0" smtClean="0">
                <a:solidFill>
                  <a:schemeClr val="bg2">
                    <a:lumMod val="50000"/>
                  </a:schemeClr>
                </a:solidFill>
                <a:latin typeface="Arial"/>
                <a:ea typeface="Verdana" pitchFamily="34" charset="0"/>
                <a:cs typeface="Arial"/>
              </a:rPr>
              <a:t>Email</a:t>
            </a:r>
            <a:endParaRPr lang="en-US" sz="900" b="1" dirty="0">
              <a:solidFill>
                <a:schemeClr val="bg2">
                  <a:lumMod val="50000"/>
                </a:schemeClr>
              </a:solidFill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1911772" y="2338826"/>
            <a:ext cx="719414" cy="560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1961612" y="3361413"/>
            <a:ext cx="719414" cy="560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1916182" y="4289271"/>
            <a:ext cx="719414" cy="56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1916182" y="5369767"/>
            <a:ext cx="719414" cy="560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Picture 1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659" y="5201757"/>
            <a:ext cx="492772" cy="343479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376" y="4066526"/>
            <a:ext cx="375632" cy="45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6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design a mirroring/disaster recovery in your architecture?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2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Mirroring, Disaster Recovery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1975550" y="1865536"/>
            <a:ext cx="1676400" cy="990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08616" y="5385206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/>
                </a:solidFill>
              </a:rPr>
              <a:t>Mirroring /  Replication</a:t>
            </a:r>
            <a:endParaRPr lang="en-US" sz="1050" b="1" dirty="0">
              <a:solidFill>
                <a:schemeClr val="accent3"/>
              </a:solidFill>
            </a:endParaRPr>
          </a:p>
        </p:txBody>
      </p:sp>
      <p:cxnSp>
        <p:nvCxnSpPr>
          <p:cNvPr id="6" name="Straight Arrow Connector 5"/>
          <p:cNvCxnSpPr>
            <a:stCxn id="42" idx="4"/>
          </p:cNvCxnSpPr>
          <p:nvPr/>
        </p:nvCxnSpPr>
        <p:spPr>
          <a:xfrm>
            <a:off x="2122903" y="5648236"/>
            <a:ext cx="391517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09150" y="1865536"/>
            <a:ext cx="2009504" cy="624616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22356" y="3847530"/>
            <a:ext cx="1588" cy="2294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823944" y="4924158"/>
            <a:ext cx="11113" cy="320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969016" y="4617349"/>
            <a:ext cx="4073438" cy="6771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9" idx="3"/>
          </p:cNvCxnSpPr>
          <p:nvPr/>
        </p:nvCxnSpPr>
        <p:spPr>
          <a:xfrm>
            <a:off x="2073183" y="4522894"/>
            <a:ext cx="3964894" cy="993117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3651950" y="4221686"/>
            <a:ext cx="94773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Data Source  Cut Over</a:t>
            </a:r>
            <a:endParaRPr lang="en-US" sz="9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599655" y="2408234"/>
            <a:ext cx="815600" cy="31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Elastic Load</a:t>
            </a:r>
          </a:p>
          <a:p>
            <a:pPr algn="ctr"/>
            <a:r>
              <a:rPr lang="en-US" sz="9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Balancer</a:t>
            </a:r>
          </a:p>
        </p:txBody>
      </p:sp>
      <p:sp>
        <p:nvSpPr>
          <p:cNvPr id="14" name="Freeform 39"/>
          <p:cNvSpPr>
            <a:spLocks noEditPoints="1"/>
          </p:cNvSpPr>
          <p:nvPr/>
        </p:nvSpPr>
        <p:spPr bwMode="auto">
          <a:xfrm>
            <a:off x="6198036" y="2343736"/>
            <a:ext cx="524607" cy="540355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  <a:cxn ang="0">
                <a:pos x="77" y="38"/>
              </a:cxn>
              <a:cxn ang="0">
                <a:pos x="39" y="0"/>
              </a:cxn>
              <a:cxn ang="0">
                <a:pos x="63" y="26"/>
              </a:cxn>
              <a:cxn ang="0">
                <a:pos x="51" y="26"/>
              </a:cxn>
              <a:cxn ang="0">
                <a:pos x="51" y="24"/>
              </a:cxn>
              <a:cxn ang="0">
                <a:pos x="47" y="28"/>
              </a:cxn>
              <a:cxn ang="0">
                <a:pos x="45" y="26"/>
              </a:cxn>
              <a:cxn ang="0">
                <a:pos x="28" y="37"/>
              </a:cxn>
              <a:cxn ang="0">
                <a:pos x="43" y="37"/>
              </a:cxn>
              <a:cxn ang="0">
                <a:pos x="43" y="34"/>
              </a:cxn>
              <a:cxn ang="0">
                <a:pos x="51" y="37"/>
              </a:cxn>
              <a:cxn ang="0">
                <a:pos x="51" y="33"/>
              </a:cxn>
              <a:cxn ang="0">
                <a:pos x="63" y="33"/>
              </a:cxn>
              <a:cxn ang="0">
                <a:pos x="63" y="45"/>
              </a:cxn>
              <a:cxn ang="0">
                <a:pos x="51" y="45"/>
              </a:cxn>
              <a:cxn ang="0">
                <a:pos x="51" y="40"/>
              </a:cxn>
              <a:cxn ang="0">
                <a:pos x="43" y="43"/>
              </a:cxn>
              <a:cxn ang="0">
                <a:pos x="43" y="41"/>
              </a:cxn>
              <a:cxn ang="0">
                <a:pos x="28" y="41"/>
              </a:cxn>
              <a:cxn ang="0">
                <a:pos x="45" y="51"/>
              </a:cxn>
              <a:cxn ang="0">
                <a:pos x="47" y="49"/>
              </a:cxn>
              <a:cxn ang="0">
                <a:pos x="51" y="54"/>
              </a:cxn>
              <a:cxn ang="0">
                <a:pos x="51" y="51"/>
              </a:cxn>
              <a:cxn ang="0">
                <a:pos x="63" y="51"/>
              </a:cxn>
              <a:cxn ang="0">
                <a:pos x="63" y="63"/>
              </a:cxn>
              <a:cxn ang="0">
                <a:pos x="51" y="63"/>
              </a:cxn>
              <a:cxn ang="0">
                <a:pos x="51" y="59"/>
              </a:cxn>
              <a:cxn ang="0">
                <a:pos x="42" y="57"/>
              </a:cxn>
              <a:cxn ang="0">
                <a:pos x="44" y="54"/>
              </a:cxn>
              <a:cxn ang="0">
                <a:pos x="23" y="41"/>
              </a:cxn>
              <a:cxn ang="0">
                <a:pos x="23" y="49"/>
              </a:cxn>
              <a:cxn ang="0">
                <a:pos x="9" y="49"/>
              </a:cxn>
              <a:cxn ang="0">
                <a:pos x="9" y="29"/>
              </a:cxn>
              <a:cxn ang="0">
                <a:pos x="23" y="29"/>
              </a:cxn>
              <a:cxn ang="0">
                <a:pos x="23" y="37"/>
              </a:cxn>
              <a:cxn ang="0">
                <a:pos x="44" y="23"/>
              </a:cxn>
              <a:cxn ang="0">
                <a:pos x="42" y="21"/>
              </a:cxn>
              <a:cxn ang="0">
                <a:pos x="51" y="19"/>
              </a:cxn>
              <a:cxn ang="0">
                <a:pos x="51" y="14"/>
              </a:cxn>
              <a:cxn ang="0">
                <a:pos x="63" y="14"/>
              </a:cxn>
              <a:cxn ang="0">
                <a:pos x="63" y="26"/>
              </a:cxn>
            </a:cxnLst>
            <a:rect l="0" t="0" r="r" b="b"/>
            <a:pathLst>
              <a:path w="77" h="76">
                <a:moveTo>
                  <a:pt x="39" y="0"/>
                </a:moveTo>
                <a:cubicBezTo>
                  <a:pt x="18" y="0"/>
                  <a:pt x="0" y="17"/>
                  <a:pt x="0" y="38"/>
                </a:cubicBezTo>
                <a:cubicBezTo>
                  <a:pt x="0" y="59"/>
                  <a:pt x="18" y="76"/>
                  <a:pt x="39" y="76"/>
                </a:cubicBezTo>
                <a:cubicBezTo>
                  <a:pt x="60" y="76"/>
                  <a:pt x="77" y="59"/>
                  <a:pt x="77" y="38"/>
                </a:cubicBezTo>
                <a:cubicBezTo>
                  <a:pt x="77" y="17"/>
                  <a:pt x="60" y="0"/>
                  <a:pt x="39" y="0"/>
                </a:cubicBezTo>
                <a:close/>
                <a:moveTo>
                  <a:pt x="63" y="26"/>
                </a:moveTo>
                <a:cubicBezTo>
                  <a:pt x="51" y="26"/>
                  <a:pt x="51" y="26"/>
                  <a:pt x="51" y="26"/>
                </a:cubicBezTo>
                <a:cubicBezTo>
                  <a:pt x="51" y="24"/>
                  <a:pt x="51" y="24"/>
                  <a:pt x="51" y="24"/>
                </a:cubicBezTo>
                <a:cubicBezTo>
                  <a:pt x="47" y="28"/>
                  <a:pt x="47" y="28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28" y="37"/>
                  <a:pt x="28" y="37"/>
                  <a:pt x="28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3" y="34"/>
                  <a:pt x="43" y="34"/>
                  <a:pt x="43" y="34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33"/>
                  <a:pt x="51" y="33"/>
                  <a:pt x="51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3" y="45"/>
                  <a:pt x="63" y="45"/>
                  <a:pt x="63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1" y="40"/>
                  <a:pt x="51" y="40"/>
                  <a:pt x="51" y="40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1"/>
                  <a:pt x="43" y="41"/>
                  <a:pt x="43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45" y="51"/>
                  <a:pt x="45" y="51"/>
                  <a:pt x="45" y="51"/>
                </a:cubicBezTo>
                <a:cubicBezTo>
                  <a:pt x="47" y="49"/>
                  <a:pt x="47" y="49"/>
                  <a:pt x="47" y="49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1"/>
                  <a:pt x="51" y="51"/>
                  <a:pt x="51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63"/>
                  <a:pt x="63" y="63"/>
                  <a:pt x="63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59"/>
                  <a:pt x="51" y="59"/>
                  <a:pt x="51" y="59"/>
                </a:cubicBezTo>
                <a:cubicBezTo>
                  <a:pt x="42" y="57"/>
                  <a:pt x="42" y="57"/>
                  <a:pt x="42" y="57"/>
                </a:cubicBezTo>
                <a:cubicBezTo>
                  <a:pt x="44" y="54"/>
                  <a:pt x="44" y="54"/>
                  <a:pt x="44" y="54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9"/>
                  <a:pt x="23" y="49"/>
                  <a:pt x="23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29"/>
                  <a:pt x="9" y="29"/>
                  <a:pt x="9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7"/>
                  <a:pt x="23" y="37"/>
                  <a:pt x="23" y="37"/>
                </a:cubicBezTo>
                <a:cubicBezTo>
                  <a:pt x="44" y="23"/>
                  <a:pt x="44" y="23"/>
                  <a:pt x="44" y="23"/>
                </a:cubicBezTo>
                <a:cubicBezTo>
                  <a:pt x="42" y="21"/>
                  <a:pt x="42" y="21"/>
                  <a:pt x="42" y="2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4"/>
                  <a:pt x="51" y="14"/>
                  <a:pt x="51" y="14"/>
                </a:cubicBezTo>
                <a:cubicBezTo>
                  <a:pt x="63" y="14"/>
                  <a:pt x="63" y="14"/>
                  <a:pt x="63" y="14"/>
                </a:cubicBezTo>
                <a:lnTo>
                  <a:pt x="63" y="26"/>
                </a:lnTo>
                <a:close/>
              </a:path>
            </a:pathLst>
          </a:custGeom>
          <a:solidFill>
            <a:srgbClr val="26226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296473" y="2853662"/>
            <a:ext cx="90733" cy="2685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26672" y="2853662"/>
            <a:ext cx="98364" cy="26789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633151" y="2036798"/>
            <a:ext cx="1933304" cy="457055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2294907" y="2017936"/>
            <a:ext cx="9477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Active</a:t>
            </a:r>
            <a:endParaRPr lang="en-US" sz="9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4340144" y="1648604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Active for Production Traffic</a:t>
            </a:r>
            <a:endParaRPr lang="en-US" sz="9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Freeform 291"/>
          <p:cNvSpPr>
            <a:spLocks/>
          </p:cNvSpPr>
          <p:nvPr/>
        </p:nvSpPr>
        <p:spPr bwMode="auto">
          <a:xfrm>
            <a:off x="3630246" y="1474664"/>
            <a:ext cx="473968" cy="432048"/>
          </a:xfrm>
          <a:custGeom>
            <a:avLst/>
            <a:gdLst/>
            <a:ahLst/>
            <a:cxnLst>
              <a:cxn ang="0">
                <a:pos x="78" y="52"/>
              </a:cxn>
              <a:cxn ang="0">
                <a:pos x="42" y="75"/>
              </a:cxn>
              <a:cxn ang="0">
                <a:pos x="41" y="75"/>
              </a:cxn>
              <a:cxn ang="0">
                <a:pos x="1" y="52"/>
              </a:cxn>
              <a:cxn ang="0">
                <a:pos x="7" y="30"/>
              </a:cxn>
              <a:cxn ang="0">
                <a:pos x="1" y="16"/>
              </a:cxn>
              <a:cxn ang="0">
                <a:pos x="14" y="0"/>
              </a:cxn>
              <a:cxn ang="0">
                <a:pos x="40" y="0"/>
              </a:cxn>
              <a:cxn ang="0">
                <a:pos x="41" y="0"/>
              </a:cxn>
              <a:cxn ang="0">
                <a:pos x="66" y="0"/>
              </a:cxn>
              <a:cxn ang="0">
                <a:pos x="77" y="15"/>
              </a:cxn>
              <a:cxn ang="0">
                <a:pos x="71" y="29"/>
              </a:cxn>
              <a:cxn ang="0">
                <a:pos x="78" y="52"/>
              </a:cxn>
            </a:cxnLst>
            <a:rect l="0" t="0" r="r" b="b"/>
            <a:pathLst>
              <a:path w="80" h="76">
                <a:moveTo>
                  <a:pt x="78" y="52"/>
                </a:moveTo>
                <a:cubicBezTo>
                  <a:pt x="74" y="70"/>
                  <a:pt x="56" y="63"/>
                  <a:pt x="42" y="75"/>
                </a:cubicBezTo>
                <a:cubicBezTo>
                  <a:pt x="41" y="76"/>
                  <a:pt x="41" y="75"/>
                  <a:pt x="41" y="75"/>
                </a:cubicBezTo>
                <a:cubicBezTo>
                  <a:pt x="32" y="64"/>
                  <a:pt x="5" y="73"/>
                  <a:pt x="1" y="52"/>
                </a:cubicBezTo>
                <a:cubicBezTo>
                  <a:pt x="0" y="40"/>
                  <a:pt x="7" y="39"/>
                  <a:pt x="7" y="30"/>
                </a:cubicBezTo>
                <a:cubicBezTo>
                  <a:pt x="7" y="23"/>
                  <a:pt x="1" y="16"/>
                  <a:pt x="1" y="16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27" y="13"/>
                  <a:pt x="40" y="0"/>
                </a:cubicBezTo>
                <a:cubicBezTo>
                  <a:pt x="40" y="0"/>
                  <a:pt x="41" y="0"/>
                  <a:pt x="41" y="0"/>
                </a:cubicBezTo>
                <a:cubicBezTo>
                  <a:pt x="53" y="14"/>
                  <a:pt x="66" y="0"/>
                  <a:pt x="66" y="0"/>
                </a:cubicBezTo>
                <a:cubicBezTo>
                  <a:pt x="77" y="15"/>
                  <a:pt x="77" y="15"/>
                  <a:pt x="77" y="15"/>
                </a:cubicBezTo>
                <a:cubicBezTo>
                  <a:pt x="77" y="15"/>
                  <a:pt x="71" y="22"/>
                  <a:pt x="71" y="29"/>
                </a:cubicBezTo>
                <a:cubicBezTo>
                  <a:pt x="72" y="38"/>
                  <a:pt x="80" y="42"/>
                  <a:pt x="78" y="52"/>
                </a:cubicBezTo>
                <a:close/>
              </a:path>
            </a:pathLst>
          </a:custGeom>
          <a:solidFill>
            <a:srgbClr val="26226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1" name="TextBox 38"/>
          <p:cNvSpPr txBox="1">
            <a:spLocks noChangeArrowheads="1"/>
          </p:cNvSpPr>
          <p:nvPr/>
        </p:nvSpPr>
        <p:spPr bwMode="auto">
          <a:xfrm>
            <a:off x="3519663" y="1906712"/>
            <a:ext cx="753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Amazon Route 53</a:t>
            </a:r>
            <a:endParaRPr lang="en-US" sz="9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86899" y="6007468"/>
            <a:ext cx="186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Scaled down </a:t>
            </a:r>
          </a:p>
          <a:p>
            <a:pPr algn="r"/>
            <a:r>
              <a:rPr lang="en-US" sz="1600" b="1" dirty="0" smtClean="0"/>
              <a:t>Standby</a:t>
            </a:r>
            <a:endParaRPr lang="en-US" sz="16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214" y="1906712"/>
            <a:ext cx="419726" cy="262328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1099248" y="2627348"/>
            <a:ext cx="1714501" cy="398000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TextBox 37"/>
          <p:cNvSpPr txBox="1">
            <a:spLocks noChangeArrowheads="1"/>
          </p:cNvSpPr>
          <p:nvPr/>
        </p:nvSpPr>
        <p:spPr bwMode="auto">
          <a:xfrm>
            <a:off x="1230173" y="6382239"/>
            <a:ext cx="15557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Corporate Data center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944" y="2490152"/>
            <a:ext cx="186586" cy="245747"/>
          </a:xfrm>
          <a:prstGeom prst="rect">
            <a:avLst/>
          </a:prstGeom>
        </p:spPr>
      </p:pic>
      <p:sp>
        <p:nvSpPr>
          <p:cNvPr id="27" name="Freeform 18"/>
          <p:cNvSpPr>
            <a:spLocks/>
          </p:cNvSpPr>
          <p:nvPr/>
        </p:nvSpPr>
        <p:spPr bwMode="auto">
          <a:xfrm>
            <a:off x="6118654" y="3237950"/>
            <a:ext cx="914399" cy="838994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8" name="TextBox 103"/>
          <p:cNvSpPr txBox="1">
            <a:spLocks noChangeArrowheads="1"/>
          </p:cNvSpPr>
          <p:nvPr/>
        </p:nvSpPr>
        <p:spPr bwMode="auto">
          <a:xfrm>
            <a:off x="6606089" y="6085618"/>
            <a:ext cx="759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br>
              <a:rPr lang="en-US" sz="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Volume</a:t>
            </a:r>
            <a:endParaRPr lang="en-US" sz="8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Freeform 18"/>
          <p:cNvSpPr>
            <a:spLocks/>
          </p:cNvSpPr>
          <p:nvPr/>
        </p:nvSpPr>
        <p:spPr bwMode="auto">
          <a:xfrm>
            <a:off x="6042454" y="4195557"/>
            <a:ext cx="887507" cy="769423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</a:t>
            </a:r>
          </a:p>
          <a:p>
            <a:pPr algn="ctr"/>
            <a:r>
              <a:rPr lang="en-GB" sz="100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en-US" sz="10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Freeform 18"/>
          <p:cNvSpPr>
            <a:spLocks/>
          </p:cNvSpPr>
          <p:nvPr/>
        </p:nvSpPr>
        <p:spPr bwMode="auto">
          <a:xfrm>
            <a:off x="6055130" y="5173241"/>
            <a:ext cx="874831" cy="731708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Slave </a:t>
            </a:r>
            <a:r>
              <a:rPr lang="en-GB" sz="100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Database</a:t>
            </a:r>
          </a:p>
          <a:p>
            <a:pPr algn="ctr"/>
            <a:r>
              <a:rPr lang="en-GB" sz="100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en-US" sz="10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1" name="Group 86"/>
          <p:cNvGrpSpPr/>
          <p:nvPr/>
        </p:nvGrpSpPr>
        <p:grpSpPr>
          <a:xfrm>
            <a:off x="6777948" y="5708593"/>
            <a:ext cx="348478" cy="396401"/>
            <a:chOff x="878099" y="2096724"/>
            <a:chExt cx="600075" cy="771525"/>
          </a:xfrm>
        </p:grpSpPr>
        <p:sp>
          <p:nvSpPr>
            <p:cNvPr id="32" name="Rectangle 287"/>
            <p:cNvSpPr>
              <a:spLocks noChangeArrowheads="1"/>
            </p:cNvSpPr>
            <p:nvPr/>
          </p:nvSpPr>
          <p:spPr bwMode="auto">
            <a:xfrm>
              <a:off x="878099" y="2211023"/>
              <a:ext cx="600075" cy="657226"/>
            </a:xfrm>
            <a:prstGeom prst="rect">
              <a:avLst/>
            </a:prstGeom>
            <a:solidFill>
              <a:srgbClr val="146EB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8"/>
            <p:cNvSpPr>
              <a:spLocks/>
            </p:cNvSpPr>
            <p:nvPr/>
          </p:nvSpPr>
          <p:spPr bwMode="auto">
            <a:xfrm>
              <a:off x="906673" y="2096724"/>
              <a:ext cx="542924" cy="85725"/>
            </a:xfrm>
            <a:custGeom>
              <a:avLst/>
              <a:gdLst/>
              <a:ahLst/>
              <a:cxnLst>
                <a:cxn ang="0">
                  <a:pos x="294" y="0"/>
                </a:cxn>
                <a:cxn ang="0">
                  <a:pos x="54" y="0"/>
                </a:cxn>
                <a:cxn ang="0">
                  <a:pos x="0" y="54"/>
                </a:cxn>
                <a:cxn ang="0">
                  <a:pos x="6" y="54"/>
                </a:cxn>
                <a:cxn ang="0">
                  <a:pos x="342" y="54"/>
                </a:cxn>
                <a:cxn ang="0">
                  <a:pos x="294" y="0"/>
                </a:cxn>
              </a:cxnLst>
              <a:rect l="0" t="0" r="r" b="b"/>
              <a:pathLst>
                <a:path w="342" h="54">
                  <a:moveTo>
                    <a:pt x="294" y="0"/>
                  </a:moveTo>
                  <a:lnTo>
                    <a:pt x="54" y="0"/>
                  </a:lnTo>
                  <a:lnTo>
                    <a:pt x="0" y="54"/>
                  </a:lnTo>
                  <a:lnTo>
                    <a:pt x="6" y="54"/>
                  </a:lnTo>
                  <a:lnTo>
                    <a:pt x="342" y="54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146E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Freeform 18"/>
          <p:cNvSpPr>
            <a:spLocks/>
          </p:cNvSpPr>
          <p:nvPr/>
        </p:nvSpPr>
        <p:spPr bwMode="auto">
          <a:xfrm>
            <a:off x="6042455" y="3161749"/>
            <a:ext cx="887506" cy="828057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Reverse Proxy / Caching Server</a:t>
            </a:r>
            <a:endParaRPr lang="en-US" sz="10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6423454" y="4152349"/>
            <a:ext cx="1524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492545" y="4991343"/>
            <a:ext cx="7903" cy="1818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7"/>
          <p:cNvSpPr txBox="1">
            <a:spLocks noChangeArrowheads="1"/>
          </p:cNvSpPr>
          <p:nvPr/>
        </p:nvSpPr>
        <p:spPr bwMode="auto">
          <a:xfrm>
            <a:off x="5828214" y="6382239"/>
            <a:ext cx="15557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AWS Region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594" y="3121553"/>
            <a:ext cx="520700" cy="685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483" y="4179994"/>
            <a:ext cx="520700" cy="685800"/>
          </a:xfrm>
          <a:prstGeom prst="rect">
            <a:avLst/>
          </a:prstGeom>
        </p:spPr>
      </p:pic>
      <p:sp>
        <p:nvSpPr>
          <p:cNvPr id="40" name="TextBox 38"/>
          <p:cNvSpPr txBox="1">
            <a:spLocks noChangeArrowheads="1"/>
          </p:cNvSpPr>
          <p:nvPr/>
        </p:nvSpPr>
        <p:spPr bwMode="auto">
          <a:xfrm>
            <a:off x="2042187" y="3155308"/>
            <a:ext cx="7538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Reverse Proxy/ Caching Server</a:t>
            </a:r>
            <a:endParaRPr lang="en-US" sz="9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TextBox 38"/>
          <p:cNvSpPr txBox="1">
            <a:spLocks noChangeArrowheads="1"/>
          </p:cNvSpPr>
          <p:nvPr/>
        </p:nvSpPr>
        <p:spPr bwMode="auto">
          <a:xfrm>
            <a:off x="2002963" y="4554826"/>
            <a:ext cx="8999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Server</a:t>
            </a:r>
            <a:endParaRPr lang="en-US" sz="9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Can 41"/>
          <p:cNvSpPr/>
          <p:nvPr/>
        </p:nvSpPr>
        <p:spPr>
          <a:xfrm>
            <a:off x="1524984" y="5348154"/>
            <a:ext cx="597919" cy="600164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Master</a:t>
            </a:r>
            <a:endParaRPr lang="en-US" b="1" dirty="0"/>
          </a:p>
        </p:txBody>
      </p:sp>
      <p:sp>
        <p:nvSpPr>
          <p:cNvPr id="43" name="TextBox 38"/>
          <p:cNvSpPr txBox="1">
            <a:spLocks noChangeArrowheads="1"/>
          </p:cNvSpPr>
          <p:nvPr/>
        </p:nvSpPr>
        <p:spPr bwMode="auto">
          <a:xfrm>
            <a:off x="2021856" y="5730615"/>
            <a:ext cx="8999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Database Server</a:t>
            </a:r>
            <a:endParaRPr lang="en-US" sz="9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7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solidFill>
                  <a:srgbClr val="222222"/>
                </a:solidFill>
                <a:latin typeface="Arial" charset="0"/>
                <a:cs typeface="Arial" charset="0"/>
              </a:rPr>
              <a:t>Your Linodes have been assigned a maintenance window in which a reboot will occur. These times are listed within the Linode Manager[1] in the timezone set in your user's My Profile[2]. Your schedule in UTC timezone is as follows:</a:t>
            </a:r>
            <a:r>
              <a:rPr lang="en-US" b="1">
                <a:solidFill>
                  <a:srgbClr val="222222"/>
                </a:solidFill>
                <a:latin typeface="Arial" charset="0"/>
                <a:cs typeface="Arial" charset="0"/>
              </a:rPr>
              <a:t/>
            </a:r>
            <a:br>
              <a:rPr lang="en-US" b="1">
                <a:solidFill>
                  <a:srgbClr val="222222"/>
                </a:solidFill>
                <a:latin typeface="Arial" charset="0"/>
                <a:cs typeface="Arial" charset="0"/>
              </a:rPr>
            </a:br>
            <a:r>
              <a:rPr lang="en-US" b="1">
                <a:solidFill>
                  <a:srgbClr val="222222"/>
                </a:solidFill>
                <a:latin typeface="Arial" charset="0"/>
                <a:cs typeface="Arial" charset="0"/>
              </a:rPr>
              <a:t/>
            </a:r>
            <a:br>
              <a:rPr lang="en-US" b="1">
                <a:solidFill>
                  <a:srgbClr val="222222"/>
                </a:solidFill>
                <a:latin typeface="Arial" charset="0"/>
                <a:cs typeface="Arial" charset="0"/>
              </a:rPr>
            </a:br>
            <a:r>
              <a:rPr lang="en-US" b="1">
                <a:solidFill>
                  <a:srgbClr val="222222"/>
                </a:solidFill>
                <a:latin typeface="Arial" charset="0"/>
                <a:cs typeface="Arial" charset="0"/>
              </a:rPr>
              <a:t> </a:t>
            </a:r>
            <a:r>
              <a:rPr lang="en-US">
                <a:solidFill>
                  <a:srgbClr val="222222"/>
                </a:solidFill>
                <a:latin typeface="Arial" charset="0"/>
                <a:cs typeface="Arial" charset="0"/>
              </a:rPr>
              <a:t>* 2015-03-08 12:00:00 AM UTC - linode335155</a:t>
            </a:r>
            <a:r>
              <a:rPr lang="en-US" b="1">
                <a:solidFill>
                  <a:srgbClr val="222222"/>
                </a:solidFill>
                <a:latin typeface="Arial" charset="0"/>
                <a:cs typeface="Arial" charset="0"/>
              </a:rPr>
              <a:t/>
            </a:r>
            <a:br>
              <a:rPr lang="en-US" b="1">
                <a:solidFill>
                  <a:srgbClr val="222222"/>
                </a:solidFill>
                <a:latin typeface="Arial" charset="0"/>
                <a:cs typeface="Arial" charset="0"/>
              </a:rPr>
            </a:br>
            <a:r>
              <a:rPr lang="en-US" b="1">
                <a:solidFill>
                  <a:srgbClr val="222222"/>
                </a:solidFill>
                <a:latin typeface="Arial" charset="0"/>
                <a:cs typeface="Arial" charset="0"/>
              </a:rPr>
              <a:t> </a:t>
            </a:r>
            <a:r>
              <a:rPr lang="en-US">
                <a:solidFill>
                  <a:srgbClr val="222222"/>
                </a:solidFill>
                <a:latin typeface="Arial" charset="0"/>
                <a:cs typeface="Arial" charset="0"/>
              </a:rPr>
              <a:t>* 2015-03-08 3:00:00 PM UTC - linode338270</a:t>
            </a:r>
            <a:r>
              <a:rPr lang="en-US" b="1">
                <a:solidFill>
                  <a:srgbClr val="222222"/>
                </a:solidFill>
                <a:latin typeface="Arial" charset="0"/>
                <a:cs typeface="Arial" charset="0"/>
              </a:rPr>
              <a:t/>
            </a:r>
            <a:br>
              <a:rPr lang="en-US" b="1">
                <a:solidFill>
                  <a:srgbClr val="222222"/>
                </a:solidFill>
                <a:latin typeface="Arial" charset="0"/>
                <a:cs typeface="Arial" charset="0"/>
              </a:rPr>
            </a:br>
            <a:r>
              <a:rPr lang="en-US" b="1">
                <a:solidFill>
                  <a:srgbClr val="222222"/>
                </a:solidFill>
                <a:latin typeface="Arial" charset="0"/>
                <a:cs typeface="Arial" charset="0"/>
              </a:rPr>
              <a:t/>
            </a:r>
            <a:br>
              <a:rPr lang="en-US" b="1">
                <a:solidFill>
                  <a:srgbClr val="222222"/>
                </a:solidFill>
                <a:latin typeface="Arial" charset="0"/>
                <a:cs typeface="Arial" charset="0"/>
              </a:rPr>
            </a:br>
            <a:r>
              <a:rPr lang="en-US">
                <a:solidFill>
                  <a:srgbClr val="222222"/>
                </a:solidFill>
                <a:latin typeface="Arial" charset="0"/>
                <a:cs typeface="Arial" charset="0"/>
              </a:rPr>
              <a:t>During the maintenance window Linode instances will be cleanly shut down while we perform the updates. Your Linode will be inaccessible during this time. A two-hour window is allocated, however the actual downtime can be much less. After the maintenance, each Linode will then be booted. See our Reboot Survival Guide[3] for tips and hints on configuring and testing that your Linode services boot properly after the maintenance.</a:t>
            </a:r>
            <a:r>
              <a:rPr lang="en-US" b="1">
                <a:solidFill>
                  <a:srgbClr val="222222"/>
                </a:solidFill>
                <a:latin typeface="Arial" charset="0"/>
                <a:cs typeface="Arial" charset="0"/>
              </a:rPr>
              <a:t/>
            </a:r>
            <a:br>
              <a:rPr lang="en-US" b="1">
                <a:solidFill>
                  <a:srgbClr val="222222"/>
                </a:solidFill>
                <a:latin typeface="Arial" charset="0"/>
                <a:cs typeface="Arial" charset="0"/>
              </a:rPr>
            </a:br>
            <a:r>
              <a:rPr lang="en-US" b="1">
                <a:solidFill>
                  <a:srgbClr val="222222"/>
                </a:solidFill>
                <a:latin typeface="Arial" charset="0"/>
                <a:cs typeface="Arial" charset="0"/>
              </a:rPr>
              <a:t/>
            </a:r>
            <a:br>
              <a:rPr lang="en-US" b="1">
                <a:solidFill>
                  <a:srgbClr val="222222"/>
                </a:solidFill>
                <a:latin typeface="Arial" charset="0"/>
                <a:cs typeface="Arial" charset="0"/>
              </a:rPr>
            </a:br>
            <a:r>
              <a:rPr lang="en-US" b="1">
                <a:solidFill>
                  <a:srgbClr val="222222"/>
                </a:solidFill>
                <a:latin typeface="Arial" charset="0"/>
                <a:cs typeface="Arial" charset="0"/>
              </a:rPr>
              <a:t>Unfortunately, due the logistical demands of this effort, your assigned windows are not changeable and the host reboots are mandatory.</a:t>
            </a:r>
          </a:p>
        </p:txBody>
      </p:sp>
    </p:spTree>
    <p:extLst>
      <p:ext uri="{BB962C8B-B14F-4D97-AF65-F5344CB8AC3E}">
        <p14:creationId xmlns:p14="http://schemas.microsoft.com/office/powerpoint/2010/main" val="164755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infrastructure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https://www.openstack.org/ </a:t>
            </a:r>
            <a:endParaRPr lang="en-US" dirty="0"/>
          </a:p>
          <a:p>
            <a:r>
              <a:rPr lang="en-US"/>
              <a:t>VLC (Virtual Computing Lab)</a:t>
            </a:r>
          </a:p>
          <a:p>
            <a:r>
              <a:rPr lang="en-US"/>
              <a:t>AWS</a:t>
            </a:r>
          </a:p>
          <a:p>
            <a:r>
              <a:rPr lang="en-US"/>
              <a:t>Microsoft Azure</a:t>
            </a:r>
          </a:p>
          <a:p>
            <a:r>
              <a:rPr lang="en-US"/>
              <a:t>Google Cloud Engine</a:t>
            </a:r>
          </a:p>
          <a:p>
            <a:r>
              <a:rPr lang="en-US"/>
              <a:t>IBM BlueMix</a:t>
            </a:r>
          </a:p>
          <a:p>
            <a:r>
              <a:rPr lang="en-US"/>
              <a:t>CloudStack</a:t>
            </a:r>
          </a:p>
          <a:p>
            <a:r>
              <a:rPr lang="en-US"/>
              <a:t>VPS providers...</a:t>
            </a:r>
          </a:p>
          <a:p>
            <a:r>
              <a:rPr lang="en-US"/>
              <a:t>iRods</a:t>
            </a:r>
          </a:p>
          <a:p>
            <a:r>
              <a:rPr lang="en-US"/>
              <a:t>Heroku, OpenShift, AppHarbor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79198" y="2724268"/>
            <a:ext cx="2425400" cy="3268980"/>
          </a:xfrm>
          <a:prstGeom prst="roundRect">
            <a:avLst>
              <a:gd name="adj" fmla="val 9818"/>
            </a:avLst>
          </a:prstGeom>
          <a:solidFill>
            <a:schemeClr val="bg1"/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3250450" y="5749716"/>
            <a:ext cx="1634259" cy="24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AZ-1</a:t>
            </a:r>
            <a:endParaRPr lang="en-US" sz="1050" b="1" dirty="0">
              <a:solidFill>
                <a:srgbClr val="F7981F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37" name="TextBox 39"/>
          <p:cNvSpPr txBox="1">
            <a:spLocks noChangeArrowheads="1"/>
          </p:cNvSpPr>
          <p:nvPr/>
        </p:nvSpPr>
        <p:spPr bwMode="auto">
          <a:xfrm>
            <a:off x="3055886" y="701404"/>
            <a:ext cx="2019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www.devops.com</a:t>
            </a:r>
            <a:endParaRPr lang="en-US" sz="1400" b="1" dirty="0">
              <a:solidFill>
                <a:srgbClr val="002060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58" name="Freeform 18"/>
          <p:cNvSpPr>
            <a:spLocks/>
          </p:cNvSpPr>
          <p:nvPr/>
        </p:nvSpPr>
        <p:spPr bwMode="auto">
          <a:xfrm>
            <a:off x="3363096" y="3078715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Arial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091453" y="2944477"/>
            <a:ext cx="1952255" cy="93345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TextBox 94"/>
          <p:cNvSpPr txBox="1">
            <a:spLocks noChangeArrowheads="1"/>
          </p:cNvSpPr>
          <p:nvPr/>
        </p:nvSpPr>
        <p:spPr bwMode="auto">
          <a:xfrm>
            <a:off x="3082034" y="3673369"/>
            <a:ext cx="2019725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Arial"/>
                <a:ea typeface="Verdana" pitchFamily="34" charset="0"/>
                <a:cs typeface="Arial"/>
              </a:rPr>
              <a:t>Auto Scaling Group</a:t>
            </a:r>
            <a:endParaRPr lang="en-US" sz="1050" b="1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61" name="Freeform 18"/>
          <p:cNvSpPr>
            <a:spLocks/>
          </p:cNvSpPr>
          <p:nvPr/>
        </p:nvSpPr>
        <p:spPr bwMode="auto">
          <a:xfrm>
            <a:off x="4151657" y="3055604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Web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245383" y="5234019"/>
            <a:ext cx="529933" cy="515697"/>
            <a:chOff x="5045075" y="2203421"/>
            <a:chExt cx="772319" cy="749329"/>
          </a:xfrm>
        </p:grpSpPr>
        <p:grpSp>
          <p:nvGrpSpPr>
            <p:cNvPr id="64" name="Group 347"/>
            <p:cNvGrpSpPr/>
            <p:nvPr/>
          </p:nvGrpSpPr>
          <p:grpSpPr>
            <a:xfrm>
              <a:off x="5511006" y="2594597"/>
              <a:ext cx="306388" cy="358153"/>
              <a:chOff x="5351242" y="1057615"/>
              <a:chExt cx="628650" cy="771185"/>
            </a:xfrm>
          </p:grpSpPr>
          <p:sp>
            <p:nvSpPr>
              <p:cNvPr id="67" name="Freeform 289"/>
              <p:cNvSpPr>
                <a:spLocks/>
              </p:cNvSpPr>
              <p:nvPr/>
            </p:nvSpPr>
            <p:spPr bwMode="auto">
              <a:xfrm>
                <a:off x="5359400" y="1189037"/>
                <a:ext cx="619125" cy="639763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33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33" y="67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0"/>
                  </a:cxn>
                </a:cxnLst>
                <a:rect l="0" t="0" r="r" b="b"/>
                <a:pathLst>
                  <a:path w="65" h="67">
                    <a:moveTo>
                      <a:pt x="65" y="0"/>
                    </a:moveTo>
                    <a:cubicBezTo>
                      <a:pt x="64" y="5"/>
                      <a:pt x="51" y="8"/>
                      <a:pt x="33" y="8"/>
                    </a:cubicBezTo>
                    <a:cubicBezTo>
                      <a:pt x="14" y="8"/>
                      <a:pt x="2" y="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3"/>
                      <a:pt x="14" y="67"/>
                      <a:pt x="33" y="67"/>
                    </a:cubicBezTo>
                    <a:cubicBezTo>
                      <a:pt x="51" y="67"/>
                      <a:pt x="65" y="63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0"/>
                      <a:pt x="65" y="0"/>
                      <a:pt x="65" y="0"/>
                    </a:cubicBezTo>
                    <a:close/>
                  </a:path>
                </a:pathLst>
              </a:custGeom>
              <a:solidFill>
                <a:srgbClr val="6F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8" name="Oval 290"/>
              <p:cNvSpPr>
                <a:spLocks noChangeArrowheads="1"/>
              </p:cNvSpPr>
              <p:nvPr/>
            </p:nvSpPr>
            <p:spPr bwMode="auto">
              <a:xfrm>
                <a:off x="5351242" y="1057615"/>
                <a:ext cx="628650" cy="161925"/>
              </a:xfrm>
              <a:prstGeom prst="ellipse">
                <a:avLst/>
              </a:prstGeom>
              <a:solidFill>
                <a:srgbClr val="70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65" name="Freeform 160"/>
            <p:cNvSpPr>
              <a:spLocks/>
            </p:cNvSpPr>
            <p:nvPr/>
          </p:nvSpPr>
          <p:spPr bwMode="auto">
            <a:xfrm>
              <a:off x="5045075" y="2203421"/>
              <a:ext cx="704850" cy="723900"/>
            </a:xfrm>
            <a:custGeom>
              <a:avLst/>
              <a:gdLst/>
              <a:ahLst/>
              <a:cxnLst>
                <a:cxn ang="0">
                  <a:pos x="47" y="45"/>
                </a:cxn>
                <a:cxn ang="0">
                  <a:pos x="47" y="44"/>
                </a:cxn>
                <a:cxn ang="0">
                  <a:pos x="47" y="44"/>
                </a:cxn>
                <a:cxn ang="0">
                  <a:pos x="65" y="39"/>
                </a:cxn>
                <a:cxn ang="0">
                  <a:pos x="74" y="39"/>
                </a:cxn>
                <a:cxn ang="0">
                  <a:pos x="74" y="7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69"/>
                </a:cxn>
                <a:cxn ang="0">
                  <a:pos x="6" y="76"/>
                </a:cxn>
                <a:cxn ang="0">
                  <a:pos x="48" y="76"/>
                </a:cxn>
                <a:cxn ang="0">
                  <a:pos x="47" y="73"/>
                </a:cxn>
                <a:cxn ang="0">
                  <a:pos x="47" y="45"/>
                </a:cxn>
              </a:cxnLst>
              <a:rect l="0" t="0" r="r" b="b"/>
              <a:pathLst>
                <a:path w="74" h="76">
                  <a:moveTo>
                    <a:pt x="47" y="45"/>
                  </a:moveTo>
                  <a:cubicBezTo>
                    <a:pt x="47" y="45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0"/>
                    <a:pt x="56" y="39"/>
                    <a:pt x="65" y="39"/>
                  </a:cubicBezTo>
                  <a:cubicBezTo>
                    <a:pt x="68" y="39"/>
                    <a:pt x="71" y="39"/>
                    <a:pt x="74" y="39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6"/>
                    <a:pt x="6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7" y="75"/>
                    <a:pt x="47" y="74"/>
                    <a:pt x="47" y="73"/>
                  </a:cubicBezTo>
                  <a:lnTo>
                    <a:pt x="47" y="45"/>
                  </a:lnTo>
                  <a:close/>
                </a:path>
              </a:pathLst>
            </a:custGeom>
            <a:solidFill>
              <a:srgbClr val="6F2D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Freeform 153"/>
            <p:cNvSpPr>
              <a:spLocks/>
            </p:cNvSpPr>
            <p:nvPr/>
          </p:nvSpPr>
          <p:spPr bwMode="auto">
            <a:xfrm>
              <a:off x="5602287" y="2728912"/>
              <a:ext cx="142875" cy="161925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36" y="102"/>
                </a:cxn>
                <a:cxn ang="0">
                  <a:pos x="54" y="102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72" y="102"/>
                </a:cxn>
                <a:cxn ang="0">
                  <a:pos x="90" y="102"/>
                </a:cxn>
                <a:cxn ang="0">
                  <a:pos x="90" y="0"/>
                </a:cxn>
                <a:cxn ang="0">
                  <a:pos x="60" y="0"/>
                </a:cxn>
                <a:cxn ang="0">
                  <a:pos x="42" y="72"/>
                </a:cxn>
                <a:cxn ang="0">
                  <a:pos x="42" y="72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102"/>
                </a:cxn>
                <a:cxn ang="0">
                  <a:pos x="18" y="102"/>
                </a:cxn>
                <a:cxn ang="0">
                  <a:pos x="18" y="18"/>
                </a:cxn>
              </a:cxnLst>
              <a:rect l="0" t="0" r="r" b="b"/>
              <a:pathLst>
                <a:path w="90" h="102">
                  <a:moveTo>
                    <a:pt x="18" y="18"/>
                  </a:moveTo>
                  <a:lnTo>
                    <a:pt x="18" y="18"/>
                  </a:lnTo>
                  <a:lnTo>
                    <a:pt x="36" y="102"/>
                  </a:lnTo>
                  <a:lnTo>
                    <a:pt x="54" y="102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72" y="102"/>
                  </a:lnTo>
                  <a:lnTo>
                    <a:pt x="90" y="102"/>
                  </a:lnTo>
                  <a:lnTo>
                    <a:pt x="90" y="0"/>
                  </a:lnTo>
                  <a:lnTo>
                    <a:pt x="60" y="0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102"/>
                  </a:lnTo>
                  <a:lnTo>
                    <a:pt x="18" y="10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69" name="Freeform 18"/>
          <p:cNvSpPr>
            <a:spLocks/>
          </p:cNvSpPr>
          <p:nvPr/>
        </p:nvSpPr>
        <p:spPr bwMode="auto">
          <a:xfrm>
            <a:off x="3363096" y="4162908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App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115770" y="4036396"/>
            <a:ext cx="1952255" cy="84538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023983" y="4651117"/>
            <a:ext cx="2019725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Arial"/>
                <a:ea typeface="Verdana" pitchFamily="34" charset="0"/>
                <a:cs typeface="Arial"/>
              </a:rPr>
              <a:t>App Tier</a:t>
            </a:r>
            <a:endParaRPr lang="en-US" sz="1050" b="1" dirty="0"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461003" y="4924341"/>
            <a:ext cx="0" cy="2949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046597" y="941447"/>
            <a:ext cx="4988" cy="2469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4"/>
          <p:cNvSpPr txBox="1">
            <a:spLocks noChangeArrowheads="1"/>
          </p:cNvSpPr>
          <p:nvPr/>
        </p:nvSpPr>
        <p:spPr bwMode="auto">
          <a:xfrm>
            <a:off x="4062903" y="5722883"/>
            <a:ext cx="1421008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4"/>
                </a:solidFill>
                <a:latin typeface="Arial"/>
                <a:ea typeface="Verdana" pitchFamily="34" charset="0"/>
                <a:cs typeface="Arial"/>
              </a:rPr>
              <a:t>Amazon RDS</a:t>
            </a:r>
            <a:endParaRPr lang="en-US" sz="1050" b="1" dirty="0">
              <a:solidFill>
                <a:schemeClr val="accent4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7" name="TextBox 94"/>
          <p:cNvSpPr txBox="1">
            <a:spLocks noChangeArrowheads="1"/>
          </p:cNvSpPr>
          <p:nvPr/>
        </p:nvSpPr>
        <p:spPr bwMode="auto">
          <a:xfrm>
            <a:off x="4049091" y="2364161"/>
            <a:ext cx="1421008" cy="38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6"/>
                </a:solidFill>
                <a:latin typeface="Arial"/>
                <a:ea typeface="Verdana" pitchFamily="34" charset="0"/>
                <a:cs typeface="Arial"/>
              </a:rPr>
              <a:t>Amazon  EC2</a:t>
            </a:r>
          </a:p>
          <a:p>
            <a:pPr algn="ctr"/>
            <a:r>
              <a:rPr lang="en-US" sz="1050" b="1" dirty="0" smtClean="0">
                <a:solidFill>
                  <a:schemeClr val="accent6"/>
                </a:solidFill>
                <a:latin typeface="Arial"/>
                <a:ea typeface="Verdana" pitchFamily="34" charset="0"/>
                <a:cs typeface="Arial"/>
              </a:rPr>
              <a:t>Instances</a:t>
            </a:r>
            <a:endParaRPr lang="en-US" sz="1050" b="1" dirty="0">
              <a:solidFill>
                <a:schemeClr val="accent6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8" name="Freeform 18"/>
          <p:cNvSpPr>
            <a:spLocks/>
          </p:cNvSpPr>
          <p:nvPr/>
        </p:nvSpPr>
        <p:spPr bwMode="auto">
          <a:xfrm>
            <a:off x="3363096" y="3049445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Web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9" name="Freeform 18"/>
          <p:cNvSpPr>
            <a:spLocks/>
          </p:cNvSpPr>
          <p:nvPr/>
        </p:nvSpPr>
        <p:spPr bwMode="auto">
          <a:xfrm>
            <a:off x="4182229" y="4180681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App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07" name="Title 106"/>
          <p:cNvSpPr>
            <a:spLocks noGrp="1"/>
          </p:cNvSpPr>
          <p:nvPr>
            <p:ph type="title"/>
          </p:nvPr>
        </p:nvSpPr>
        <p:spPr>
          <a:xfrm>
            <a:off x="5483910" y="365125"/>
            <a:ext cx="5869889" cy="1325563"/>
          </a:xfrm>
        </p:spPr>
        <p:txBody>
          <a:bodyPr/>
          <a:lstStyle/>
          <a:p>
            <a:r>
              <a:rPr lang="en-US" dirty="0" smtClean="0"/>
              <a:t>Basic 3-tier architecture</a:t>
            </a:r>
            <a:endParaRPr lang="en-US" dirty="0"/>
          </a:p>
        </p:txBody>
      </p:sp>
      <p:sp>
        <p:nvSpPr>
          <p:cNvPr id="106" name="Content Placeholder 105"/>
          <p:cNvSpPr>
            <a:spLocks noGrp="1"/>
          </p:cNvSpPr>
          <p:nvPr>
            <p:ph idx="1"/>
          </p:nvPr>
        </p:nvSpPr>
        <p:spPr>
          <a:xfrm>
            <a:off x="6213600" y="1825625"/>
            <a:ext cx="5140199" cy="4351338"/>
          </a:xfrm>
        </p:spPr>
        <p:txBody>
          <a:bodyPr/>
          <a:lstStyle/>
          <a:p>
            <a:r>
              <a:rPr lang="en-US" dirty="0" smtClean="0"/>
              <a:t>Activity: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How might you scale this?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Where are places that you could improve performance?</a:t>
            </a:r>
          </a:p>
        </p:txBody>
      </p:sp>
    </p:spTree>
    <p:extLst>
      <p:ext uri="{BB962C8B-B14F-4D97-AF65-F5344CB8AC3E}">
        <p14:creationId xmlns:p14="http://schemas.microsoft.com/office/powerpoint/2010/main" val="318694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79198" y="2724268"/>
            <a:ext cx="2425400" cy="3268980"/>
          </a:xfrm>
          <a:prstGeom prst="roundRect">
            <a:avLst>
              <a:gd name="adj" fmla="val 9818"/>
            </a:avLst>
          </a:prstGeom>
          <a:solidFill>
            <a:schemeClr val="bg1"/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3250450" y="5749716"/>
            <a:ext cx="1634259" cy="24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AZ-1</a:t>
            </a:r>
            <a:endParaRPr lang="en-US" sz="1050" b="1" dirty="0">
              <a:solidFill>
                <a:srgbClr val="F7981F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37" name="TextBox 39"/>
          <p:cNvSpPr txBox="1">
            <a:spLocks noChangeArrowheads="1"/>
          </p:cNvSpPr>
          <p:nvPr/>
        </p:nvSpPr>
        <p:spPr bwMode="auto">
          <a:xfrm>
            <a:off x="3055886" y="701404"/>
            <a:ext cx="2019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www.devops.com</a:t>
            </a:r>
            <a:endParaRPr lang="en-US" sz="1400" b="1" dirty="0">
              <a:solidFill>
                <a:srgbClr val="002060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58" name="Freeform 18"/>
          <p:cNvSpPr>
            <a:spLocks/>
          </p:cNvSpPr>
          <p:nvPr/>
        </p:nvSpPr>
        <p:spPr bwMode="auto">
          <a:xfrm>
            <a:off x="3363096" y="3078715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Arial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091453" y="2944477"/>
            <a:ext cx="1952255" cy="93345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TextBox 94"/>
          <p:cNvSpPr txBox="1">
            <a:spLocks noChangeArrowheads="1"/>
          </p:cNvSpPr>
          <p:nvPr/>
        </p:nvSpPr>
        <p:spPr bwMode="auto">
          <a:xfrm>
            <a:off x="3082034" y="3673369"/>
            <a:ext cx="2019725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Arial"/>
                <a:ea typeface="Verdana" pitchFamily="34" charset="0"/>
                <a:cs typeface="Arial"/>
              </a:rPr>
              <a:t>Auto Scaling Group</a:t>
            </a:r>
            <a:endParaRPr lang="en-US" sz="1050" b="1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61" name="Freeform 18"/>
          <p:cNvSpPr>
            <a:spLocks/>
          </p:cNvSpPr>
          <p:nvPr/>
        </p:nvSpPr>
        <p:spPr bwMode="auto">
          <a:xfrm>
            <a:off x="4151657" y="3055604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Web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245383" y="5234019"/>
            <a:ext cx="529933" cy="515697"/>
            <a:chOff x="5045075" y="2203421"/>
            <a:chExt cx="772319" cy="749329"/>
          </a:xfrm>
        </p:grpSpPr>
        <p:grpSp>
          <p:nvGrpSpPr>
            <p:cNvPr id="64" name="Group 347"/>
            <p:cNvGrpSpPr/>
            <p:nvPr/>
          </p:nvGrpSpPr>
          <p:grpSpPr>
            <a:xfrm>
              <a:off x="5511006" y="2594597"/>
              <a:ext cx="306388" cy="358153"/>
              <a:chOff x="5351242" y="1057615"/>
              <a:chExt cx="628650" cy="771185"/>
            </a:xfrm>
          </p:grpSpPr>
          <p:sp>
            <p:nvSpPr>
              <p:cNvPr id="67" name="Freeform 289"/>
              <p:cNvSpPr>
                <a:spLocks/>
              </p:cNvSpPr>
              <p:nvPr/>
            </p:nvSpPr>
            <p:spPr bwMode="auto">
              <a:xfrm>
                <a:off x="5359400" y="1189037"/>
                <a:ext cx="619125" cy="639763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33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33" y="67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0"/>
                  </a:cxn>
                </a:cxnLst>
                <a:rect l="0" t="0" r="r" b="b"/>
                <a:pathLst>
                  <a:path w="65" h="67">
                    <a:moveTo>
                      <a:pt x="65" y="0"/>
                    </a:moveTo>
                    <a:cubicBezTo>
                      <a:pt x="64" y="5"/>
                      <a:pt x="51" y="8"/>
                      <a:pt x="33" y="8"/>
                    </a:cubicBezTo>
                    <a:cubicBezTo>
                      <a:pt x="14" y="8"/>
                      <a:pt x="2" y="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3"/>
                      <a:pt x="14" y="67"/>
                      <a:pt x="33" y="67"/>
                    </a:cubicBezTo>
                    <a:cubicBezTo>
                      <a:pt x="51" y="67"/>
                      <a:pt x="65" y="63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0"/>
                      <a:pt x="65" y="0"/>
                      <a:pt x="65" y="0"/>
                    </a:cubicBezTo>
                    <a:close/>
                  </a:path>
                </a:pathLst>
              </a:custGeom>
              <a:solidFill>
                <a:srgbClr val="6F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8" name="Oval 290"/>
              <p:cNvSpPr>
                <a:spLocks noChangeArrowheads="1"/>
              </p:cNvSpPr>
              <p:nvPr/>
            </p:nvSpPr>
            <p:spPr bwMode="auto">
              <a:xfrm>
                <a:off x="5351242" y="1057615"/>
                <a:ext cx="628650" cy="161925"/>
              </a:xfrm>
              <a:prstGeom prst="ellipse">
                <a:avLst/>
              </a:prstGeom>
              <a:solidFill>
                <a:srgbClr val="70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65" name="Freeform 160"/>
            <p:cNvSpPr>
              <a:spLocks/>
            </p:cNvSpPr>
            <p:nvPr/>
          </p:nvSpPr>
          <p:spPr bwMode="auto">
            <a:xfrm>
              <a:off x="5045075" y="2203421"/>
              <a:ext cx="704850" cy="723900"/>
            </a:xfrm>
            <a:custGeom>
              <a:avLst/>
              <a:gdLst/>
              <a:ahLst/>
              <a:cxnLst>
                <a:cxn ang="0">
                  <a:pos x="47" y="45"/>
                </a:cxn>
                <a:cxn ang="0">
                  <a:pos x="47" y="44"/>
                </a:cxn>
                <a:cxn ang="0">
                  <a:pos x="47" y="44"/>
                </a:cxn>
                <a:cxn ang="0">
                  <a:pos x="65" y="39"/>
                </a:cxn>
                <a:cxn ang="0">
                  <a:pos x="74" y="39"/>
                </a:cxn>
                <a:cxn ang="0">
                  <a:pos x="74" y="7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69"/>
                </a:cxn>
                <a:cxn ang="0">
                  <a:pos x="6" y="76"/>
                </a:cxn>
                <a:cxn ang="0">
                  <a:pos x="48" y="76"/>
                </a:cxn>
                <a:cxn ang="0">
                  <a:pos x="47" y="73"/>
                </a:cxn>
                <a:cxn ang="0">
                  <a:pos x="47" y="45"/>
                </a:cxn>
              </a:cxnLst>
              <a:rect l="0" t="0" r="r" b="b"/>
              <a:pathLst>
                <a:path w="74" h="76">
                  <a:moveTo>
                    <a:pt x="47" y="45"/>
                  </a:moveTo>
                  <a:cubicBezTo>
                    <a:pt x="47" y="45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0"/>
                    <a:pt x="56" y="39"/>
                    <a:pt x="65" y="39"/>
                  </a:cubicBezTo>
                  <a:cubicBezTo>
                    <a:pt x="68" y="39"/>
                    <a:pt x="71" y="39"/>
                    <a:pt x="74" y="39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6"/>
                    <a:pt x="6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7" y="75"/>
                    <a:pt x="47" y="74"/>
                    <a:pt x="47" y="73"/>
                  </a:cubicBezTo>
                  <a:lnTo>
                    <a:pt x="47" y="45"/>
                  </a:lnTo>
                  <a:close/>
                </a:path>
              </a:pathLst>
            </a:custGeom>
            <a:solidFill>
              <a:srgbClr val="6F2D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Freeform 153"/>
            <p:cNvSpPr>
              <a:spLocks/>
            </p:cNvSpPr>
            <p:nvPr/>
          </p:nvSpPr>
          <p:spPr bwMode="auto">
            <a:xfrm>
              <a:off x="5602287" y="2728912"/>
              <a:ext cx="142875" cy="161925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36" y="102"/>
                </a:cxn>
                <a:cxn ang="0">
                  <a:pos x="54" y="102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72" y="102"/>
                </a:cxn>
                <a:cxn ang="0">
                  <a:pos x="90" y="102"/>
                </a:cxn>
                <a:cxn ang="0">
                  <a:pos x="90" y="0"/>
                </a:cxn>
                <a:cxn ang="0">
                  <a:pos x="60" y="0"/>
                </a:cxn>
                <a:cxn ang="0">
                  <a:pos x="42" y="72"/>
                </a:cxn>
                <a:cxn ang="0">
                  <a:pos x="42" y="72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102"/>
                </a:cxn>
                <a:cxn ang="0">
                  <a:pos x="18" y="102"/>
                </a:cxn>
                <a:cxn ang="0">
                  <a:pos x="18" y="18"/>
                </a:cxn>
              </a:cxnLst>
              <a:rect l="0" t="0" r="r" b="b"/>
              <a:pathLst>
                <a:path w="90" h="102">
                  <a:moveTo>
                    <a:pt x="18" y="18"/>
                  </a:moveTo>
                  <a:lnTo>
                    <a:pt x="18" y="18"/>
                  </a:lnTo>
                  <a:lnTo>
                    <a:pt x="36" y="102"/>
                  </a:lnTo>
                  <a:lnTo>
                    <a:pt x="54" y="102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72" y="102"/>
                  </a:lnTo>
                  <a:lnTo>
                    <a:pt x="90" y="102"/>
                  </a:lnTo>
                  <a:lnTo>
                    <a:pt x="90" y="0"/>
                  </a:lnTo>
                  <a:lnTo>
                    <a:pt x="60" y="0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102"/>
                  </a:lnTo>
                  <a:lnTo>
                    <a:pt x="18" y="10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69" name="Freeform 18"/>
          <p:cNvSpPr>
            <a:spLocks/>
          </p:cNvSpPr>
          <p:nvPr/>
        </p:nvSpPr>
        <p:spPr bwMode="auto">
          <a:xfrm>
            <a:off x="3363096" y="4162908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App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115770" y="4036396"/>
            <a:ext cx="1952255" cy="84538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023983" y="4651117"/>
            <a:ext cx="2019725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Arial"/>
                <a:ea typeface="Verdana" pitchFamily="34" charset="0"/>
                <a:cs typeface="Arial"/>
              </a:rPr>
              <a:t>App Tier</a:t>
            </a:r>
            <a:endParaRPr lang="en-US" sz="1050" b="1" dirty="0"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461003" y="4924341"/>
            <a:ext cx="0" cy="2949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046597" y="941447"/>
            <a:ext cx="4988" cy="2469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4"/>
          <p:cNvSpPr txBox="1">
            <a:spLocks noChangeArrowheads="1"/>
          </p:cNvSpPr>
          <p:nvPr/>
        </p:nvSpPr>
        <p:spPr bwMode="auto">
          <a:xfrm>
            <a:off x="4062903" y="5722883"/>
            <a:ext cx="1421008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4"/>
                </a:solidFill>
                <a:latin typeface="Arial"/>
                <a:ea typeface="Verdana" pitchFamily="34" charset="0"/>
                <a:cs typeface="Arial"/>
              </a:rPr>
              <a:t>Amazon RDS</a:t>
            </a:r>
            <a:endParaRPr lang="en-US" sz="1050" b="1" dirty="0">
              <a:solidFill>
                <a:schemeClr val="accent4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7" name="TextBox 94"/>
          <p:cNvSpPr txBox="1">
            <a:spLocks noChangeArrowheads="1"/>
          </p:cNvSpPr>
          <p:nvPr/>
        </p:nvSpPr>
        <p:spPr bwMode="auto">
          <a:xfrm>
            <a:off x="4049091" y="2364161"/>
            <a:ext cx="1421008" cy="38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6"/>
                </a:solidFill>
                <a:latin typeface="Arial"/>
                <a:ea typeface="Verdana" pitchFamily="34" charset="0"/>
                <a:cs typeface="Arial"/>
              </a:rPr>
              <a:t>Amazon  EC2</a:t>
            </a:r>
          </a:p>
          <a:p>
            <a:pPr algn="ctr"/>
            <a:r>
              <a:rPr lang="en-US" sz="1050" b="1" dirty="0" smtClean="0">
                <a:solidFill>
                  <a:schemeClr val="accent6"/>
                </a:solidFill>
                <a:latin typeface="Arial"/>
                <a:ea typeface="Verdana" pitchFamily="34" charset="0"/>
                <a:cs typeface="Arial"/>
              </a:rPr>
              <a:t>Instances</a:t>
            </a:r>
            <a:endParaRPr lang="en-US" sz="1050" b="1" dirty="0">
              <a:solidFill>
                <a:schemeClr val="accent6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8" name="Freeform 18"/>
          <p:cNvSpPr>
            <a:spLocks/>
          </p:cNvSpPr>
          <p:nvPr/>
        </p:nvSpPr>
        <p:spPr bwMode="auto">
          <a:xfrm>
            <a:off x="3363096" y="3049445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Web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9" name="Freeform 18"/>
          <p:cNvSpPr>
            <a:spLocks/>
          </p:cNvSpPr>
          <p:nvPr/>
        </p:nvSpPr>
        <p:spPr bwMode="auto">
          <a:xfrm>
            <a:off x="4182229" y="4180681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App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07" name="Title 106"/>
          <p:cNvSpPr>
            <a:spLocks noGrp="1"/>
          </p:cNvSpPr>
          <p:nvPr>
            <p:ph type="title"/>
          </p:nvPr>
        </p:nvSpPr>
        <p:spPr>
          <a:xfrm>
            <a:off x="5483910" y="365125"/>
            <a:ext cx="5869889" cy="1325563"/>
          </a:xfrm>
        </p:spPr>
        <p:txBody>
          <a:bodyPr/>
          <a:lstStyle/>
          <a:p>
            <a:r>
              <a:rPr lang="en-US" dirty="0" smtClean="0"/>
              <a:t>DNS Services</a:t>
            </a:r>
            <a:endParaRPr lang="en-US" dirty="0"/>
          </a:p>
        </p:txBody>
      </p:sp>
      <p:sp>
        <p:nvSpPr>
          <p:cNvPr id="106" name="Content Placeholder 105"/>
          <p:cNvSpPr>
            <a:spLocks noGrp="1"/>
          </p:cNvSpPr>
          <p:nvPr>
            <p:ph idx="1"/>
          </p:nvPr>
        </p:nvSpPr>
        <p:spPr>
          <a:xfrm>
            <a:off x="6213600" y="1825624"/>
            <a:ext cx="5140199" cy="5032375"/>
          </a:xfrm>
        </p:spPr>
        <p:txBody>
          <a:bodyPr>
            <a:normAutofit/>
          </a:bodyPr>
          <a:lstStyle/>
          <a:p>
            <a:r>
              <a:rPr lang="en-US" i="1" dirty="0" smtClean="0"/>
              <a:t>Smarter routing</a:t>
            </a:r>
          </a:p>
          <a:p>
            <a:r>
              <a:rPr lang="en-US" dirty="0" smtClean="0"/>
              <a:t>Turn a request to </a:t>
            </a:r>
            <a:r>
              <a:rPr lang="en-US" dirty="0" smtClean="0">
                <a:hlinkClick r:id="rId3"/>
              </a:rPr>
              <a:t>www.devops.com</a:t>
            </a:r>
            <a:r>
              <a:rPr lang="en-US" dirty="0" smtClean="0"/>
              <a:t> into an </a:t>
            </a:r>
            <a:r>
              <a:rPr lang="en-US" dirty="0" err="1" smtClean="0"/>
              <a:t>ip</a:t>
            </a:r>
            <a:r>
              <a:rPr lang="en-US" dirty="0" smtClean="0"/>
              <a:t> address, projected into AWS infrastructure.</a:t>
            </a:r>
          </a:p>
          <a:p>
            <a:r>
              <a:rPr lang="en-US" dirty="0" smtClean="0"/>
              <a:t>Routing Options: </a:t>
            </a:r>
          </a:p>
          <a:p>
            <a:pPr lvl="1"/>
            <a:r>
              <a:rPr lang="en-US" dirty="0" smtClean="0"/>
              <a:t>Latency </a:t>
            </a:r>
            <a:r>
              <a:rPr lang="en-US" dirty="0"/>
              <a:t>Based </a:t>
            </a:r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Geo DNS</a:t>
            </a:r>
          </a:p>
          <a:p>
            <a:pPr lvl="1"/>
            <a:r>
              <a:rPr lang="en-US" dirty="0" smtClean="0"/>
              <a:t>Weighted </a:t>
            </a:r>
            <a:r>
              <a:rPr lang="en-US" dirty="0"/>
              <a:t>Round </a:t>
            </a:r>
            <a:r>
              <a:rPr lang="en-US" dirty="0" smtClean="0"/>
              <a:t>Robin</a:t>
            </a:r>
          </a:p>
          <a:p>
            <a:r>
              <a:rPr lang="en-US" i="1" dirty="0" smtClean="0"/>
              <a:t>www0.devops.com, www1.devops.com, …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038859" y="1341125"/>
            <a:ext cx="0" cy="657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reeform 291"/>
          <p:cNvSpPr>
            <a:spLocks/>
          </p:cNvSpPr>
          <p:nvPr/>
        </p:nvSpPr>
        <p:spPr bwMode="auto">
          <a:xfrm>
            <a:off x="3849802" y="1212881"/>
            <a:ext cx="379855" cy="336937"/>
          </a:xfrm>
          <a:custGeom>
            <a:avLst/>
            <a:gdLst/>
            <a:ahLst/>
            <a:cxnLst>
              <a:cxn ang="0">
                <a:pos x="78" y="52"/>
              </a:cxn>
              <a:cxn ang="0">
                <a:pos x="42" y="75"/>
              </a:cxn>
              <a:cxn ang="0">
                <a:pos x="41" y="75"/>
              </a:cxn>
              <a:cxn ang="0">
                <a:pos x="1" y="52"/>
              </a:cxn>
              <a:cxn ang="0">
                <a:pos x="7" y="30"/>
              </a:cxn>
              <a:cxn ang="0">
                <a:pos x="1" y="16"/>
              </a:cxn>
              <a:cxn ang="0">
                <a:pos x="14" y="0"/>
              </a:cxn>
              <a:cxn ang="0">
                <a:pos x="40" y="0"/>
              </a:cxn>
              <a:cxn ang="0">
                <a:pos x="41" y="0"/>
              </a:cxn>
              <a:cxn ang="0">
                <a:pos x="66" y="0"/>
              </a:cxn>
              <a:cxn ang="0">
                <a:pos x="77" y="15"/>
              </a:cxn>
              <a:cxn ang="0">
                <a:pos x="71" y="29"/>
              </a:cxn>
              <a:cxn ang="0">
                <a:pos x="78" y="52"/>
              </a:cxn>
            </a:cxnLst>
            <a:rect l="0" t="0" r="r" b="b"/>
            <a:pathLst>
              <a:path w="80" h="76">
                <a:moveTo>
                  <a:pt x="78" y="52"/>
                </a:moveTo>
                <a:cubicBezTo>
                  <a:pt x="74" y="70"/>
                  <a:pt x="56" y="63"/>
                  <a:pt x="42" y="75"/>
                </a:cubicBezTo>
                <a:cubicBezTo>
                  <a:pt x="41" y="76"/>
                  <a:pt x="41" y="75"/>
                  <a:pt x="41" y="75"/>
                </a:cubicBezTo>
                <a:cubicBezTo>
                  <a:pt x="32" y="64"/>
                  <a:pt x="5" y="73"/>
                  <a:pt x="1" y="52"/>
                </a:cubicBezTo>
                <a:cubicBezTo>
                  <a:pt x="0" y="40"/>
                  <a:pt x="7" y="39"/>
                  <a:pt x="7" y="30"/>
                </a:cubicBezTo>
                <a:cubicBezTo>
                  <a:pt x="7" y="23"/>
                  <a:pt x="1" y="16"/>
                  <a:pt x="1" y="16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27" y="13"/>
                  <a:pt x="40" y="0"/>
                </a:cubicBezTo>
                <a:cubicBezTo>
                  <a:pt x="40" y="0"/>
                  <a:pt x="41" y="0"/>
                  <a:pt x="41" y="0"/>
                </a:cubicBezTo>
                <a:cubicBezTo>
                  <a:pt x="53" y="14"/>
                  <a:pt x="66" y="0"/>
                  <a:pt x="66" y="0"/>
                </a:cubicBezTo>
                <a:cubicBezTo>
                  <a:pt x="77" y="15"/>
                  <a:pt x="77" y="15"/>
                  <a:pt x="77" y="15"/>
                </a:cubicBezTo>
                <a:cubicBezTo>
                  <a:pt x="77" y="15"/>
                  <a:pt x="71" y="22"/>
                  <a:pt x="71" y="29"/>
                </a:cubicBezTo>
                <a:cubicBezTo>
                  <a:pt x="72" y="38"/>
                  <a:pt x="80" y="42"/>
                  <a:pt x="78" y="52"/>
                </a:cubicBezTo>
                <a:close/>
              </a:path>
            </a:pathLst>
          </a:custGeom>
          <a:solidFill>
            <a:srgbClr val="26226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8" name="TextBox 38"/>
          <p:cNvSpPr txBox="1">
            <a:spLocks noChangeArrowheads="1"/>
          </p:cNvSpPr>
          <p:nvPr/>
        </p:nvSpPr>
        <p:spPr bwMode="auto">
          <a:xfrm>
            <a:off x="2534980" y="1194192"/>
            <a:ext cx="1433331" cy="34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Amazon Route 53</a:t>
            </a:r>
          </a:p>
          <a:p>
            <a:pPr algn="ctr"/>
            <a:r>
              <a:rPr lang="en-US" sz="900" b="1" dirty="0" smtClean="0">
                <a:solidFill>
                  <a:srgbClr val="00206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Hosted Zone</a:t>
            </a:r>
            <a:endParaRPr lang="en-US" sz="900" b="1" dirty="0">
              <a:solidFill>
                <a:srgbClr val="00206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79198" y="2724268"/>
            <a:ext cx="2425400" cy="3268980"/>
          </a:xfrm>
          <a:prstGeom prst="roundRect">
            <a:avLst>
              <a:gd name="adj" fmla="val 9818"/>
            </a:avLst>
          </a:prstGeom>
          <a:solidFill>
            <a:schemeClr val="bg1"/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3250450" y="5749716"/>
            <a:ext cx="1634259" cy="24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AZ-1</a:t>
            </a:r>
            <a:endParaRPr lang="en-US" sz="1050" b="1" dirty="0">
              <a:solidFill>
                <a:srgbClr val="F7981F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37" name="TextBox 39"/>
          <p:cNvSpPr txBox="1">
            <a:spLocks noChangeArrowheads="1"/>
          </p:cNvSpPr>
          <p:nvPr/>
        </p:nvSpPr>
        <p:spPr bwMode="auto">
          <a:xfrm>
            <a:off x="3055886" y="701404"/>
            <a:ext cx="2019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www.devops.com</a:t>
            </a:r>
            <a:endParaRPr lang="en-US" sz="1400" b="1" dirty="0">
              <a:solidFill>
                <a:srgbClr val="002060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58" name="Freeform 18"/>
          <p:cNvSpPr>
            <a:spLocks/>
          </p:cNvSpPr>
          <p:nvPr/>
        </p:nvSpPr>
        <p:spPr bwMode="auto">
          <a:xfrm>
            <a:off x="3363096" y="3078715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Arial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091453" y="2944477"/>
            <a:ext cx="1952255" cy="93345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TextBox 94"/>
          <p:cNvSpPr txBox="1">
            <a:spLocks noChangeArrowheads="1"/>
          </p:cNvSpPr>
          <p:nvPr/>
        </p:nvSpPr>
        <p:spPr bwMode="auto">
          <a:xfrm>
            <a:off x="3082034" y="3673369"/>
            <a:ext cx="2019725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Arial"/>
                <a:ea typeface="Verdana" pitchFamily="34" charset="0"/>
                <a:cs typeface="Arial"/>
              </a:rPr>
              <a:t>Auto Scaling Group</a:t>
            </a:r>
            <a:endParaRPr lang="en-US" sz="1050" b="1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61" name="Freeform 18"/>
          <p:cNvSpPr>
            <a:spLocks/>
          </p:cNvSpPr>
          <p:nvPr/>
        </p:nvSpPr>
        <p:spPr bwMode="auto">
          <a:xfrm>
            <a:off x="4151657" y="3055604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Web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245383" y="5234019"/>
            <a:ext cx="529933" cy="515697"/>
            <a:chOff x="5045075" y="2203421"/>
            <a:chExt cx="772319" cy="749329"/>
          </a:xfrm>
        </p:grpSpPr>
        <p:grpSp>
          <p:nvGrpSpPr>
            <p:cNvPr id="64" name="Group 347"/>
            <p:cNvGrpSpPr/>
            <p:nvPr/>
          </p:nvGrpSpPr>
          <p:grpSpPr>
            <a:xfrm>
              <a:off x="5511006" y="2594597"/>
              <a:ext cx="306388" cy="358153"/>
              <a:chOff x="5351242" y="1057615"/>
              <a:chExt cx="628650" cy="771185"/>
            </a:xfrm>
          </p:grpSpPr>
          <p:sp>
            <p:nvSpPr>
              <p:cNvPr id="67" name="Freeform 289"/>
              <p:cNvSpPr>
                <a:spLocks/>
              </p:cNvSpPr>
              <p:nvPr/>
            </p:nvSpPr>
            <p:spPr bwMode="auto">
              <a:xfrm>
                <a:off x="5359400" y="1189037"/>
                <a:ext cx="619125" cy="639763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33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33" y="67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0"/>
                  </a:cxn>
                </a:cxnLst>
                <a:rect l="0" t="0" r="r" b="b"/>
                <a:pathLst>
                  <a:path w="65" h="67">
                    <a:moveTo>
                      <a:pt x="65" y="0"/>
                    </a:moveTo>
                    <a:cubicBezTo>
                      <a:pt x="64" y="5"/>
                      <a:pt x="51" y="8"/>
                      <a:pt x="33" y="8"/>
                    </a:cubicBezTo>
                    <a:cubicBezTo>
                      <a:pt x="14" y="8"/>
                      <a:pt x="2" y="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3"/>
                      <a:pt x="14" y="67"/>
                      <a:pt x="33" y="67"/>
                    </a:cubicBezTo>
                    <a:cubicBezTo>
                      <a:pt x="51" y="67"/>
                      <a:pt x="65" y="63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0"/>
                      <a:pt x="65" y="0"/>
                      <a:pt x="65" y="0"/>
                    </a:cubicBezTo>
                    <a:close/>
                  </a:path>
                </a:pathLst>
              </a:custGeom>
              <a:solidFill>
                <a:srgbClr val="6F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8" name="Oval 290"/>
              <p:cNvSpPr>
                <a:spLocks noChangeArrowheads="1"/>
              </p:cNvSpPr>
              <p:nvPr/>
            </p:nvSpPr>
            <p:spPr bwMode="auto">
              <a:xfrm>
                <a:off x="5351242" y="1057615"/>
                <a:ext cx="628650" cy="161925"/>
              </a:xfrm>
              <a:prstGeom prst="ellipse">
                <a:avLst/>
              </a:prstGeom>
              <a:solidFill>
                <a:srgbClr val="70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65" name="Freeform 160"/>
            <p:cNvSpPr>
              <a:spLocks/>
            </p:cNvSpPr>
            <p:nvPr/>
          </p:nvSpPr>
          <p:spPr bwMode="auto">
            <a:xfrm>
              <a:off x="5045075" y="2203421"/>
              <a:ext cx="704850" cy="723900"/>
            </a:xfrm>
            <a:custGeom>
              <a:avLst/>
              <a:gdLst/>
              <a:ahLst/>
              <a:cxnLst>
                <a:cxn ang="0">
                  <a:pos x="47" y="45"/>
                </a:cxn>
                <a:cxn ang="0">
                  <a:pos x="47" y="44"/>
                </a:cxn>
                <a:cxn ang="0">
                  <a:pos x="47" y="44"/>
                </a:cxn>
                <a:cxn ang="0">
                  <a:pos x="65" y="39"/>
                </a:cxn>
                <a:cxn ang="0">
                  <a:pos x="74" y="39"/>
                </a:cxn>
                <a:cxn ang="0">
                  <a:pos x="74" y="7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69"/>
                </a:cxn>
                <a:cxn ang="0">
                  <a:pos x="6" y="76"/>
                </a:cxn>
                <a:cxn ang="0">
                  <a:pos x="48" y="76"/>
                </a:cxn>
                <a:cxn ang="0">
                  <a:pos x="47" y="73"/>
                </a:cxn>
                <a:cxn ang="0">
                  <a:pos x="47" y="45"/>
                </a:cxn>
              </a:cxnLst>
              <a:rect l="0" t="0" r="r" b="b"/>
              <a:pathLst>
                <a:path w="74" h="76">
                  <a:moveTo>
                    <a:pt x="47" y="45"/>
                  </a:moveTo>
                  <a:cubicBezTo>
                    <a:pt x="47" y="45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0"/>
                    <a:pt x="56" y="39"/>
                    <a:pt x="65" y="39"/>
                  </a:cubicBezTo>
                  <a:cubicBezTo>
                    <a:pt x="68" y="39"/>
                    <a:pt x="71" y="39"/>
                    <a:pt x="74" y="39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6"/>
                    <a:pt x="6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7" y="75"/>
                    <a:pt x="47" y="74"/>
                    <a:pt x="47" y="73"/>
                  </a:cubicBezTo>
                  <a:lnTo>
                    <a:pt x="47" y="45"/>
                  </a:lnTo>
                  <a:close/>
                </a:path>
              </a:pathLst>
            </a:custGeom>
            <a:solidFill>
              <a:srgbClr val="6F2D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Freeform 153"/>
            <p:cNvSpPr>
              <a:spLocks/>
            </p:cNvSpPr>
            <p:nvPr/>
          </p:nvSpPr>
          <p:spPr bwMode="auto">
            <a:xfrm>
              <a:off x="5602287" y="2728912"/>
              <a:ext cx="142875" cy="161925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36" y="102"/>
                </a:cxn>
                <a:cxn ang="0">
                  <a:pos x="54" y="102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72" y="102"/>
                </a:cxn>
                <a:cxn ang="0">
                  <a:pos x="90" y="102"/>
                </a:cxn>
                <a:cxn ang="0">
                  <a:pos x="90" y="0"/>
                </a:cxn>
                <a:cxn ang="0">
                  <a:pos x="60" y="0"/>
                </a:cxn>
                <a:cxn ang="0">
                  <a:pos x="42" y="72"/>
                </a:cxn>
                <a:cxn ang="0">
                  <a:pos x="42" y="72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102"/>
                </a:cxn>
                <a:cxn ang="0">
                  <a:pos x="18" y="102"/>
                </a:cxn>
                <a:cxn ang="0">
                  <a:pos x="18" y="18"/>
                </a:cxn>
              </a:cxnLst>
              <a:rect l="0" t="0" r="r" b="b"/>
              <a:pathLst>
                <a:path w="90" h="102">
                  <a:moveTo>
                    <a:pt x="18" y="18"/>
                  </a:moveTo>
                  <a:lnTo>
                    <a:pt x="18" y="18"/>
                  </a:lnTo>
                  <a:lnTo>
                    <a:pt x="36" y="102"/>
                  </a:lnTo>
                  <a:lnTo>
                    <a:pt x="54" y="102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72" y="102"/>
                  </a:lnTo>
                  <a:lnTo>
                    <a:pt x="90" y="102"/>
                  </a:lnTo>
                  <a:lnTo>
                    <a:pt x="90" y="0"/>
                  </a:lnTo>
                  <a:lnTo>
                    <a:pt x="60" y="0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102"/>
                  </a:lnTo>
                  <a:lnTo>
                    <a:pt x="18" y="10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69" name="Freeform 18"/>
          <p:cNvSpPr>
            <a:spLocks/>
          </p:cNvSpPr>
          <p:nvPr/>
        </p:nvSpPr>
        <p:spPr bwMode="auto">
          <a:xfrm>
            <a:off x="3363096" y="4162908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App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115770" y="4036396"/>
            <a:ext cx="1952255" cy="84538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023983" y="4651117"/>
            <a:ext cx="2019725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Arial"/>
                <a:ea typeface="Verdana" pitchFamily="34" charset="0"/>
                <a:cs typeface="Arial"/>
              </a:rPr>
              <a:t>App Tier</a:t>
            </a:r>
            <a:endParaRPr lang="en-US" sz="1050" b="1" dirty="0"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461003" y="4924341"/>
            <a:ext cx="0" cy="2949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046597" y="941447"/>
            <a:ext cx="4988" cy="2469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4"/>
          <p:cNvSpPr txBox="1">
            <a:spLocks noChangeArrowheads="1"/>
          </p:cNvSpPr>
          <p:nvPr/>
        </p:nvSpPr>
        <p:spPr bwMode="auto">
          <a:xfrm>
            <a:off x="4062903" y="5722883"/>
            <a:ext cx="1421008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4"/>
                </a:solidFill>
                <a:latin typeface="Arial"/>
                <a:ea typeface="Verdana" pitchFamily="34" charset="0"/>
                <a:cs typeface="Arial"/>
              </a:rPr>
              <a:t>Amazon RDS</a:t>
            </a:r>
            <a:endParaRPr lang="en-US" sz="1050" b="1" dirty="0">
              <a:solidFill>
                <a:schemeClr val="accent4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7" name="TextBox 94"/>
          <p:cNvSpPr txBox="1">
            <a:spLocks noChangeArrowheads="1"/>
          </p:cNvSpPr>
          <p:nvPr/>
        </p:nvSpPr>
        <p:spPr bwMode="auto">
          <a:xfrm>
            <a:off x="4049091" y="2364161"/>
            <a:ext cx="1421008" cy="38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6"/>
                </a:solidFill>
                <a:latin typeface="Arial"/>
                <a:ea typeface="Verdana" pitchFamily="34" charset="0"/>
                <a:cs typeface="Arial"/>
              </a:rPr>
              <a:t>Amazon  EC2</a:t>
            </a:r>
          </a:p>
          <a:p>
            <a:pPr algn="ctr"/>
            <a:r>
              <a:rPr lang="en-US" sz="1050" b="1" dirty="0" smtClean="0">
                <a:solidFill>
                  <a:schemeClr val="accent6"/>
                </a:solidFill>
                <a:latin typeface="Arial"/>
                <a:ea typeface="Verdana" pitchFamily="34" charset="0"/>
                <a:cs typeface="Arial"/>
              </a:rPr>
              <a:t>Instances</a:t>
            </a:r>
            <a:endParaRPr lang="en-US" sz="1050" b="1" dirty="0">
              <a:solidFill>
                <a:schemeClr val="accent6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8" name="Freeform 18"/>
          <p:cNvSpPr>
            <a:spLocks/>
          </p:cNvSpPr>
          <p:nvPr/>
        </p:nvSpPr>
        <p:spPr bwMode="auto">
          <a:xfrm>
            <a:off x="3363096" y="3049445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Web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9" name="Freeform 18"/>
          <p:cNvSpPr>
            <a:spLocks/>
          </p:cNvSpPr>
          <p:nvPr/>
        </p:nvSpPr>
        <p:spPr bwMode="auto">
          <a:xfrm>
            <a:off x="4182229" y="4180681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App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07" name="Title 106"/>
          <p:cNvSpPr>
            <a:spLocks noGrp="1"/>
          </p:cNvSpPr>
          <p:nvPr>
            <p:ph type="title"/>
          </p:nvPr>
        </p:nvSpPr>
        <p:spPr>
          <a:xfrm>
            <a:off x="5483910" y="365125"/>
            <a:ext cx="5869889" cy="1325563"/>
          </a:xfrm>
        </p:spPr>
        <p:txBody>
          <a:bodyPr/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106" name="Content Placeholder 105"/>
          <p:cNvSpPr>
            <a:spLocks noGrp="1"/>
          </p:cNvSpPr>
          <p:nvPr>
            <p:ph idx="1"/>
          </p:nvPr>
        </p:nvSpPr>
        <p:spPr>
          <a:xfrm>
            <a:off x="6213600" y="1825625"/>
            <a:ext cx="5140199" cy="4351338"/>
          </a:xfrm>
        </p:spPr>
        <p:txBody>
          <a:bodyPr>
            <a:normAutofit/>
          </a:bodyPr>
          <a:lstStyle/>
          <a:p>
            <a:r>
              <a:rPr lang="en-US" i="1" dirty="0" smtClean="0"/>
              <a:t>Performance scaling</a:t>
            </a:r>
          </a:p>
          <a:p>
            <a:r>
              <a:rPr lang="en-US" dirty="0" smtClean="0"/>
              <a:t>Ensure only healthy instances receive requests.</a:t>
            </a:r>
          </a:p>
          <a:p>
            <a:r>
              <a:rPr lang="en-US" dirty="0" smtClean="0"/>
              <a:t>Not only can route request, can request new auto-scaling instance if needed.</a:t>
            </a:r>
          </a:p>
          <a:p>
            <a:r>
              <a:rPr lang="en-US" i="1" dirty="0" smtClean="0"/>
              <a:t>Condition: </a:t>
            </a:r>
          </a:p>
          <a:p>
            <a:pPr lvl="1"/>
            <a:r>
              <a:rPr lang="en-US" i="1" dirty="0" smtClean="0"/>
              <a:t>If latency greater than 4 seconds,</a:t>
            </a:r>
          </a:p>
          <a:p>
            <a:pPr lvl="1"/>
            <a:r>
              <a:rPr lang="en-US" i="1" dirty="0" smtClean="0"/>
              <a:t>if CPU utilization greater than 70%</a:t>
            </a:r>
          </a:p>
          <a:p>
            <a:pPr lvl="1"/>
            <a:r>
              <a:rPr lang="en-US" i="1" dirty="0" smtClean="0"/>
              <a:t>Request count, 5xx response count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038859" y="1341125"/>
            <a:ext cx="0" cy="657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reeform 291"/>
          <p:cNvSpPr>
            <a:spLocks/>
          </p:cNvSpPr>
          <p:nvPr/>
        </p:nvSpPr>
        <p:spPr bwMode="auto">
          <a:xfrm>
            <a:off x="3849802" y="1212881"/>
            <a:ext cx="379855" cy="336937"/>
          </a:xfrm>
          <a:custGeom>
            <a:avLst/>
            <a:gdLst/>
            <a:ahLst/>
            <a:cxnLst>
              <a:cxn ang="0">
                <a:pos x="78" y="52"/>
              </a:cxn>
              <a:cxn ang="0">
                <a:pos x="42" y="75"/>
              </a:cxn>
              <a:cxn ang="0">
                <a:pos x="41" y="75"/>
              </a:cxn>
              <a:cxn ang="0">
                <a:pos x="1" y="52"/>
              </a:cxn>
              <a:cxn ang="0">
                <a:pos x="7" y="30"/>
              </a:cxn>
              <a:cxn ang="0">
                <a:pos x="1" y="16"/>
              </a:cxn>
              <a:cxn ang="0">
                <a:pos x="14" y="0"/>
              </a:cxn>
              <a:cxn ang="0">
                <a:pos x="40" y="0"/>
              </a:cxn>
              <a:cxn ang="0">
                <a:pos x="41" y="0"/>
              </a:cxn>
              <a:cxn ang="0">
                <a:pos x="66" y="0"/>
              </a:cxn>
              <a:cxn ang="0">
                <a:pos x="77" y="15"/>
              </a:cxn>
              <a:cxn ang="0">
                <a:pos x="71" y="29"/>
              </a:cxn>
              <a:cxn ang="0">
                <a:pos x="78" y="52"/>
              </a:cxn>
            </a:cxnLst>
            <a:rect l="0" t="0" r="r" b="b"/>
            <a:pathLst>
              <a:path w="80" h="76">
                <a:moveTo>
                  <a:pt x="78" y="52"/>
                </a:moveTo>
                <a:cubicBezTo>
                  <a:pt x="74" y="70"/>
                  <a:pt x="56" y="63"/>
                  <a:pt x="42" y="75"/>
                </a:cubicBezTo>
                <a:cubicBezTo>
                  <a:pt x="41" y="76"/>
                  <a:pt x="41" y="75"/>
                  <a:pt x="41" y="75"/>
                </a:cubicBezTo>
                <a:cubicBezTo>
                  <a:pt x="32" y="64"/>
                  <a:pt x="5" y="73"/>
                  <a:pt x="1" y="52"/>
                </a:cubicBezTo>
                <a:cubicBezTo>
                  <a:pt x="0" y="40"/>
                  <a:pt x="7" y="39"/>
                  <a:pt x="7" y="30"/>
                </a:cubicBezTo>
                <a:cubicBezTo>
                  <a:pt x="7" y="23"/>
                  <a:pt x="1" y="16"/>
                  <a:pt x="1" y="16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27" y="13"/>
                  <a:pt x="40" y="0"/>
                </a:cubicBezTo>
                <a:cubicBezTo>
                  <a:pt x="40" y="0"/>
                  <a:pt x="41" y="0"/>
                  <a:pt x="41" y="0"/>
                </a:cubicBezTo>
                <a:cubicBezTo>
                  <a:pt x="53" y="14"/>
                  <a:pt x="66" y="0"/>
                  <a:pt x="66" y="0"/>
                </a:cubicBezTo>
                <a:cubicBezTo>
                  <a:pt x="77" y="15"/>
                  <a:pt x="77" y="15"/>
                  <a:pt x="77" y="15"/>
                </a:cubicBezTo>
                <a:cubicBezTo>
                  <a:pt x="77" y="15"/>
                  <a:pt x="71" y="22"/>
                  <a:pt x="71" y="29"/>
                </a:cubicBezTo>
                <a:cubicBezTo>
                  <a:pt x="72" y="38"/>
                  <a:pt x="80" y="42"/>
                  <a:pt x="78" y="52"/>
                </a:cubicBezTo>
                <a:close/>
              </a:path>
            </a:pathLst>
          </a:custGeom>
          <a:solidFill>
            <a:srgbClr val="26226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8" name="TextBox 38"/>
          <p:cNvSpPr txBox="1">
            <a:spLocks noChangeArrowheads="1"/>
          </p:cNvSpPr>
          <p:nvPr/>
        </p:nvSpPr>
        <p:spPr bwMode="auto">
          <a:xfrm>
            <a:off x="2534980" y="1194192"/>
            <a:ext cx="1433331" cy="34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Amazon Route 53</a:t>
            </a:r>
          </a:p>
          <a:p>
            <a:pPr algn="ctr"/>
            <a:r>
              <a:rPr lang="en-US" sz="900" b="1" dirty="0" smtClean="0">
                <a:solidFill>
                  <a:srgbClr val="00206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Hosted Zone</a:t>
            </a:r>
            <a:endParaRPr lang="en-US" sz="900" b="1" dirty="0">
              <a:solidFill>
                <a:srgbClr val="00206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29" name="TextBox 39"/>
          <p:cNvSpPr txBox="1">
            <a:spLocks noChangeArrowheads="1"/>
          </p:cNvSpPr>
          <p:nvPr/>
        </p:nvSpPr>
        <p:spPr bwMode="auto">
          <a:xfrm>
            <a:off x="2800915" y="2063959"/>
            <a:ext cx="1189820" cy="38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Elastic Load</a:t>
            </a:r>
          </a:p>
          <a:p>
            <a:pPr algn="ctr"/>
            <a:r>
              <a:rPr lang="en-US" sz="1000" b="1" dirty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Balancer</a:t>
            </a:r>
          </a:p>
        </p:txBody>
      </p:sp>
      <p:sp>
        <p:nvSpPr>
          <p:cNvPr id="30" name="Freeform 39"/>
          <p:cNvSpPr>
            <a:spLocks noEditPoints="1"/>
          </p:cNvSpPr>
          <p:nvPr/>
        </p:nvSpPr>
        <p:spPr bwMode="auto">
          <a:xfrm>
            <a:off x="3785592" y="2008425"/>
            <a:ext cx="510016" cy="479890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  <a:cxn ang="0">
                <a:pos x="77" y="38"/>
              </a:cxn>
              <a:cxn ang="0">
                <a:pos x="39" y="0"/>
              </a:cxn>
              <a:cxn ang="0">
                <a:pos x="63" y="26"/>
              </a:cxn>
              <a:cxn ang="0">
                <a:pos x="51" y="26"/>
              </a:cxn>
              <a:cxn ang="0">
                <a:pos x="51" y="24"/>
              </a:cxn>
              <a:cxn ang="0">
                <a:pos x="47" y="28"/>
              </a:cxn>
              <a:cxn ang="0">
                <a:pos x="45" y="26"/>
              </a:cxn>
              <a:cxn ang="0">
                <a:pos x="28" y="37"/>
              </a:cxn>
              <a:cxn ang="0">
                <a:pos x="43" y="37"/>
              </a:cxn>
              <a:cxn ang="0">
                <a:pos x="43" y="34"/>
              </a:cxn>
              <a:cxn ang="0">
                <a:pos x="51" y="37"/>
              </a:cxn>
              <a:cxn ang="0">
                <a:pos x="51" y="33"/>
              </a:cxn>
              <a:cxn ang="0">
                <a:pos x="63" y="33"/>
              </a:cxn>
              <a:cxn ang="0">
                <a:pos x="63" y="45"/>
              </a:cxn>
              <a:cxn ang="0">
                <a:pos x="51" y="45"/>
              </a:cxn>
              <a:cxn ang="0">
                <a:pos x="51" y="40"/>
              </a:cxn>
              <a:cxn ang="0">
                <a:pos x="43" y="43"/>
              </a:cxn>
              <a:cxn ang="0">
                <a:pos x="43" y="41"/>
              </a:cxn>
              <a:cxn ang="0">
                <a:pos x="28" y="41"/>
              </a:cxn>
              <a:cxn ang="0">
                <a:pos x="45" y="51"/>
              </a:cxn>
              <a:cxn ang="0">
                <a:pos x="47" y="49"/>
              </a:cxn>
              <a:cxn ang="0">
                <a:pos x="51" y="54"/>
              </a:cxn>
              <a:cxn ang="0">
                <a:pos x="51" y="51"/>
              </a:cxn>
              <a:cxn ang="0">
                <a:pos x="63" y="51"/>
              </a:cxn>
              <a:cxn ang="0">
                <a:pos x="63" y="63"/>
              </a:cxn>
              <a:cxn ang="0">
                <a:pos x="51" y="63"/>
              </a:cxn>
              <a:cxn ang="0">
                <a:pos x="51" y="59"/>
              </a:cxn>
              <a:cxn ang="0">
                <a:pos x="42" y="57"/>
              </a:cxn>
              <a:cxn ang="0">
                <a:pos x="44" y="54"/>
              </a:cxn>
              <a:cxn ang="0">
                <a:pos x="23" y="41"/>
              </a:cxn>
              <a:cxn ang="0">
                <a:pos x="23" y="49"/>
              </a:cxn>
              <a:cxn ang="0">
                <a:pos x="9" y="49"/>
              </a:cxn>
              <a:cxn ang="0">
                <a:pos x="9" y="29"/>
              </a:cxn>
              <a:cxn ang="0">
                <a:pos x="23" y="29"/>
              </a:cxn>
              <a:cxn ang="0">
                <a:pos x="23" y="37"/>
              </a:cxn>
              <a:cxn ang="0">
                <a:pos x="44" y="23"/>
              </a:cxn>
              <a:cxn ang="0">
                <a:pos x="42" y="21"/>
              </a:cxn>
              <a:cxn ang="0">
                <a:pos x="51" y="19"/>
              </a:cxn>
              <a:cxn ang="0">
                <a:pos x="51" y="14"/>
              </a:cxn>
              <a:cxn ang="0">
                <a:pos x="63" y="14"/>
              </a:cxn>
              <a:cxn ang="0">
                <a:pos x="63" y="26"/>
              </a:cxn>
            </a:cxnLst>
            <a:rect l="0" t="0" r="r" b="b"/>
            <a:pathLst>
              <a:path w="77" h="76">
                <a:moveTo>
                  <a:pt x="39" y="0"/>
                </a:moveTo>
                <a:cubicBezTo>
                  <a:pt x="18" y="0"/>
                  <a:pt x="0" y="17"/>
                  <a:pt x="0" y="38"/>
                </a:cubicBezTo>
                <a:cubicBezTo>
                  <a:pt x="0" y="59"/>
                  <a:pt x="18" y="76"/>
                  <a:pt x="39" y="76"/>
                </a:cubicBezTo>
                <a:cubicBezTo>
                  <a:pt x="60" y="76"/>
                  <a:pt x="77" y="59"/>
                  <a:pt x="77" y="38"/>
                </a:cubicBezTo>
                <a:cubicBezTo>
                  <a:pt x="77" y="17"/>
                  <a:pt x="60" y="0"/>
                  <a:pt x="39" y="0"/>
                </a:cubicBezTo>
                <a:close/>
                <a:moveTo>
                  <a:pt x="63" y="26"/>
                </a:moveTo>
                <a:cubicBezTo>
                  <a:pt x="51" y="26"/>
                  <a:pt x="51" y="26"/>
                  <a:pt x="51" y="26"/>
                </a:cubicBezTo>
                <a:cubicBezTo>
                  <a:pt x="51" y="24"/>
                  <a:pt x="51" y="24"/>
                  <a:pt x="51" y="24"/>
                </a:cubicBezTo>
                <a:cubicBezTo>
                  <a:pt x="47" y="28"/>
                  <a:pt x="47" y="28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28" y="37"/>
                  <a:pt x="28" y="37"/>
                  <a:pt x="28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3" y="34"/>
                  <a:pt x="43" y="34"/>
                  <a:pt x="43" y="34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33"/>
                  <a:pt x="51" y="33"/>
                  <a:pt x="51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3" y="45"/>
                  <a:pt x="63" y="45"/>
                  <a:pt x="63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1" y="40"/>
                  <a:pt x="51" y="40"/>
                  <a:pt x="51" y="40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1"/>
                  <a:pt x="43" y="41"/>
                  <a:pt x="43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45" y="51"/>
                  <a:pt x="45" y="51"/>
                  <a:pt x="45" y="51"/>
                </a:cubicBezTo>
                <a:cubicBezTo>
                  <a:pt x="47" y="49"/>
                  <a:pt x="47" y="49"/>
                  <a:pt x="47" y="49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1"/>
                  <a:pt x="51" y="51"/>
                  <a:pt x="51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63"/>
                  <a:pt x="63" y="63"/>
                  <a:pt x="63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59"/>
                  <a:pt x="51" y="59"/>
                  <a:pt x="51" y="59"/>
                </a:cubicBezTo>
                <a:cubicBezTo>
                  <a:pt x="42" y="57"/>
                  <a:pt x="42" y="57"/>
                  <a:pt x="42" y="57"/>
                </a:cubicBezTo>
                <a:cubicBezTo>
                  <a:pt x="44" y="54"/>
                  <a:pt x="44" y="54"/>
                  <a:pt x="44" y="54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9"/>
                  <a:pt x="23" y="49"/>
                  <a:pt x="23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29"/>
                  <a:pt x="9" y="29"/>
                  <a:pt x="9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7"/>
                  <a:pt x="23" y="37"/>
                  <a:pt x="23" y="37"/>
                </a:cubicBezTo>
                <a:cubicBezTo>
                  <a:pt x="44" y="23"/>
                  <a:pt x="44" y="23"/>
                  <a:pt x="44" y="23"/>
                </a:cubicBezTo>
                <a:cubicBezTo>
                  <a:pt x="42" y="21"/>
                  <a:pt x="42" y="21"/>
                  <a:pt x="42" y="2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4"/>
                  <a:pt x="51" y="14"/>
                  <a:pt x="51" y="14"/>
                </a:cubicBezTo>
                <a:cubicBezTo>
                  <a:pt x="63" y="14"/>
                  <a:pt x="63" y="14"/>
                  <a:pt x="63" y="14"/>
                </a:cubicBezTo>
                <a:lnTo>
                  <a:pt x="63" y="26"/>
                </a:lnTo>
                <a:close/>
              </a:path>
            </a:pathLst>
          </a:custGeom>
          <a:solidFill>
            <a:srgbClr val="26226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032103" y="2483987"/>
            <a:ext cx="8497" cy="4820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79198" y="2724268"/>
            <a:ext cx="2425400" cy="3268980"/>
          </a:xfrm>
          <a:prstGeom prst="roundRect">
            <a:avLst>
              <a:gd name="adj" fmla="val 9818"/>
            </a:avLst>
          </a:prstGeom>
          <a:solidFill>
            <a:schemeClr val="bg1"/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3250450" y="5749716"/>
            <a:ext cx="1634259" cy="24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AZ-1</a:t>
            </a:r>
            <a:endParaRPr lang="en-US" sz="1050" b="1" dirty="0">
              <a:solidFill>
                <a:srgbClr val="F7981F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37" name="TextBox 39"/>
          <p:cNvSpPr txBox="1">
            <a:spLocks noChangeArrowheads="1"/>
          </p:cNvSpPr>
          <p:nvPr/>
        </p:nvSpPr>
        <p:spPr bwMode="auto">
          <a:xfrm>
            <a:off x="3055886" y="701404"/>
            <a:ext cx="2019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www.devops.com</a:t>
            </a:r>
            <a:endParaRPr lang="en-US" sz="1400" b="1" dirty="0">
              <a:solidFill>
                <a:srgbClr val="002060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58" name="Freeform 18"/>
          <p:cNvSpPr>
            <a:spLocks/>
          </p:cNvSpPr>
          <p:nvPr/>
        </p:nvSpPr>
        <p:spPr bwMode="auto">
          <a:xfrm>
            <a:off x="3363096" y="3078715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Arial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091453" y="2944477"/>
            <a:ext cx="1952255" cy="93345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TextBox 94"/>
          <p:cNvSpPr txBox="1">
            <a:spLocks noChangeArrowheads="1"/>
          </p:cNvSpPr>
          <p:nvPr/>
        </p:nvSpPr>
        <p:spPr bwMode="auto">
          <a:xfrm>
            <a:off x="3082034" y="3673369"/>
            <a:ext cx="2019725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Arial"/>
                <a:ea typeface="Verdana" pitchFamily="34" charset="0"/>
                <a:cs typeface="Arial"/>
              </a:rPr>
              <a:t>Auto Scaling Group</a:t>
            </a:r>
            <a:endParaRPr lang="en-US" sz="1050" b="1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61" name="Freeform 18"/>
          <p:cNvSpPr>
            <a:spLocks/>
          </p:cNvSpPr>
          <p:nvPr/>
        </p:nvSpPr>
        <p:spPr bwMode="auto">
          <a:xfrm>
            <a:off x="4151657" y="3055604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Web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245383" y="5234019"/>
            <a:ext cx="529933" cy="515697"/>
            <a:chOff x="5045075" y="2203421"/>
            <a:chExt cx="772319" cy="749329"/>
          </a:xfrm>
        </p:grpSpPr>
        <p:grpSp>
          <p:nvGrpSpPr>
            <p:cNvPr id="64" name="Group 347"/>
            <p:cNvGrpSpPr/>
            <p:nvPr/>
          </p:nvGrpSpPr>
          <p:grpSpPr>
            <a:xfrm>
              <a:off x="5511006" y="2594597"/>
              <a:ext cx="306388" cy="358153"/>
              <a:chOff x="5351242" y="1057615"/>
              <a:chExt cx="628650" cy="771185"/>
            </a:xfrm>
          </p:grpSpPr>
          <p:sp>
            <p:nvSpPr>
              <p:cNvPr id="67" name="Freeform 289"/>
              <p:cNvSpPr>
                <a:spLocks/>
              </p:cNvSpPr>
              <p:nvPr/>
            </p:nvSpPr>
            <p:spPr bwMode="auto">
              <a:xfrm>
                <a:off x="5359400" y="1189037"/>
                <a:ext cx="619125" cy="639763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33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33" y="67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0"/>
                  </a:cxn>
                </a:cxnLst>
                <a:rect l="0" t="0" r="r" b="b"/>
                <a:pathLst>
                  <a:path w="65" h="67">
                    <a:moveTo>
                      <a:pt x="65" y="0"/>
                    </a:moveTo>
                    <a:cubicBezTo>
                      <a:pt x="64" y="5"/>
                      <a:pt x="51" y="8"/>
                      <a:pt x="33" y="8"/>
                    </a:cubicBezTo>
                    <a:cubicBezTo>
                      <a:pt x="14" y="8"/>
                      <a:pt x="2" y="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3"/>
                      <a:pt x="14" y="67"/>
                      <a:pt x="33" y="67"/>
                    </a:cubicBezTo>
                    <a:cubicBezTo>
                      <a:pt x="51" y="67"/>
                      <a:pt x="65" y="63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0"/>
                      <a:pt x="65" y="0"/>
                      <a:pt x="65" y="0"/>
                    </a:cubicBezTo>
                    <a:close/>
                  </a:path>
                </a:pathLst>
              </a:custGeom>
              <a:solidFill>
                <a:srgbClr val="6F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8" name="Oval 290"/>
              <p:cNvSpPr>
                <a:spLocks noChangeArrowheads="1"/>
              </p:cNvSpPr>
              <p:nvPr/>
            </p:nvSpPr>
            <p:spPr bwMode="auto">
              <a:xfrm>
                <a:off x="5351242" y="1057615"/>
                <a:ext cx="628650" cy="161925"/>
              </a:xfrm>
              <a:prstGeom prst="ellipse">
                <a:avLst/>
              </a:prstGeom>
              <a:solidFill>
                <a:srgbClr val="70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65" name="Freeform 160"/>
            <p:cNvSpPr>
              <a:spLocks/>
            </p:cNvSpPr>
            <p:nvPr/>
          </p:nvSpPr>
          <p:spPr bwMode="auto">
            <a:xfrm>
              <a:off x="5045075" y="2203421"/>
              <a:ext cx="704850" cy="723900"/>
            </a:xfrm>
            <a:custGeom>
              <a:avLst/>
              <a:gdLst/>
              <a:ahLst/>
              <a:cxnLst>
                <a:cxn ang="0">
                  <a:pos x="47" y="45"/>
                </a:cxn>
                <a:cxn ang="0">
                  <a:pos x="47" y="44"/>
                </a:cxn>
                <a:cxn ang="0">
                  <a:pos x="47" y="44"/>
                </a:cxn>
                <a:cxn ang="0">
                  <a:pos x="65" y="39"/>
                </a:cxn>
                <a:cxn ang="0">
                  <a:pos x="74" y="39"/>
                </a:cxn>
                <a:cxn ang="0">
                  <a:pos x="74" y="7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69"/>
                </a:cxn>
                <a:cxn ang="0">
                  <a:pos x="6" y="76"/>
                </a:cxn>
                <a:cxn ang="0">
                  <a:pos x="48" y="76"/>
                </a:cxn>
                <a:cxn ang="0">
                  <a:pos x="47" y="73"/>
                </a:cxn>
                <a:cxn ang="0">
                  <a:pos x="47" y="45"/>
                </a:cxn>
              </a:cxnLst>
              <a:rect l="0" t="0" r="r" b="b"/>
              <a:pathLst>
                <a:path w="74" h="76">
                  <a:moveTo>
                    <a:pt x="47" y="45"/>
                  </a:moveTo>
                  <a:cubicBezTo>
                    <a:pt x="47" y="45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0"/>
                    <a:pt x="56" y="39"/>
                    <a:pt x="65" y="39"/>
                  </a:cubicBezTo>
                  <a:cubicBezTo>
                    <a:pt x="68" y="39"/>
                    <a:pt x="71" y="39"/>
                    <a:pt x="74" y="39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6"/>
                    <a:pt x="6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7" y="75"/>
                    <a:pt x="47" y="74"/>
                    <a:pt x="47" y="73"/>
                  </a:cubicBezTo>
                  <a:lnTo>
                    <a:pt x="47" y="45"/>
                  </a:lnTo>
                  <a:close/>
                </a:path>
              </a:pathLst>
            </a:custGeom>
            <a:solidFill>
              <a:srgbClr val="6F2D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Freeform 153"/>
            <p:cNvSpPr>
              <a:spLocks/>
            </p:cNvSpPr>
            <p:nvPr/>
          </p:nvSpPr>
          <p:spPr bwMode="auto">
            <a:xfrm>
              <a:off x="5602287" y="2728912"/>
              <a:ext cx="142875" cy="161925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36" y="102"/>
                </a:cxn>
                <a:cxn ang="0">
                  <a:pos x="54" y="102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72" y="102"/>
                </a:cxn>
                <a:cxn ang="0">
                  <a:pos x="90" y="102"/>
                </a:cxn>
                <a:cxn ang="0">
                  <a:pos x="90" y="0"/>
                </a:cxn>
                <a:cxn ang="0">
                  <a:pos x="60" y="0"/>
                </a:cxn>
                <a:cxn ang="0">
                  <a:pos x="42" y="72"/>
                </a:cxn>
                <a:cxn ang="0">
                  <a:pos x="42" y="72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102"/>
                </a:cxn>
                <a:cxn ang="0">
                  <a:pos x="18" y="102"/>
                </a:cxn>
                <a:cxn ang="0">
                  <a:pos x="18" y="18"/>
                </a:cxn>
              </a:cxnLst>
              <a:rect l="0" t="0" r="r" b="b"/>
              <a:pathLst>
                <a:path w="90" h="102">
                  <a:moveTo>
                    <a:pt x="18" y="18"/>
                  </a:moveTo>
                  <a:lnTo>
                    <a:pt x="18" y="18"/>
                  </a:lnTo>
                  <a:lnTo>
                    <a:pt x="36" y="102"/>
                  </a:lnTo>
                  <a:lnTo>
                    <a:pt x="54" y="102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72" y="102"/>
                  </a:lnTo>
                  <a:lnTo>
                    <a:pt x="90" y="102"/>
                  </a:lnTo>
                  <a:lnTo>
                    <a:pt x="90" y="0"/>
                  </a:lnTo>
                  <a:lnTo>
                    <a:pt x="60" y="0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102"/>
                  </a:lnTo>
                  <a:lnTo>
                    <a:pt x="18" y="10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69" name="Freeform 18"/>
          <p:cNvSpPr>
            <a:spLocks/>
          </p:cNvSpPr>
          <p:nvPr/>
        </p:nvSpPr>
        <p:spPr bwMode="auto">
          <a:xfrm>
            <a:off x="3363096" y="4162908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App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115770" y="4036396"/>
            <a:ext cx="1952255" cy="84538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023983" y="4651117"/>
            <a:ext cx="2019725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Arial"/>
                <a:ea typeface="Verdana" pitchFamily="34" charset="0"/>
                <a:cs typeface="Arial"/>
              </a:rPr>
              <a:t>App Tier</a:t>
            </a:r>
            <a:endParaRPr lang="en-US" sz="1050" b="1" dirty="0"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461003" y="4924341"/>
            <a:ext cx="0" cy="2949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046597" y="941447"/>
            <a:ext cx="4988" cy="2469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4"/>
          <p:cNvSpPr txBox="1">
            <a:spLocks noChangeArrowheads="1"/>
          </p:cNvSpPr>
          <p:nvPr/>
        </p:nvSpPr>
        <p:spPr bwMode="auto">
          <a:xfrm>
            <a:off x="4062903" y="5722883"/>
            <a:ext cx="1421008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4"/>
                </a:solidFill>
                <a:latin typeface="Arial"/>
                <a:ea typeface="Verdana" pitchFamily="34" charset="0"/>
                <a:cs typeface="Arial"/>
              </a:rPr>
              <a:t>Amazon RDS</a:t>
            </a:r>
            <a:endParaRPr lang="en-US" sz="1050" b="1" dirty="0">
              <a:solidFill>
                <a:schemeClr val="accent4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7" name="TextBox 94"/>
          <p:cNvSpPr txBox="1">
            <a:spLocks noChangeArrowheads="1"/>
          </p:cNvSpPr>
          <p:nvPr/>
        </p:nvSpPr>
        <p:spPr bwMode="auto">
          <a:xfrm>
            <a:off x="4049091" y="2364161"/>
            <a:ext cx="1421008" cy="38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6"/>
                </a:solidFill>
                <a:latin typeface="Arial"/>
                <a:ea typeface="Verdana" pitchFamily="34" charset="0"/>
                <a:cs typeface="Arial"/>
              </a:rPr>
              <a:t>Amazon  EC2</a:t>
            </a:r>
          </a:p>
          <a:p>
            <a:pPr algn="ctr"/>
            <a:r>
              <a:rPr lang="en-US" sz="1050" b="1" dirty="0" smtClean="0">
                <a:solidFill>
                  <a:schemeClr val="accent6"/>
                </a:solidFill>
                <a:latin typeface="Arial"/>
                <a:ea typeface="Verdana" pitchFamily="34" charset="0"/>
                <a:cs typeface="Arial"/>
              </a:rPr>
              <a:t>Instances</a:t>
            </a:r>
            <a:endParaRPr lang="en-US" sz="1050" b="1" dirty="0">
              <a:solidFill>
                <a:schemeClr val="accent6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8" name="Freeform 18"/>
          <p:cNvSpPr>
            <a:spLocks/>
          </p:cNvSpPr>
          <p:nvPr/>
        </p:nvSpPr>
        <p:spPr bwMode="auto">
          <a:xfrm>
            <a:off x="3363096" y="3049445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Web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9" name="Freeform 18"/>
          <p:cNvSpPr>
            <a:spLocks/>
          </p:cNvSpPr>
          <p:nvPr/>
        </p:nvSpPr>
        <p:spPr bwMode="auto">
          <a:xfrm>
            <a:off x="4182229" y="4180681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App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07" name="Title 106"/>
          <p:cNvSpPr>
            <a:spLocks noGrp="1"/>
          </p:cNvSpPr>
          <p:nvPr>
            <p:ph type="title"/>
          </p:nvPr>
        </p:nvSpPr>
        <p:spPr>
          <a:xfrm>
            <a:off x="7278130" y="266168"/>
            <a:ext cx="4805359" cy="1325563"/>
          </a:xfrm>
        </p:spPr>
        <p:txBody>
          <a:bodyPr/>
          <a:lstStyle/>
          <a:p>
            <a:r>
              <a:rPr lang="en-US" dirty="0" smtClean="0"/>
              <a:t>Content Delivery</a:t>
            </a:r>
            <a:endParaRPr lang="en-US" dirty="0"/>
          </a:p>
        </p:txBody>
      </p:sp>
      <p:sp>
        <p:nvSpPr>
          <p:cNvPr id="106" name="Content Placeholder 105"/>
          <p:cNvSpPr>
            <a:spLocks noGrp="1"/>
          </p:cNvSpPr>
          <p:nvPr>
            <p:ph idx="1"/>
          </p:nvPr>
        </p:nvSpPr>
        <p:spPr>
          <a:xfrm>
            <a:off x="6974679" y="1538001"/>
            <a:ext cx="5412259" cy="4964082"/>
          </a:xfrm>
        </p:spPr>
        <p:txBody>
          <a:bodyPr>
            <a:normAutofit/>
          </a:bodyPr>
          <a:lstStyle/>
          <a:p>
            <a:r>
              <a:rPr lang="en-US" i="1" dirty="0" smtClean="0"/>
              <a:t>Deliver frequently accessed content</a:t>
            </a:r>
          </a:p>
          <a:p>
            <a:r>
              <a:rPr lang="en-US" dirty="0" smtClean="0"/>
              <a:t>Don’t waste CPU, sockets, and worker threads on static requests.</a:t>
            </a:r>
          </a:p>
          <a:p>
            <a:r>
              <a:rPr lang="en-US" i="1" dirty="0" smtClean="0"/>
              <a:t>Most common DDOS attack is to request a large static file, e.g., a 100 MB PDF file.</a:t>
            </a:r>
          </a:p>
          <a:p>
            <a:r>
              <a:rPr lang="en-US" dirty="0" smtClean="0"/>
              <a:t>Example content: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libraries/CSS</a:t>
            </a:r>
          </a:p>
          <a:p>
            <a:pPr lvl="1"/>
            <a:r>
              <a:rPr lang="en-US" dirty="0" smtClean="0"/>
              <a:t>Images, videos</a:t>
            </a:r>
          </a:p>
          <a:p>
            <a:pPr lvl="1"/>
            <a:r>
              <a:rPr lang="en-US" dirty="0" smtClean="0"/>
              <a:t>Popular objects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038859" y="1341125"/>
            <a:ext cx="0" cy="657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reeform 291"/>
          <p:cNvSpPr>
            <a:spLocks/>
          </p:cNvSpPr>
          <p:nvPr/>
        </p:nvSpPr>
        <p:spPr bwMode="auto">
          <a:xfrm>
            <a:off x="3849802" y="1212881"/>
            <a:ext cx="379855" cy="336937"/>
          </a:xfrm>
          <a:custGeom>
            <a:avLst/>
            <a:gdLst/>
            <a:ahLst/>
            <a:cxnLst>
              <a:cxn ang="0">
                <a:pos x="78" y="52"/>
              </a:cxn>
              <a:cxn ang="0">
                <a:pos x="42" y="75"/>
              </a:cxn>
              <a:cxn ang="0">
                <a:pos x="41" y="75"/>
              </a:cxn>
              <a:cxn ang="0">
                <a:pos x="1" y="52"/>
              </a:cxn>
              <a:cxn ang="0">
                <a:pos x="7" y="30"/>
              </a:cxn>
              <a:cxn ang="0">
                <a:pos x="1" y="16"/>
              </a:cxn>
              <a:cxn ang="0">
                <a:pos x="14" y="0"/>
              </a:cxn>
              <a:cxn ang="0">
                <a:pos x="40" y="0"/>
              </a:cxn>
              <a:cxn ang="0">
                <a:pos x="41" y="0"/>
              </a:cxn>
              <a:cxn ang="0">
                <a:pos x="66" y="0"/>
              </a:cxn>
              <a:cxn ang="0">
                <a:pos x="77" y="15"/>
              </a:cxn>
              <a:cxn ang="0">
                <a:pos x="71" y="29"/>
              </a:cxn>
              <a:cxn ang="0">
                <a:pos x="78" y="52"/>
              </a:cxn>
            </a:cxnLst>
            <a:rect l="0" t="0" r="r" b="b"/>
            <a:pathLst>
              <a:path w="80" h="76">
                <a:moveTo>
                  <a:pt x="78" y="52"/>
                </a:moveTo>
                <a:cubicBezTo>
                  <a:pt x="74" y="70"/>
                  <a:pt x="56" y="63"/>
                  <a:pt x="42" y="75"/>
                </a:cubicBezTo>
                <a:cubicBezTo>
                  <a:pt x="41" y="76"/>
                  <a:pt x="41" y="75"/>
                  <a:pt x="41" y="75"/>
                </a:cubicBezTo>
                <a:cubicBezTo>
                  <a:pt x="32" y="64"/>
                  <a:pt x="5" y="73"/>
                  <a:pt x="1" y="52"/>
                </a:cubicBezTo>
                <a:cubicBezTo>
                  <a:pt x="0" y="40"/>
                  <a:pt x="7" y="39"/>
                  <a:pt x="7" y="30"/>
                </a:cubicBezTo>
                <a:cubicBezTo>
                  <a:pt x="7" y="23"/>
                  <a:pt x="1" y="16"/>
                  <a:pt x="1" y="16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27" y="13"/>
                  <a:pt x="40" y="0"/>
                </a:cubicBezTo>
                <a:cubicBezTo>
                  <a:pt x="40" y="0"/>
                  <a:pt x="41" y="0"/>
                  <a:pt x="41" y="0"/>
                </a:cubicBezTo>
                <a:cubicBezTo>
                  <a:pt x="53" y="14"/>
                  <a:pt x="66" y="0"/>
                  <a:pt x="66" y="0"/>
                </a:cubicBezTo>
                <a:cubicBezTo>
                  <a:pt x="77" y="15"/>
                  <a:pt x="77" y="15"/>
                  <a:pt x="77" y="15"/>
                </a:cubicBezTo>
                <a:cubicBezTo>
                  <a:pt x="77" y="15"/>
                  <a:pt x="71" y="22"/>
                  <a:pt x="71" y="29"/>
                </a:cubicBezTo>
                <a:cubicBezTo>
                  <a:pt x="72" y="38"/>
                  <a:pt x="80" y="42"/>
                  <a:pt x="78" y="52"/>
                </a:cubicBezTo>
                <a:close/>
              </a:path>
            </a:pathLst>
          </a:custGeom>
          <a:solidFill>
            <a:srgbClr val="26226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8" name="TextBox 38"/>
          <p:cNvSpPr txBox="1">
            <a:spLocks noChangeArrowheads="1"/>
          </p:cNvSpPr>
          <p:nvPr/>
        </p:nvSpPr>
        <p:spPr bwMode="auto">
          <a:xfrm>
            <a:off x="2534980" y="1194192"/>
            <a:ext cx="1433331" cy="34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Amazon Route 53</a:t>
            </a:r>
          </a:p>
          <a:p>
            <a:pPr algn="ctr"/>
            <a:r>
              <a:rPr lang="en-US" sz="900" b="1" dirty="0" smtClean="0">
                <a:solidFill>
                  <a:srgbClr val="00206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Hosted Zone</a:t>
            </a:r>
            <a:endParaRPr lang="en-US" sz="900" b="1" dirty="0">
              <a:solidFill>
                <a:srgbClr val="00206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29" name="TextBox 39"/>
          <p:cNvSpPr txBox="1">
            <a:spLocks noChangeArrowheads="1"/>
          </p:cNvSpPr>
          <p:nvPr/>
        </p:nvSpPr>
        <p:spPr bwMode="auto">
          <a:xfrm>
            <a:off x="2800915" y="2063959"/>
            <a:ext cx="1189820" cy="38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Elastic Load</a:t>
            </a:r>
          </a:p>
          <a:p>
            <a:pPr algn="ctr"/>
            <a:r>
              <a:rPr lang="en-US" sz="1000" b="1" dirty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Balancer</a:t>
            </a:r>
          </a:p>
        </p:txBody>
      </p:sp>
      <p:sp>
        <p:nvSpPr>
          <p:cNvPr id="30" name="Freeform 39"/>
          <p:cNvSpPr>
            <a:spLocks noEditPoints="1"/>
          </p:cNvSpPr>
          <p:nvPr/>
        </p:nvSpPr>
        <p:spPr bwMode="auto">
          <a:xfrm>
            <a:off x="3785592" y="2008425"/>
            <a:ext cx="510016" cy="479890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  <a:cxn ang="0">
                <a:pos x="77" y="38"/>
              </a:cxn>
              <a:cxn ang="0">
                <a:pos x="39" y="0"/>
              </a:cxn>
              <a:cxn ang="0">
                <a:pos x="63" y="26"/>
              </a:cxn>
              <a:cxn ang="0">
                <a:pos x="51" y="26"/>
              </a:cxn>
              <a:cxn ang="0">
                <a:pos x="51" y="24"/>
              </a:cxn>
              <a:cxn ang="0">
                <a:pos x="47" y="28"/>
              </a:cxn>
              <a:cxn ang="0">
                <a:pos x="45" y="26"/>
              </a:cxn>
              <a:cxn ang="0">
                <a:pos x="28" y="37"/>
              </a:cxn>
              <a:cxn ang="0">
                <a:pos x="43" y="37"/>
              </a:cxn>
              <a:cxn ang="0">
                <a:pos x="43" y="34"/>
              </a:cxn>
              <a:cxn ang="0">
                <a:pos x="51" y="37"/>
              </a:cxn>
              <a:cxn ang="0">
                <a:pos x="51" y="33"/>
              </a:cxn>
              <a:cxn ang="0">
                <a:pos x="63" y="33"/>
              </a:cxn>
              <a:cxn ang="0">
                <a:pos x="63" y="45"/>
              </a:cxn>
              <a:cxn ang="0">
                <a:pos x="51" y="45"/>
              </a:cxn>
              <a:cxn ang="0">
                <a:pos x="51" y="40"/>
              </a:cxn>
              <a:cxn ang="0">
                <a:pos x="43" y="43"/>
              </a:cxn>
              <a:cxn ang="0">
                <a:pos x="43" y="41"/>
              </a:cxn>
              <a:cxn ang="0">
                <a:pos x="28" y="41"/>
              </a:cxn>
              <a:cxn ang="0">
                <a:pos x="45" y="51"/>
              </a:cxn>
              <a:cxn ang="0">
                <a:pos x="47" y="49"/>
              </a:cxn>
              <a:cxn ang="0">
                <a:pos x="51" y="54"/>
              </a:cxn>
              <a:cxn ang="0">
                <a:pos x="51" y="51"/>
              </a:cxn>
              <a:cxn ang="0">
                <a:pos x="63" y="51"/>
              </a:cxn>
              <a:cxn ang="0">
                <a:pos x="63" y="63"/>
              </a:cxn>
              <a:cxn ang="0">
                <a:pos x="51" y="63"/>
              </a:cxn>
              <a:cxn ang="0">
                <a:pos x="51" y="59"/>
              </a:cxn>
              <a:cxn ang="0">
                <a:pos x="42" y="57"/>
              </a:cxn>
              <a:cxn ang="0">
                <a:pos x="44" y="54"/>
              </a:cxn>
              <a:cxn ang="0">
                <a:pos x="23" y="41"/>
              </a:cxn>
              <a:cxn ang="0">
                <a:pos x="23" y="49"/>
              </a:cxn>
              <a:cxn ang="0">
                <a:pos x="9" y="49"/>
              </a:cxn>
              <a:cxn ang="0">
                <a:pos x="9" y="29"/>
              </a:cxn>
              <a:cxn ang="0">
                <a:pos x="23" y="29"/>
              </a:cxn>
              <a:cxn ang="0">
                <a:pos x="23" y="37"/>
              </a:cxn>
              <a:cxn ang="0">
                <a:pos x="44" y="23"/>
              </a:cxn>
              <a:cxn ang="0">
                <a:pos x="42" y="21"/>
              </a:cxn>
              <a:cxn ang="0">
                <a:pos x="51" y="19"/>
              </a:cxn>
              <a:cxn ang="0">
                <a:pos x="51" y="14"/>
              </a:cxn>
              <a:cxn ang="0">
                <a:pos x="63" y="14"/>
              </a:cxn>
              <a:cxn ang="0">
                <a:pos x="63" y="26"/>
              </a:cxn>
            </a:cxnLst>
            <a:rect l="0" t="0" r="r" b="b"/>
            <a:pathLst>
              <a:path w="77" h="76">
                <a:moveTo>
                  <a:pt x="39" y="0"/>
                </a:moveTo>
                <a:cubicBezTo>
                  <a:pt x="18" y="0"/>
                  <a:pt x="0" y="17"/>
                  <a:pt x="0" y="38"/>
                </a:cubicBezTo>
                <a:cubicBezTo>
                  <a:pt x="0" y="59"/>
                  <a:pt x="18" y="76"/>
                  <a:pt x="39" y="76"/>
                </a:cubicBezTo>
                <a:cubicBezTo>
                  <a:pt x="60" y="76"/>
                  <a:pt x="77" y="59"/>
                  <a:pt x="77" y="38"/>
                </a:cubicBezTo>
                <a:cubicBezTo>
                  <a:pt x="77" y="17"/>
                  <a:pt x="60" y="0"/>
                  <a:pt x="39" y="0"/>
                </a:cubicBezTo>
                <a:close/>
                <a:moveTo>
                  <a:pt x="63" y="26"/>
                </a:moveTo>
                <a:cubicBezTo>
                  <a:pt x="51" y="26"/>
                  <a:pt x="51" y="26"/>
                  <a:pt x="51" y="26"/>
                </a:cubicBezTo>
                <a:cubicBezTo>
                  <a:pt x="51" y="24"/>
                  <a:pt x="51" y="24"/>
                  <a:pt x="51" y="24"/>
                </a:cubicBezTo>
                <a:cubicBezTo>
                  <a:pt x="47" y="28"/>
                  <a:pt x="47" y="28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28" y="37"/>
                  <a:pt x="28" y="37"/>
                  <a:pt x="28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3" y="34"/>
                  <a:pt x="43" y="34"/>
                  <a:pt x="43" y="34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33"/>
                  <a:pt x="51" y="33"/>
                  <a:pt x="51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3" y="45"/>
                  <a:pt x="63" y="45"/>
                  <a:pt x="63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1" y="40"/>
                  <a:pt x="51" y="40"/>
                  <a:pt x="51" y="40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1"/>
                  <a:pt x="43" y="41"/>
                  <a:pt x="43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45" y="51"/>
                  <a:pt x="45" y="51"/>
                  <a:pt x="45" y="51"/>
                </a:cubicBezTo>
                <a:cubicBezTo>
                  <a:pt x="47" y="49"/>
                  <a:pt x="47" y="49"/>
                  <a:pt x="47" y="49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1"/>
                  <a:pt x="51" y="51"/>
                  <a:pt x="51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63"/>
                  <a:pt x="63" y="63"/>
                  <a:pt x="63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59"/>
                  <a:pt x="51" y="59"/>
                  <a:pt x="51" y="59"/>
                </a:cubicBezTo>
                <a:cubicBezTo>
                  <a:pt x="42" y="57"/>
                  <a:pt x="42" y="57"/>
                  <a:pt x="42" y="57"/>
                </a:cubicBezTo>
                <a:cubicBezTo>
                  <a:pt x="44" y="54"/>
                  <a:pt x="44" y="54"/>
                  <a:pt x="44" y="54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9"/>
                  <a:pt x="23" y="49"/>
                  <a:pt x="23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29"/>
                  <a:pt x="9" y="29"/>
                  <a:pt x="9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7"/>
                  <a:pt x="23" y="37"/>
                  <a:pt x="23" y="37"/>
                </a:cubicBezTo>
                <a:cubicBezTo>
                  <a:pt x="44" y="23"/>
                  <a:pt x="44" y="23"/>
                  <a:pt x="44" y="23"/>
                </a:cubicBezTo>
                <a:cubicBezTo>
                  <a:pt x="42" y="21"/>
                  <a:pt x="42" y="21"/>
                  <a:pt x="42" y="2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4"/>
                  <a:pt x="51" y="14"/>
                  <a:pt x="51" y="14"/>
                </a:cubicBezTo>
                <a:cubicBezTo>
                  <a:pt x="63" y="14"/>
                  <a:pt x="63" y="14"/>
                  <a:pt x="63" y="14"/>
                </a:cubicBezTo>
                <a:lnTo>
                  <a:pt x="63" y="26"/>
                </a:lnTo>
                <a:close/>
              </a:path>
            </a:pathLst>
          </a:custGeom>
          <a:solidFill>
            <a:srgbClr val="26226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032103" y="2483987"/>
            <a:ext cx="8497" cy="4820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94"/>
          <p:cNvSpPr txBox="1">
            <a:spLocks noChangeArrowheads="1"/>
          </p:cNvSpPr>
          <p:nvPr/>
        </p:nvSpPr>
        <p:spPr bwMode="auto">
          <a:xfrm>
            <a:off x="5797831" y="3504035"/>
            <a:ext cx="1421008" cy="40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  <a:latin typeface="Arial"/>
                <a:ea typeface="Verdana" pitchFamily="34" charset="0"/>
                <a:cs typeface="Arial"/>
              </a:rPr>
              <a:t>Amazon S3</a:t>
            </a:r>
            <a:endParaRPr lang="en-US" sz="1050" b="1" dirty="0">
              <a:solidFill>
                <a:srgbClr val="0070C0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  <a:latin typeface="Arial"/>
                <a:ea typeface="Verdana" pitchFamily="34" charset="0"/>
                <a:cs typeface="Arial"/>
              </a:rPr>
              <a:t>Bucket</a:t>
            </a:r>
            <a:endParaRPr lang="en-US" sz="1050" b="1" dirty="0">
              <a:solidFill>
                <a:srgbClr val="0070C0"/>
              </a:solidFill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241036" y="2969753"/>
            <a:ext cx="471344" cy="534283"/>
            <a:chOff x="6445250" y="2209800"/>
            <a:chExt cx="735013" cy="752475"/>
          </a:xfrm>
        </p:grpSpPr>
        <p:sp>
          <p:nvSpPr>
            <p:cNvPr id="34" name="Freeform 278"/>
            <p:cNvSpPr>
              <a:spLocks/>
            </p:cNvSpPr>
            <p:nvPr/>
          </p:nvSpPr>
          <p:spPr bwMode="auto">
            <a:xfrm>
              <a:off x="6445250" y="2343150"/>
              <a:ext cx="735013" cy="61912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39" y="10"/>
                </a:cxn>
                <a:cxn ang="0">
                  <a:pos x="0" y="0"/>
                </a:cxn>
                <a:cxn ang="0">
                  <a:pos x="13" y="59"/>
                </a:cxn>
                <a:cxn ang="0">
                  <a:pos x="39" y="65"/>
                </a:cxn>
                <a:cxn ang="0">
                  <a:pos x="64" y="59"/>
                </a:cxn>
                <a:cxn ang="0">
                  <a:pos x="64" y="59"/>
                </a:cxn>
                <a:cxn ang="0">
                  <a:pos x="77" y="0"/>
                </a:cxn>
              </a:cxnLst>
              <a:rect l="0" t="0" r="r" b="b"/>
              <a:pathLst>
                <a:path w="77" h="65">
                  <a:moveTo>
                    <a:pt x="77" y="0"/>
                  </a:moveTo>
                  <a:cubicBezTo>
                    <a:pt x="77" y="5"/>
                    <a:pt x="60" y="10"/>
                    <a:pt x="39" y="10"/>
                  </a:cubicBezTo>
                  <a:cubicBezTo>
                    <a:pt x="17" y="10"/>
                    <a:pt x="0" y="5"/>
                    <a:pt x="0" y="0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62"/>
                    <a:pt x="24" y="65"/>
                    <a:pt x="39" y="65"/>
                  </a:cubicBezTo>
                  <a:cubicBezTo>
                    <a:pt x="53" y="65"/>
                    <a:pt x="64" y="62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146E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35" name="Oval 279"/>
            <p:cNvSpPr>
              <a:spLocks noChangeArrowheads="1"/>
            </p:cNvSpPr>
            <p:nvPr/>
          </p:nvSpPr>
          <p:spPr bwMode="auto">
            <a:xfrm>
              <a:off x="6445250" y="2209800"/>
              <a:ext cx="735013" cy="190500"/>
            </a:xfrm>
            <a:prstGeom prst="ellipse">
              <a:avLst/>
            </a:prstGeom>
            <a:solidFill>
              <a:srgbClr val="146E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Arial"/>
                <a:cs typeface="Arial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59613" y="1104297"/>
            <a:ext cx="434192" cy="419786"/>
            <a:chOff x="6445250" y="-3500438"/>
            <a:chExt cx="725488" cy="725488"/>
          </a:xfrm>
        </p:grpSpPr>
        <p:sp>
          <p:nvSpPr>
            <p:cNvPr id="38" name="Freeform 309"/>
            <p:cNvSpPr>
              <a:spLocks/>
            </p:cNvSpPr>
            <p:nvPr/>
          </p:nvSpPr>
          <p:spPr bwMode="auto">
            <a:xfrm>
              <a:off x="6445250" y="-3395663"/>
              <a:ext cx="106363" cy="381000"/>
            </a:xfrm>
            <a:custGeom>
              <a:avLst/>
              <a:gdLst/>
              <a:ahLst/>
              <a:cxnLst>
                <a:cxn ang="0">
                  <a:pos x="7" y="26"/>
                </a:cxn>
                <a:cxn ang="0">
                  <a:pos x="7" y="18"/>
                </a:cxn>
                <a:cxn ang="0">
                  <a:pos x="10" y="18"/>
                </a:cxn>
                <a:cxn ang="0">
                  <a:pos x="11" y="0"/>
                </a:cxn>
                <a:cxn ang="0">
                  <a:pos x="0" y="27"/>
                </a:cxn>
                <a:cxn ang="0">
                  <a:pos x="2" y="40"/>
                </a:cxn>
                <a:cxn ang="0">
                  <a:pos x="8" y="26"/>
                </a:cxn>
                <a:cxn ang="0">
                  <a:pos x="7" y="26"/>
                </a:cxn>
              </a:cxnLst>
              <a:rect l="0" t="0" r="r" b="b"/>
              <a:pathLst>
                <a:path w="11" h="40">
                  <a:moveTo>
                    <a:pt x="7" y="26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7"/>
                    <a:pt x="0" y="27"/>
                  </a:cubicBezTo>
                  <a:cubicBezTo>
                    <a:pt x="0" y="32"/>
                    <a:pt x="1" y="36"/>
                    <a:pt x="2" y="40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7" y="26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9" name="Freeform 310"/>
            <p:cNvSpPr>
              <a:spLocks/>
            </p:cNvSpPr>
            <p:nvPr/>
          </p:nvSpPr>
          <p:spPr bwMode="auto">
            <a:xfrm>
              <a:off x="6484938" y="-2976563"/>
              <a:ext cx="314325" cy="201613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14" y="5"/>
                </a:cxn>
                <a:cxn ang="0">
                  <a:pos x="0" y="0"/>
                </a:cxn>
                <a:cxn ang="0">
                  <a:pos x="33" y="21"/>
                </a:cxn>
                <a:cxn ang="0">
                  <a:pos x="21" y="10"/>
                </a:cxn>
                <a:cxn ang="0">
                  <a:pos x="14" y="10"/>
                </a:cxn>
              </a:cxnLst>
              <a:rect l="0" t="0" r="r" b="b"/>
              <a:pathLst>
                <a:path w="33" h="21">
                  <a:moveTo>
                    <a:pt x="14" y="10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2"/>
                    <a:pt x="18" y="21"/>
                    <a:pt x="33" y="21"/>
                  </a:cubicBezTo>
                  <a:cubicBezTo>
                    <a:pt x="21" y="10"/>
                    <a:pt x="21" y="10"/>
                    <a:pt x="21" y="10"/>
                  </a:cubicBezTo>
                  <a:lnTo>
                    <a:pt x="14" y="1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0" name="Freeform 311"/>
            <p:cNvSpPr>
              <a:spLocks/>
            </p:cNvSpPr>
            <p:nvPr/>
          </p:nvSpPr>
          <p:spPr bwMode="auto">
            <a:xfrm>
              <a:off x="7065963" y="-3395663"/>
              <a:ext cx="104775" cy="381000"/>
            </a:xfrm>
            <a:custGeom>
              <a:avLst/>
              <a:gdLst/>
              <a:ahLst/>
              <a:cxnLst>
                <a:cxn ang="0">
                  <a:pos x="3" y="18"/>
                </a:cxn>
                <a:cxn ang="0">
                  <a:pos x="3" y="26"/>
                </a:cxn>
                <a:cxn ang="0">
                  <a:pos x="2" y="26"/>
                </a:cxn>
                <a:cxn ang="0">
                  <a:pos x="9" y="40"/>
                </a:cxn>
                <a:cxn ang="0">
                  <a:pos x="11" y="27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3" y="18"/>
                </a:cxn>
              </a:cxnLst>
              <a:rect l="0" t="0" r="r" b="b"/>
              <a:pathLst>
                <a:path w="11" h="40">
                  <a:moveTo>
                    <a:pt x="3" y="18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1" y="36"/>
                    <a:pt x="11" y="32"/>
                    <a:pt x="11" y="27"/>
                  </a:cubicBezTo>
                  <a:cubicBezTo>
                    <a:pt x="11" y="17"/>
                    <a:pt x="7" y="7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3" y="18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1" name="Freeform 312"/>
            <p:cNvSpPr>
              <a:spLocks/>
            </p:cNvSpPr>
            <p:nvPr/>
          </p:nvSpPr>
          <p:spPr bwMode="auto">
            <a:xfrm>
              <a:off x="6580188" y="-3500438"/>
              <a:ext cx="457200" cy="104775"/>
            </a:xfrm>
            <a:custGeom>
              <a:avLst/>
              <a:gdLst/>
              <a:ahLst/>
              <a:cxnLst>
                <a:cxn ang="0">
                  <a:pos x="20" y="9"/>
                </a:cxn>
                <a:cxn ang="0">
                  <a:pos x="28" y="9"/>
                </a:cxn>
                <a:cxn ang="0">
                  <a:pos x="28" y="11"/>
                </a:cxn>
                <a:cxn ang="0">
                  <a:pos x="48" y="9"/>
                </a:cxn>
                <a:cxn ang="0">
                  <a:pos x="24" y="0"/>
                </a:cxn>
                <a:cxn ang="0">
                  <a:pos x="0" y="9"/>
                </a:cxn>
                <a:cxn ang="0">
                  <a:pos x="20" y="11"/>
                </a:cxn>
                <a:cxn ang="0">
                  <a:pos x="20" y="9"/>
                </a:cxn>
              </a:cxnLst>
              <a:rect l="0" t="0" r="r" b="b"/>
              <a:pathLst>
                <a:path w="48" h="11">
                  <a:moveTo>
                    <a:pt x="20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2" y="3"/>
                    <a:pt x="33" y="0"/>
                    <a:pt x="24" y="0"/>
                  </a:cubicBezTo>
                  <a:cubicBezTo>
                    <a:pt x="15" y="0"/>
                    <a:pt x="7" y="3"/>
                    <a:pt x="0" y="9"/>
                  </a:cubicBezTo>
                  <a:cubicBezTo>
                    <a:pt x="20" y="11"/>
                    <a:pt x="20" y="11"/>
                    <a:pt x="20" y="11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2" name="Freeform 313"/>
            <p:cNvSpPr>
              <a:spLocks/>
            </p:cNvSpPr>
            <p:nvPr/>
          </p:nvSpPr>
          <p:spPr bwMode="auto">
            <a:xfrm>
              <a:off x="6837363" y="-2976563"/>
              <a:ext cx="304800" cy="201613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2" y="10"/>
                </a:cxn>
                <a:cxn ang="0">
                  <a:pos x="0" y="21"/>
                </a:cxn>
                <a:cxn ang="0">
                  <a:pos x="32" y="0"/>
                </a:cxn>
                <a:cxn ang="0">
                  <a:pos x="18" y="5"/>
                </a:cxn>
                <a:cxn ang="0">
                  <a:pos x="18" y="10"/>
                </a:cxn>
              </a:cxnLst>
              <a:rect l="0" t="0" r="r" b="b"/>
              <a:pathLst>
                <a:path w="32" h="21">
                  <a:moveTo>
                    <a:pt x="18" y="10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20"/>
                    <a:pt x="26" y="12"/>
                    <a:pt x="32" y="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3" name="Freeform 314"/>
            <p:cNvSpPr>
              <a:spLocks/>
            </p:cNvSpPr>
            <p:nvPr/>
          </p:nvSpPr>
          <p:spPr bwMode="auto">
            <a:xfrm>
              <a:off x="6561138" y="-3395663"/>
              <a:ext cx="209550" cy="171450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12" y="108"/>
                </a:cxn>
                <a:cxn ang="0">
                  <a:pos x="132" y="18"/>
                </a:cxn>
                <a:cxn ang="0">
                  <a:pos x="132" y="18"/>
                </a:cxn>
                <a:cxn ang="0">
                  <a:pos x="12" y="0"/>
                </a:cxn>
                <a:cxn ang="0">
                  <a:pos x="0" y="108"/>
                </a:cxn>
              </a:cxnLst>
              <a:rect l="0" t="0" r="r" b="b"/>
              <a:pathLst>
                <a:path w="132" h="108">
                  <a:moveTo>
                    <a:pt x="0" y="108"/>
                  </a:moveTo>
                  <a:lnTo>
                    <a:pt x="12" y="10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2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4" name="Freeform 315"/>
            <p:cNvSpPr>
              <a:spLocks/>
            </p:cNvSpPr>
            <p:nvPr/>
          </p:nvSpPr>
          <p:spPr bwMode="auto">
            <a:xfrm>
              <a:off x="6846888" y="-3395663"/>
              <a:ext cx="200025" cy="171450"/>
            </a:xfrm>
            <a:custGeom>
              <a:avLst/>
              <a:gdLst/>
              <a:ahLst/>
              <a:cxnLst>
                <a:cxn ang="0">
                  <a:pos x="126" y="108"/>
                </a:cxn>
                <a:cxn ang="0">
                  <a:pos x="12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14" y="108"/>
                </a:cxn>
                <a:cxn ang="0">
                  <a:pos x="126" y="108"/>
                </a:cxn>
              </a:cxnLst>
              <a:rect l="0" t="0" r="r" b="b"/>
              <a:pathLst>
                <a:path w="126" h="108">
                  <a:moveTo>
                    <a:pt x="126" y="108"/>
                  </a:moveTo>
                  <a:lnTo>
                    <a:pt x="12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14" y="108"/>
                  </a:lnTo>
                  <a:lnTo>
                    <a:pt x="126" y="108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5" name="Freeform 316"/>
            <p:cNvSpPr>
              <a:spLocks/>
            </p:cNvSpPr>
            <p:nvPr/>
          </p:nvSpPr>
          <p:spPr bwMode="auto">
            <a:xfrm>
              <a:off x="6694488" y="-2909888"/>
              <a:ext cx="238125" cy="125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79"/>
                </a:cxn>
                <a:cxn ang="0">
                  <a:pos x="150" y="6"/>
                </a:cxn>
                <a:cxn ang="0">
                  <a:pos x="15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0" h="79">
                  <a:moveTo>
                    <a:pt x="0" y="0"/>
                  </a:moveTo>
                  <a:lnTo>
                    <a:pt x="78" y="79"/>
                  </a:lnTo>
                  <a:lnTo>
                    <a:pt x="150" y="6"/>
                  </a:lnTo>
                  <a:lnTo>
                    <a:pt x="15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6" name="Freeform 317"/>
            <p:cNvSpPr>
              <a:spLocks/>
            </p:cNvSpPr>
            <p:nvPr/>
          </p:nvSpPr>
          <p:spPr bwMode="auto">
            <a:xfrm>
              <a:off x="6694488" y="-3090863"/>
              <a:ext cx="238125" cy="15240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84"/>
                </a:cxn>
                <a:cxn ang="0">
                  <a:pos x="0" y="96"/>
                </a:cxn>
                <a:cxn ang="0">
                  <a:pos x="150" y="96"/>
                </a:cxn>
                <a:cxn ang="0">
                  <a:pos x="150" y="90"/>
                </a:cxn>
                <a:cxn ang="0">
                  <a:pos x="78" y="0"/>
                </a:cxn>
                <a:cxn ang="0">
                  <a:pos x="66" y="0"/>
                </a:cxn>
              </a:cxnLst>
              <a:rect l="0" t="0" r="r" b="b"/>
              <a:pathLst>
                <a:path w="150" h="96">
                  <a:moveTo>
                    <a:pt x="66" y="0"/>
                  </a:moveTo>
                  <a:lnTo>
                    <a:pt x="0" y="84"/>
                  </a:lnTo>
                  <a:lnTo>
                    <a:pt x="0" y="96"/>
                  </a:lnTo>
                  <a:lnTo>
                    <a:pt x="150" y="96"/>
                  </a:lnTo>
                  <a:lnTo>
                    <a:pt x="150" y="90"/>
                  </a:lnTo>
                  <a:lnTo>
                    <a:pt x="7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7" name="Freeform 318"/>
            <p:cNvSpPr>
              <a:spLocks/>
            </p:cNvSpPr>
            <p:nvPr/>
          </p:nvSpPr>
          <p:spPr bwMode="auto">
            <a:xfrm>
              <a:off x="6846888" y="-3167063"/>
              <a:ext cx="180975" cy="209550"/>
            </a:xfrm>
            <a:custGeom>
              <a:avLst/>
              <a:gdLst/>
              <a:ahLst/>
              <a:cxnLst>
                <a:cxn ang="0">
                  <a:pos x="108" y="12"/>
                </a:cxn>
                <a:cxn ang="0">
                  <a:pos x="108" y="0"/>
                </a:cxn>
                <a:cxn ang="0">
                  <a:pos x="0" y="30"/>
                </a:cxn>
                <a:cxn ang="0">
                  <a:pos x="0" y="48"/>
                </a:cxn>
                <a:cxn ang="0">
                  <a:pos x="66" y="132"/>
                </a:cxn>
                <a:cxn ang="0">
                  <a:pos x="78" y="132"/>
                </a:cxn>
                <a:cxn ang="0">
                  <a:pos x="114" y="12"/>
                </a:cxn>
                <a:cxn ang="0">
                  <a:pos x="108" y="12"/>
                </a:cxn>
              </a:cxnLst>
              <a:rect l="0" t="0" r="r" b="b"/>
              <a:pathLst>
                <a:path w="114" h="132">
                  <a:moveTo>
                    <a:pt x="108" y="12"/>
                  </a:moveTo>
                  <a:lnTo>
                    <a:pt x="108" y="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6" y="132"/>
                  </a:lnTo>
                  <a:lnTo>
                    <a:pt x="78" y="132"/>
                  </a:lnTo>
                  <a:lnTo>
                    <a:pt x="114" y="12"/>
                  </a:lnTo>
                  <a:lnTo>
                    <a:pt x="108" y="12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8" name="Freeform 319"/>
            <p:cNvSpPr>
              <a:spLocks/>
            </p:cNvSpPr>
            <p:nvPr/>
          </p:nvSpPr>
          <p:spPr bwMode="auto">
            <a:xfrm>
              <a:off x="6989763" y="-3148013"/>
              <a:ext cx="142875" cy="2000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120"/>
                </a:cxn>
                <a:cxn ang="0">
                  <a:pos x="12" y="120"/>
                </a:cxn>
                <a:cxn ang="0">
                  <a:pos x="12" y="126"/>
                </a:cxn>
                <a:cxn ang="0">
                  <a:pos x="90" y="9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0" h="126">
                  <a:moveTo>
                    <a:pt x="42" y="0"/>
                  </a:moveTo>
                  <a:lnTo>
                    <a:pt x="0" y="120"/>
                  </a:lnTo>
                  <a:lnTo>
                    <a:pt x="12" y="120"/>
                  </a:lnTo>
                  <a:lnTo>
                    <a:pt x="12" y="126"/>
                  </a:lnTo>
                  <a:lnTo>
                    <a:pt x="90" y="9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9" name="Freeform 320"/>
            <p:cNvSpPr>
              <a:spLocks/>
            </p:cNvSpPr>
            <p:nvPr/>
          </p:nvSpPr>
          <p:spPr bwMode="auto">
            <a:xfrm>
              <a:off x="6818313" y="-3338513"/>
              <a:ext cx="200025" cy="190500"/>
            </a:xfrm>
            <a:custGeom>
              <a:avLst/>
              <a:gdLst/>
              <a:ahLst/>
              <a:cxnLst>
                <a:cxn ang="0">
                  <a:pos x="18" y="120"/>
                </a:cxn>
                <a:cxn ang="0">
                  <a:pos x="126" y="96"/>
                </a:cxn>
                <a:cxn ang="0">
                  <a:pos x="126" y="84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18" y="114"/>
                </a:cxn>
                <a:cxn ang="0">
                  <a:pos x="18" y="120"/>
                </a:cxn>
              </a:cxnLst>
              <a:rect l="0" t="0" r="r" b="b"/>
              <a:pathLst>
                <a:path w="126" h="120">
                  <a:moveTo>
                    <a:pt x="18" y="120"/>
                  </a:moveTo>
                  <a:lnTo>
                    <a:pt x="126" y="96"/>
                  </a:lnTo>
                  <a:lnTo>
                    <a:pt x="126" y="8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18" y="114"/>
                  </a:lnTo>
                  <a:lnTo>
                    <a:pt x="18" y="12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0" name="Freeform 321"/>
            <p:cNvSpPr>
              <a:spLocks/>
            </p:cNvSpPr>
            <p:nvPr/>
          </p:nvSpPr>
          <p:spPr bwMode="auto">
            <a:xfrm>
              <a:off x="6494463" y="-3148013"/>
              <a:ext cx="142875" cy="1905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90"/>
                </a:cxn>
                <a:cxn ang="0">
                  <a:pos x="78" y="120"/>
                </a:cxn>
                <a:cxn ang="0">
                  <a:pos x="78" y="120"/>
                </a:cxn>
                <a:cxn ang="0">
                  <a:pos x="90" y="12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90" h="120">
                  <a:moveTo>
                    <a:pt x="36" y="0"/>
                  </a:moveTo>
                  <a:lnTo>
                    <a:pt x="0" y="90"/>
                  </a:lnTo>
                  <a:lnTo>
                    <a:pt x="78" y="120"/>
                  </a:lnTo>
                  <a:lnTo>
                    <a:pt x="78" y="120"/>
                  </a:lnTo>
                  <a:lnTo>
                    <a:pt x="90" y="12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1" name="Freeform 322"/>
            <p:cNvSpPr>
              <a:spLocks/>
            </p:cNvSpPr>
            <p:nvPr/>
          </p:nvSpPr>
          <p:spPr bwMode="auto">
            <a:xfrm>
              <a:off x="6580188" y="-3167063"/>
              <a:ext cx="190500" cy="209550"/>
            </a:xfrm>
            <a:custGeom>
              <a:avLst/>
              <a:gdLst/>
              <a:ahLst/>
              <a:cxnLst>
                <a:cxn ang="0">
                  <a:pos x="120" y="30"/>
                </a:cxn>
                <a:cxn ang="0">
                  <a:pos x="6" y="0"/>
                </a:cxn>
                <a:cxn ang="0">
                  <a:pos x="6" y="12"/>
                </a:cxn>
                <a:cxn ang="0">
                  <a:pos x="0" y="12"/>
                </a:cxn>
                <a:cxn ang="0">
                  <a:pos x="54" y="132"/>
                </a:cxn>
                <a:cxn ang="0">
                  <a:pos x="54" y="132"/>
                </a:cxn>
                <a:cxn ang="0">
                  <a:pos x="120" y="48"/>
                </a:cxn>
                <a:cxn ang="0">
                  <a:pos x="120" y="30"/>
                </a:cxn>
              </a:cxnLst>
              <a:rect l="0" t="0" r="r" b="b"/>
              <a:pathLst>
                <a:path w="120" h="132">
                  <a:moveTo>
                    <a:pt x="120" y="30"/>
                  </a:moveTo>
                  <a:lnTo>
                    <a:pt x="6" y="0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54" y="132"/>
                  </a:lnTo>
                  <a:lnTo>
                    <a:pt x="54" y="132"/>
                  </a:lnTo>
                  <a:lnTo>
                    <a:pt x="120" y="48"/>
                  </a:lnTo>
                  <a:lnTo>
                    <a:pt x="120" y="3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323"/>
            <p:cNvSpPr>
              <a:spLocks/>
            </p:cNvSpPr>
            <p:nvPr/>
          </p:nvSpPr>
          <p:spPr bwMode="auto">
            <a:xfrm>
              <a:off x="6581621" y="-3338513"/>
              <a:ext cx="209550" cy="1905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14" y="120"/>
                </a:cxn>
                <a:cxn ang="0">
                  <a:pos x="114" y="114"/>
                </a:cxn>
                <a:cxn ang="0">
                  <a:pos x="132" y="114"/>
                </a:cxn>
                <a:cxn ang="0">
                  <a:pos x="132" y="0"/>
                </a:cxn>
                <a:cxn ang="0">
                  <a:pos x="120" y="0"/>
                </a:cxn>
                <a:cxn ang="0">
                  <a:pos x="0" y="90"/>
                </a:cxn>
                <a:cxn ang="0">
                  <a:pos x="0" y="96"/>
                </a:cxn>
              </a:cxnLst>
              <a:rect l="0" t="0" r="r" b="b"/>
              <a:pathLst>
                <a:path w="132" h="120">
                  <a:moveTo>
                    <a:pt x="0" y="96"/>
                  </a:moveTo>
                  <a:lnTo>
                    <a:pt x="114" y="120"/>
                  </a:lnTo>
                  <a:lnTo>
                    <a:pt x="114" y="114"/>
                  </a:lnTo>
                  <a:lnTo>
                    <a:pt x="132" y="114"/>
                  </a:lnTo>
                  <a:lnTo>
                    <a:pt x="132" y="0"/>
                  </a:lnTo>
                  <a:lnTo>
                    <a:pt x="120" y="0"/>
                  </a:lnTo>
                  <a:lnTo>
                    <a:pt x="0" y="9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53" name="Straight Arrow Connector 52"/>
          <p:cNvCxnSpPr>
            <a:stCxn id="35" idx="0"/>
          </p:cNvCxnSpPr>
          <p:nvPr/>
        </p:nvCxnSpPr>
        <p:spPr>
          <a:xfrm flipV="1">
            <a:off x="6476709" y="1549818"/>
            <a:ext cx="18202" cy="1419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38"/>
          <p:cNvSpPr txBox="1">
            <a:spLocks noChangeArrowheads="1"/>
          </p:cNvSpPr>
          <p:nvPr/>
        </p:nvSpPr>
        <p:spPr bwMode="auto">
          <a:xfrm>
            <a:off x="6634222" y="1120798"/>
            <a:ext cx="1128653" cy="38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1"/>
                </a:solidFill>
                <a:latin typeface="Arial"/>
                <a:ea typeface="Verdana" pitchFamily="34" charset="0"/>
                <a:cs typeface="Arial"/>
              </a:rPr>
              <a:t>Amazon CloudFront</a:t>
            </a:r>
            <a:endParaRPr lang="en-US" sz="1050" b="1" dirty="0">
              <a:solidFill>
                <a:schemeClr val="accent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55" name="TextBox 39"/>
          <p:cNvSpPr txBox="1">
            <a:spLocks noChangeArrowheads="1"/>
          </p:cNvSpPr>
          <p:nvPr/>
        </p:nvSpPr>
        <p:spPr bwMode="auto">
          <a:xfrm>
            <a:off x="5422400" y="682934"/>
            <a:ext cx="21704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media.devops.com</a:t>
            </a:r>
            <a:endParaRPr lang="en-US" sz="1400" b="1" dirty="0">
              <a:solidFill>
                <a:srgbClr val="002060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577943" y="873308"/>
            <a:ext cx="872335" cy="229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  <a:sym typeface="Times New Roman" pitchFamily="18" charset="0"/>
              </a:rPr>
              <a:t>(Static data</a:t>
            </a:r>
            <a:r>
              <a:rPr lang="en-US" sz="1000" b="1" dirty="0">
                <a:solidFill>
                  <a:srgbClr val="000000"/>
                </a:solidFill>
                <a:latin typeface="Arial"/>
                <a:cs typeface="Arial"/>
                <a:sym typeface="Times New Roman" pitchFamily="18" charset="0"/>
              </a:rPr>
              <a:t>)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719833" y="3280746"/>
            <a:ext cx="1505373" cy="123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443742" y="3966370"/>
            <a:ext cx="4737" cy="150114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705968" y="5467511"/>
            <a:ext cx="1686604" cy="10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3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some different workloads that you can expect your infrastructure to have?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79198" y="2724268"/>
            <a:ext cx="2425400" cy="3268980"/>
          </a:xfrm>
          <a:prstGeom prst="roundRect">
            <a:avLst>
              <a:gd name="adj" fmla="val 9818"/>
            </a:avLst>
          </a:prstGeom>
          <a:solidFill>
            <a:schemeClr val="bg1"/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3250450" y="5749716"/>
            <a:ext cx="1634259" cy="24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AZ-1</a:t>
            </a:r>
            <a:endParaRPr lang="en-US" sz="1050" b="1" dirty="0">
              <a:solidFill>
                <a:srgbClr val="F7981F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37" name="TextBox 39"/>
          <p:cNvSpPr txBox="1">
            <a:spLocks noChangeArrowheads="1"/>
          </p:cNvSpPr>
          <p:nvPr/>
        </p:nvSpPr>
        <p:spPr bwMode="auto">
          <a:xfrm>
            <a:off x="3055886" y="701404"/>
            <a:ext cx="2019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www.devops.com</a:t>
            </a:r>
            <a:endParaRPr lang="en-US" sz="1400" b="1" dirty="0">
              <a:solidFill>
                <a:srgbClr val="002060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58" name="Freeform 18"/>
          <p:cNvSpPr>
            <a:spLocks/>
          </p:cNvSpPr>
          <p:nvPr/>
        </p:nvSpPr>
        <p:spPr bwMode="auto">
          <a:xfrm>
            <a:off x="3363096" y="3078715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Arial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091453" y="2944477"/>
            <a:ext cx="1952255" cy="93345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TextBox 94"/>
          <p:cNvSpPr txBox="1">
            <a:spLocks noChangeArrowheads="1"/>
          </p:cNvSpPr>
          <p:nvPr/>
        </p:nvSpPr>
        <p:spPr bwMode="auto">
          <a:xfrm>
            <a:off x="3082034" y="3673369"/>
            <a:ext cx="2019725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Arial"/>
                <a:ea typeface="Verdana" pitchFamily="34" charset="0"/>
                <a:cs typeface="Arial"/>
              </a:rPr>
              <a:t>Auto Scaling Group</a:t>
            </a:r>
            <a:endParaRPr lang="en-US" sz="1050" b="1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61" name="Freeform 18"/>
          <p:cNvSpPr>
            <a:spLocks/>
          </p:cNvSpPr>
          <p:nvPr/>
        </p:nvSpPr>
        <p:spPr bwMode="auto">
          <a:xfrm>
            <a:off x="4151657" y="3055604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Web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245383" y="5234019"/>
            <a:ext cx="529933" cy="515697"/>
            <a:chOff x="5045075" y="2203421"/>
            <a:chExt cx="772319" cy="749329"/>
          </a:xfrm>
        </p:grpSpPr>
        <p:grpSp>
          <p:nvGrpSpPr>
            <p:cNvPr id="64" name="Group 347"/>
            <p:cNvGrpSpPr/>
            <p:nvPr/>
          </p:nvGrpSpPr>
          <p:grpSpPr>
            <a:xfrm>
              <a:off x="5511006" y="2594597"/>
              <a:ext cx="306388" cy="358153"/>
              <a:chOff x="5351242" y="1057615"/>
              <a:chExt cx="628650" cy="771185"/>
            </a:xfrm>
          </p:grpSpPr>
          <p:sp>
            <p:nvSpPr>
              <p:cNvPr id="67" name="Freeform 289"/>
              <p:cNvSpPr>
                <a:spLocks/>
              </p:cNvSpPr>
              <p:nvPr/>
            </p:nvSpPr>
            <p:spPr bwMode="auto">
              <a:xfrm>
                <a:off x="5359400" y="1189037"/>
                <a:ext cx="619125" cy="639763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33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33" y="67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0"/>
                  </a:cxn>
                </a:cxnLst>
                <a:rect l="0" t="0" r="r" b="b"/>
                <a:pathLst>
                  <a:path w="65" h="67">
                    <a:moveTo>
                      <a:pt x="65" y="0"/>
                    </a:moveTo>
                    <a:cubicBezTo>
                      <a:pt x="64" y="5"/>
                      <a:pt x="51" y="8"/>
                      <a:pt x="33" y="8"/>
                    </a:cubicBezTo>
                    <a:cubicBezTo>
                      <a:pt x="14" y="8"/>
                      <a:pt x="2" y="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3"/>
                      <a:pt x="14" y="67"/>
                      <a:pt x="33" y="67"/>
                    </a:cubicBezTo>
                    <a:cubicBezTo>
                      <a:pt x="51" y="67"/>
                      <a:pt x="65" y="63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0"/>
                      <a:pt x="65" y="0"/>
                      <a:pt x="65" y="0"/>
                    </a:cubicBezTo>
                    <a:close/>
                  </a:path>
                </a:pathLst>
              </a:custGeom>
              <a:solidFill>
                <a:srgbClr val="6F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8" name="Oval 290"/>
              <p:cNvSpPr>
                <a:spLocks noChangeArrowheads="1"/>
              </p:cNvSpPr>
              <p:nvPr/>
            </p:nvSpPr>
            <p:spPr bwMode="auto">
              <a:xfrm>
                <a:off x="5351242" y="1057615"/>
                <a:ext cx="628650" cy="161925"/>
              </a:xfrm>
              <a:prstGeom prst="ellipse">
                <a:avLst/>
              </a:prstGeom>
              <a:solidFill>
                <a:srgbClr val="70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65" name="Freeform 160"/>
            <p:cNvSpPr>
              <a:spLocks/>
            </p:cNvSpPr>
            <p:nvPr/>
          </p:nvSpPr>
          <p:spPr bwMode="auto">
            <a:xfrm>
              <a:off x="5045075" y="2203421"/>
              <a:ext cx="704850" cy="723900"/>
            </a:xfrm>
            <a:custGeom>
              <a:avLst/>
              <a:gdLst/>
              <a:ahLst/>
              <a:cxnLst>
                <a:cxn ang="0">
                  <a:pos x="47" y="45"/>
                </a:cxn>
                <a:cxn ang="0">
                  <a:pos x="47" y="44"/>
                </a:cxn>
                <a:cxn ang="0">
                  <a:pos x="47" y="44"/>
                </a:cxn>
                <a:cxn ang="0">
                  <a:pos x="65" y="39"/>
                </a:cxn>
                <a:cxn ang="0">
                  <a:pos x="74" y="39"/>
                </a:cxn>
                <a:cxn ang="0">
                  <a:pos x="74" y="7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69"/>
                </a:cxn>
                <a:cxn ang="0">
                  <a:pos x="6" y="76"/>
                </a:cxn>
                <a:cxn ang="0">
                  <a:pos x="48" y="76"/>
                </a:cxn>
                <a:cxn ang="0">
                  <a:pos x="47" y="73"/>
                </a:cxn>
                <a:cxn ang="0">
                  <a:pos x="47" y="45"/>
                </a:cxn>
              </a:cxnLst>
              <a:rect l="0" t="0" r="r" b="b"/>
              <a:pathLst>
                <a:path w="74" h="76">
                  <a:moveTo>
                    <a:pt x="47" y="45"/>
                  </a:moveTo>
                  <a:cubicBezTo>
                    <a:pt x="47" y="45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0"/>
                    <a:pt x="56" y="39"/>
                    <a:pt x="65" y="39"/>
                  </a:cubicBezTo>
                  <a:cubicBezTo>
                    <a:pt x="68" y="39"/>
                    <a:pt x="71" y="39"/>
                    <a:pt x="74" y="39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6"/>
                    <a:pt x="6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7" y="75"/>
                    <a:pt x="47" y="74"/>
                    <a:pt x="47" y="73"/>
                  </a:cubicBezTo>
                  <a:lnTo>
                    <a:pt x="47" y="45"/>
                  </a:lnTo>
                  <a:close/>
                </a:path>
              </a:pathLst>
            </a:custGeom>
            <a:solidFill>
              <a:srgbClr val="6F2D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Freeform 153"/>
            <p:cNvSpPr>
              <a:spLocks/>
            </p:cNvSpPr>
            <p:nvPr/>
          </p:nvSpPr>
          <p:spPr bwMode="auto">
            <a:xfrm>
              <a:off x="5602287" y="2728912"/>
              <a:ext cx="142875" cy="161925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36" y="102"/>
                </a:cxn>
                <a:cxn ang="0">
                  <a:pos x="54" y="102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72" y="102"/>
                </a:cxn>
                <a:cxn ang="0">
                  <a:pos x="90" y="102"/>
                </a:cxn>
                <a:cxn ang="0">
                  <a:pos x="90" y="0"/>
                </a:cxn>
                <a:cxn ang="0">
                  <a:pos x="60" y="0"/>
                </a:cxn>
                <a:cxn ang="0">
                  <a:pos x="42" y="72"/>
                </a:cxn>
                <a:cxn ang="0">
                  <a:pos x="42" y="72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102"/>
                </a:cxn>
                <a:cxn ang="0">
                  <a:pos x="18" y="102"/>
                </a:cxn>
                <a:cxn ang="0">
                  <a:pos x="18" y="18"/>
                </a:cxn>
              </a:cxnLst>
              <a:rect l="0" t="0" r="r" b="b"/>
              <a:pathLst>
                <a:path w="90" h="102">
                  <a:moveTo>
                    <a:pt x="18" y="18"/>
                  </a:moveTo>
                  <a:lnTo>
                    <a:pt x="18" y="18"/>
                  </a:lnTo>
                  <a:lnTo>
                    <a:pt x="36" y="102"/>
                  </a:lnTo>
                  <a:lnTo>
                    <a:pt x="54" y="102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72" y="102"/>
                  </a:lnTo>
                  <a:lnTo>
                    <a:pt x="90" y="102"/>
                  </a:lnTo>
                  <a:lnTo>
                    <a:pt x="90" y="0"/>
                  </a:lnTo>
                  <a:lnTo>
                    <a:pt x="60" y="0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102"/>
                  </a:lnTo>
                  <a:lnTo>
                    <a:pt x="18" y="10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69" name="Freeform 18"/>
          <p:cNvSpPr>
            <a:spLocks/>
          </p:cNvSpPr>
          <p:nvPr/>
        </p:nvSpPr>
        <p:spPr bwMode="auto">
          <a:xfrm>
            <a:off x="3363096" y="4162908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App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115770" y="4036396"/>
            <a:ext cx="1952255" cy="84538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023983" y="4651117"/>
            <a:ext cx="2019725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Arial"/>
                <a:ea typeface="Verdana" pitchFamily="34" charset="0"/>
                <a:cs typeface="Arial"/>
              </a:rPr>
              <a:t>App Tier</a:t>
            </a:r>
            <a:endParaRPr lang="en-US" sz="1050" b="1" dirty="0"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461003" y="4924341"/>
            <a:ext cx="0" cy="2949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046597" y="941447"/>
            <a:ext cx="4988" cy="2469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4"/>
          <p:cNvSpPr txBox="1">
            <a:spLocks noChangeArrowheads="1"/>
          </p:cNvSpPr>
          <p:nvPr/>
        </p:nvSpPr>
        <p:spPr bwMode="auto">
          <a:xfrm>
            <a:off x="4062903" y="5722883"/>
            <a:ext cx="1421008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4"/>
                </a:solidFill>
                <a:latin typeface="Arial"/>
                <a:ea typeface="Verdana" pitchFamily="34" charset="0"/>
                <a:cs typeface="Arial"/>
              </a:rPr>
              <a:t>Amazon RDS</a:t>
            </a:r>
            <a:endParaRPr lang="en-US" sz="1050" b="1" dirty="0">
              <a:solidFill>
                <a:schemeClr val="accent4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7" name="TextBox 94"/>
          <p:cNvSpPr txBox="1">
            <a:spLocks noChangeArrowheads="1"/>
          </p:cNvSpPr>
          <p:nvPr/>
        </p:nvSpPr>
        <p:spPr bwMode="auto">
          <a:xfrm>
            <a:off x="4049091" y="2364161"/>
            <a:ext cx="1421008" cy="38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6"/>
                </a:solidFill>
                <a:latin typeface="Arial"/>
                <a:ea typeface="Verdana" pitchFamily="34" charset="0"/>
                <a:cs typeface="Arial"/>
              </a:rPr>
              <a:t>Amazon  EC2</a:t>
            </a:r>
          </a:p>
          <a:p>
            <a:pPr algn="ctr"/>
            <a:r>
              <a:rPr lang="en-US" sz="1050" b="1" dirty="0" smtClean="0">
                <a:solidFill>
                  <a:schemeClr val="accent6"/>
                </a:solidFill>
                <a:latin typeface="Arial"/>
                <a:ea typeface="Verdana" pitchFamily="34" charset="0"/>
                <a:cs typeface="Arial"/>
              </a:rPr>
              <a:t>Instances</a:t>
            </a:r>
            <a:endParaRPr lang="en-US" sz="1050" b="1" dirty="0">
              <a:solidFill>
                <a:schemeClr val="accent6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8" name="Freeform 18"/>
          <p:cNvSpPr>
            <a:spLocks/>
          </p:cNvSpPr>
          <p:nvPr/>
        </p:nvSpPr>
        <p:spPr bwMode="auto">
          <a:xfrm>
            <a:off x="3363096" y="3049445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Web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9" name="Freeform 18"/>
          <p:cNvSpPr>
            <a:spLocks/>
          </p:cNvSpPr>
          <p:nvPr/>
        </p:nvSpPr>
        <p:spPr bwMode="auto">
          <a:xfrm>
            <a:off x="4182229" y="4180681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App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07" name="Title 106"/>
          <p:cNvSpPr>
            <a:spLocks noGrp="1"/>
          </p:cNvSpPr>
          <p:nvPr>
            <p:ph type="title"/>
          </p:nvPr>
        </p:nvSpPr>
        <p:spPr>
          <a:xfrm>
            <a:off x="7278130" y="266168"/>
            <a:ext cx="4805359" cy="1325563"/>
          </a:xfrm>
        </p:spPr>
        <p:txBody>
          <a:bodyPr/>
          <a:lstStyle/>
          <a:p>
            <a:r>
              <a:rPr lang="en-US" dirty="0" smtClean="0"/>
              <a:t>Caches</a:t>
            </a:r>
            <a:endParaRPr lang="en-US" dirty="0"/>
          </a:p>
        </p:txBody>
      </p:sp>
      <p:sp>
        <p:nvSpPr>
          <p:cNvPr id="106" name="Content Placeholder 105"/>
          <p:cNvSpPr>
            <a:spLocks noGrp="1"/>
          </p:cNvSpPr>
          <p:nvPr>
            <p:ph idx="1"/>
          </p:nvPr>
        </p:nvSpPr>
        <p:spPr>
          <a:xfrm>
            <a:off x="6974679" y="1538001"/>
            <a:ext cx="5412259" cy="4964082"/>
          </a:xfrm>
        </p:spPr>
        <p:txBody>
          <a:bodyPr>
            <a:normAutofit/>
          </a:bodyPr>
          <a:lstStyle/>
          <a:p>
            <a:r>
              <a:rPr lang="en-US" i="1" dirty="0" smtClean="0"/>
              <a:t>Cache popular dynamic requests</a:t>
            </a:r>
          </a:p>
          <a:p>
            <a:r>
              <a:rPr lang="en-US" dirty="0" smtClean="0"/>
              <a:t>Data is </a:t>
            </a:r>
            <a:r>
              <a:rPr lang="en-US" b="1" dirty="0" smtClean="0"/>
              <a:t>in-memory, not on disk.</a:t>
            </a:r>
          </a:p>
          <a:p>
            <a:r>
              <a:rPr lang="en-US" i="1" dirty="0" smtClean="0"/>
              <a:t>Providers: </a:t>
            </a:r>
            <a:r>
              <a:rPr lang="en-US" i="1" dirty="0" err="1" smtClean="0"/>
              <a:t>Memcached</a:t>
            </a:r>
            <a:r>
              <a:rPr lang="en-US" i="1" dirty="0" smtClean="0"/>
              <a:t>, </a:t>
            </a:r>
            <a:r>
              <a:rPr lang="en-US" i="1" dirty="0" err="1" smtClean="0"/>
              <a:t>Redis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Example content:</a:t>
            </a:r>
          </a:p>
          <a:p>
            <a:pPr lvl="1"/>
            <a:r>
              <a:rPr lang="en-US" dirty="0" smtClean="0"/>
              <a:t>Front page of </a:t>
            </a:r>
            <a:r>
              <a:rPr lang="en-US" dirty="0" err="1" smtClean="0"/>
              <a:t>reddit</a:t>
            </a:r>
            <a:endParaRPr lang="en-US" dirty="0" smtClean="0"/>
          </a:p>
          <a:p>
            <a:pPr lvl="1"/>
            <a:r>
              <a:rPr lang="en-US" dirty="0" smtClean="0"/>
              <a:t>Computationally intensive requests: </a:t>
            </a:r>
            <a:r>
              <a:rPr lang="en-US" i="1" dirty="0" smtClean="0"/>
              <a:t>Driving directions from Raleigh to Florida (during Spring Break).</a:t>
            </a:r>
          </a:p>
          <a:p>
            <a:pPr lvl="1"/>
            <a:r>
              <a:rPr lang="en-US" i="1" dirty="0" smtClean="0"/>
              <a:t>Queues: Data waiting to be processed and stored by back-end.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038859" y="1341125"/>
            <a:ext cx="0" cy="657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reeform 291"/>
          <p:cNvSpPr>
            <a:spLocks/>
          </p:cNvSpPr>
          <p:nvPr/>
        </p:nvSpPr>
        <p:spPr bwMode="auto">
          <a:xfrm>
            <a:off x="3849802" y="1212881"/>
            <a:ext cx="379855" cy="336937"/>
          </a:xfrm>
          <a:custGeom>
            <a:avLst/>
            <a:gdLst/>
            <a:ahLst/>
            <a:cxnLst>
              <a:cxn ang="0">
                <a:pos x="78" y="52"/>
              </a:cxn>
              <a:cxn ang="0">
                <a:pos x="42" y="75"/>
              </a:cxn>
              <a:cxn ang="0">
                <a:pos x="41" y="75"/>
              </a:cxn>
              <a:cxn ang="0">
                <a:pos x="1" y="52"/>
              </a:cxn>
              <a:cxn ang="0">
                <a:pos x="7" y="30"/>
              </a:cxn>
              <a:cxn ang="0">
                <a:pos x="1" y="16"/>
              </a:cxn>
              <a:cxn ang="0">
                <a:pos x="14" y="0"/>
              </a:cxn>
              <a:cxn ang="0">
                <a:pos x="40" y="0"/>
              </a:cxn>
              <a:cxn ang="0">
                <a:pos x="41" y="0"/>
              </a:cxn>
              <a:cxn ang="0">
                <a:pos x="66" y="0"/>
              </a:cxn>
              <a:cxn ang="0">
                <a:pos x="77" y="15"/>
              </a:cxn>
              <a:cxn ang="0">
                <a:pos x="71" y="29"/>
              </a:cxn>
              <a:cxn ang="0">
                <a:pos x="78" y="52"/>
              </a:cxn>
            </a:cxnLst>
            <a:rect l="0" t="0" r="r" b="b"/>
            <a:pathLst>
              <a:path w="80" h="76">
                <a:moveTo>
                  <a:pt x="78" y="52"/>
                </a:moveTo>
                <a:cubicBezTo>
                  <a:pt x="74" y="70"/>
                  <a:pt x="56" y="63"/>
                  <a:pt x="42" y="75"/>
                </a:cubicBezTo>
                <a:cubicBezTo>
                  <a:pt x="41" y="76"/>
                  <a:pt x="41" y="75"/>
                  <a:pt x="41" y="75"/>
                </a:cubicBezTo>
                <a:cubicBezTo>
                  <a:pt x="32" y="64"/>
                  <a:pt x="5" y="73"/>
                  <a:pt x="1" y="52"/>
                </a:cubicBezTo>
                <a:cubicBezTo>
                  <a:pt x="0" y="40"/>
                  <a:pt x="7" y="39"/>
                  <a:pt x="7" y="30"/>
                </a:cubicBezTo>
                <a:cubicBezTo>
                  <a:pt x="7" y="23"/>
                  <a:pt x="1" y="16"/>
                  <a:pt x="1" y="16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27" y="13"/>
                  <a:pt x="40" y="0"/>
                </a:cubicBezTo>
                <a:cubicBezTo>
                  <a:pt x="40" y="0"/>
                  <a:pt x="41" y="0"/>
                  <a:pt x="41" y="0"/>
                </a:cubicBezTo>
                <a:cubicBezTo>
                  <a:pt x="53" y="14"/>
                  <a:pt x="66" y="0"/>
                  <a:pt x="66" y="0"/>
                </a:cubicBezTo>
                <a:cubicBezTo>
                  <a:pt x="77" y="15"/>
                  <a:pt x="77" y="15"/>
                  <a:pt x="77" y="15"/>
                </a:cubicBezTo>
                <a:cubicBezTo>
                  <a:pt x="77" y="15"/>
                  <a:pt x="71" y="22"/>
                  <a:pt x="71" y="29"/>
                </a:cubicBezTo>
                <a:cubicBezTo>
                  <a:pt x="72" y="38"/>
                  <a:pt x="80" y="42"/>
                  <a:pt x="78" y="52"/>
                </a:cubicBezTo>
                <a:close/>
              </a:path>
            </a:pathLst>
          </a:custGeom>
          <a:solidFill>
            <a:srgbClr val="26226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8" name="TextBox 38"/>
          <p:cNvSpPr txBox="1">
            <a:spLocks noChangeArrowheads="1"/>
          </p:cNvSpPr>
          <p:nvPr/>
        </p:nvSpPr>
        <p:spPr bwMode="auto">
          <a:xfrm>
            <a:off x="2534980" y="1194192"/>
            <a:ext cx="1433331" cy="34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Amazon Route 53</a:t>
            </a:r>
          </a:p>
          <a:p>
            <a:pPr algn="ctr"/>
            <a:r>
              <a:rPr lang="en-US" sz="900" b="1" dirty="0" smtClean="0">
                <a:solidFill>
                  <a:srgbClr val="00206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Hosted Zone</a:t>
            </a:r>
            <a:endParaRPr lang="en-US" sz="900" b="1" dirty="0">
              <a:solidFill>
                <a:srgbClr val="00206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29" name="TextBox 39"/>
          <p:cNvSpPr txBox="1">
            <a:spLocks noChangeArrowheads="1"/>
          </p:cNvSpPr>
          <p:nvPr/>
        </p:nvSpPr>
        <p:spPr bwMode="auto">
          <a:xfrm>
            <a:off x="2800915" y="2063959"/>
            <a:ext cx="1189820" cy="38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Elastic Load</a:t>
            </a:r>
          </a:p>
          <a:p>
            <a:pPr algn="ctr"/>
            <a:r>
              <a:rPr lang="en-US" sz="1000" b="1" dirty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Balancer</a:t>
            </a:r>
          </a:p>
        </p:txBody>
      </p:sp>
      <p:sp>
        <p:nvSpPr>
          <p:cNvPr id="30" name="Freeform 39"/>
          <p:cNvSpPr>
            <a:spLocks noEditPoints="1"/>
          </p:cNvSpPr>
          <p:nvPr/>
        </p:nvSpPr>
        <p:spPr bwMode="auto">
          <a:xfrm>
            <a:off x="3785592" y="2008425"/>
            <a:ext cx="510016" cy="479890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  <a:cxn ang="0">
                <a:pos x="77" y="38"/>
              </a:cxn>
              <a:cxn ang="0">
                <a:pos x="39" y="0"/>
              </a:cxn>
              <a:cxn ang="0">
                <a:pos x="63" y="26"/>
              </a:cxn>
              <a:cxn ang="0">
                <a:pos x="51" y="26"/>
              </a:cxn>
              <a:cxn ang="0">
                <a:pos x="51" y="24"/>
              </a:cxn>
              <a:cxn ang="0">
                <a:pos x="47" y="28"/>
              </a:cxn>
              <a:cxn ang="0">
                <a:pos x="45" y="26"/>
              </a:cxn>
              <a:cxn ang="0">
                <a:pos x="28" y="37"/>
              </a:cxn>
              <a:cxn ang="0">
                <a:pos x="43" y="37"/>
              </a:cxn>
              <a:cxn ang="0">
                <a:pos x="43" y="34"/>
              </a:cxn>
              <a:cxn ang="0">
                <a:pos x="51" y="37"/>
              </a:cxn>
              <a:cxn ang="0">
                <a:pos x="51" y="33"/>
              </a:cxn>
              <a:cxn ang="0">
                <a:pos x="63" y="33"/>
              </a:cxn>
              <a:cxn ang="0">
                <a:pos x="63" y="45"/>
              </a:cxn>
              <a:cxn ang="0">
                <a:pos x="51" y="45"/>
              </a:cxn>
              <a:cxn ang="0">
                <a:pos x="51" y="40"/>
              </a:cxn>
              <a:cxn ang="0">
                <a:pos x="43" y="43"/>
              </a:cxn>
              <a:cxn ang="0">
                <a:pos x="43" y="41"/>
              </a:cxn>
              <a:cxn ang="0">
                <a:pos x="28" y="41"/>
              </a:cxn>
              <a:cxn ang="0">
                <a:pos x="45" y="51"/>
              </a:cxn>
              <a:cxn ang="0">
                <a:pos x="47" y="49"/>
              </a:cxn>
              <a:cxn ang="0">
                <a:pos x="51" y="54"/>
              </a:cxn>
              <a:cxn ang="0">
                <a:pos x="51" y="51"/>
              </a:cxn>
              <a:cxn ang="0">
                <a:pos x="63" y="51"/>
              </a:cxn>
              <a:cxn ang="0">
                <a:pos x="63" y="63"/>
              </a:cxn>
              <a:cxn ang="0">
                <a:pos x="51" y="63"/>
              </a:cxn>
              <a:cxn ang="0">
                <a:pos x="51" y="59"/>
              </a:cxn>
              <a:cxn ang="0">
                <a:pos x="42" y="57"/>
              </a:cxn>
              <a:cxn ang="0">
                <a:pos x="44" y="54"/>
              </a:cxn>
              <a:cxn ang="0">
                <a:pos x="23" y="41"/>
              </a:cxn>
              <a:cxn ang="0">
                <a:pos x="23" y="49"/>
              </a:cxn>
              <a:cxn ang="0">
                <a:pos x="9" y="49"/>
              </a:cxn>
              <a:cxn ang="0">
                <a:pos x="9" y="29"/>
              </a:cxn>
              <a:cxn ang="0">
                <a:pos x="23" y="29"/>
              </a:cxn>
              <a:cxn ang="0">
                <a:pos x="23" y="37"/>
              </a:cxn>
              <a:cxn ang="0">
                <a:pos x="44" y="23"/>
              </a:cxn>
              <a:cxn ang="0">
                <a:pos x="42" y="21"/>
              </a:cxn>
              <a:cxn ang="0">
                <a:pos x="51" y="19"/>
              </a:cxn>
              <a:cxn ang="0">
                <a:pos x="51" y="14"/>
              </a:cxn>
              <a:cxn ang="0">
                <a:pos x="63" y="14"/>
              </a:cxn>
              <a:cxn ang="0">
                <a:pos x="63" y="26"/>
              </a:cxn>
            </a:cxnLst>
            <a:rect l="0" t="0" r="r" b="b"/>
            <a:pathLst>
              <a:path w="77" h="76">
                <a:moveTo>
                  <a:pt x="39" y="0"/>
                </a:moveTo>
                <a:cubicBezTo>
                  <a:pt x="18" y="0"/>
                  <a:pt x="0" y="17"/>
                  <a:pt x="0" y="38"/>
                </a:cubicBezTo>
                <a:cubicBezTo>
                  <a:pt x="0" y="59"/>
                  <a:pt x="18" y="76"/>
                  <a:pt x="39" y="76"/>
                </a:cubicBezTo>
                <a:cubicBezTo>
                  <a:pt x="60" y="76"/>
                  <a:pt x="77" y="59"/>
                  <a:pt x="77" y="38"/>
                </a:cubicBezTo>
                <a:cubicBezTo>
                  <a:pt x="77" y="17"/>
                  <a:pt x="60" y="0"/>
                  <a:pt x="39" y="0"/>
                </a:cubicBezTo>
                <a:close/>
                <a:moveTo>
                  <a:pt x="63" y="26"/>
                </a:moveTo>
                <a:cubicBezTo>
                  <a:pt x="51" y="26"/>
                  <a:pt x="51" y="26"/>
                  <a:pt x="51" y="26"/>
                </a:cubicBezTo>
                <a:cubicBezTo>
                  <a:pt x="51" y="24"/>
                  <a:pt x="51" y="24"/>
                  <a:pt x="51" y="24"/>
                </a:cubicBezTo>
                <a:cubicBezTo>
                  <a:pt x="47" y="28"/>
                  <a:pt x="47" y="28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28" y="37"/>
                  <a:pt x="28" y="37"/>
                  <a:pt x="28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3" y="34"/>
                  <a:pt x="43" y="34"/>
                  <a:pt x="43" y="34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33"/>
                  <a:pt x="51" y="33"/>
                  <a:pt x="51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3" y="45"/>
                  <a:pt x="63" y="45"/>
                  <a:pt x="63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1" y="40"/>
                  <a:pt x="51" y="40"/>
                  <a:pt x="51" y="40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1"/>
                  <a:pt x="43" y="41"/>
                  <a:pt x="43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45" y="51"/>
                  <a:pt x="45" y="51"/>
                  <a:pt x="45" y="51"/>
                </a:cubicBezTo>
                <a:cubicBezTo>
                  <a:pt x="47" y="49"/>
                  <a:pt x="47" y="49"/>
                  <a:pt x="47" y="49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1"/>
                  <a:pt x="51" y="51"/>
                  <a:pt x="51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63"/>
                  <a:pt x="63" y="63"/>
                  <a:pt x="63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59"/>
                  <a:pt x="51" y="59"/>
                  <a:pt x="51" y="59"/>
                </a:cubicBezTo>
                <a:cubicBezTo>
                  <a:pt x="42" y="57"/>
                  <a:pt x="42" y="57"/>
                  <a:pt x="42" y="57"/>
                </a:cubicBezTo>
                <a:cubicBezTo>
                  <a:pt x="44" y="54"/>
                  <a:pt x="44" y="54"/>
                  <a:pt x="44" y="54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9"/>
                  <a:pt x="23" y="49"/>
                  <a:pt x="23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29"/>
                  <a:pt x="9" y="29"/>
                  <a:pt x="9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7"/>
                  <a:pt x="23" y="37"/>
                  <a:pt x="23" y="37"/>
                </a:cubicBezTo>
                <a:cubicBezTo>
                  <a:pt x="44" y="23"/>
                  <a:pt x="44" y="23"/>
                  <a:pt x="44" y="23"/>
                </a:cubicBezTo>
                <a:cubicBezTo>
                  <a:pt x="42" y="21"/>
                  <a:pt x="42" y="21"/>
                  <a:pt x="42" y="2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4"/>
                  <a:pt x="51" y="14"/>
                  <a:pt x="51" y="14"/>
                </a:cubicBezTo>
                <a:cubicBezTo>
                  <a:pt x="63" y="14"/>
                  <a:pt x="63" y="14"/>
                  <a:pt x="63" y="14"/>
                </a:cubicBezTo>
                <a:lnTo>
                  <a:pt x="63" y="26"/>
                </a:lnTo>
                <a:close/>
              </a:path>
            </a:pathLst>
          </a:custGeom>
          <a:solidFill>
            <a:srgbClr val="26226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032103" y="2483987"/>
            <a:ext cx="8497" cy="4820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94"/>
          <p:cNvSpPr txBox="1">
            <a:spLocks noChangeArrowheads="1"/>
          </p:cNvSpPr>
          <p:nvPr/>
        </p:nvSpPr>
        <p:spPr bwMode="auto">
          <a:xfrm>
            <a:off x="5797831" y="3504035"/>
            <a:ext cx="1421008" cy="40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  <a:latin typeface="Arial"/>
                <a:ea typeface="Verdana" pitchFamily="34" charset="0"/>
                <a:cs typeface="Arial"/>
              </a:rPr>
              <a:t>Amazon S3</a:t>
            </a:r>
            <a:endParaRPr lang="en-US" sz="1050" b="1" dirty="0">
              <a:solidFill>
                <a:srgbClr val="0070C0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  <a:latin typeface="Arial"/>
                <a:ea typeface="Verdana" pitchFamily="34" charset="0"/>
                <a:cs typeface="Arial"/>
              </a:rPr>
              <a:t>Bucket</a:t>
            </a:r>
            <a:endParaRPr lang="en-US" sz="1050" b="1" dirty="0">
              <a:solidFill>
                <a:srgbClr val="0070C0"/>
              </a:solidFill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241036" y="2969753"/>
            <a:ext cx="471344" cy="534283"/>
            <a:chOff x="6445250" y="2209800"/>
            <a:chExt cx="735013" cy="752475"/>
          </a:xfrm>
        </p:grpSpPr>
        <p:sp>
          <p:nvSpPr>
            <p:cNvPr id="34" name="Freeform 278"/>
            <p:cNvSpPr>
              <a:spLocks/>
            </p:cNvSpPr>
            <p:nvPr/>
          </p:nvSpPr>
          <p:spPr bwMode="auto">
            <a:xfrm>
              <a:off x="6445250" y="2343150"/>
              <a:ext cx="735013" cy="61912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39" y="10"/>
                </a:cxn>
                <a:cxn ang="0">
                  <a:pos x="0" y="0"/>
                </a:cxn>
                <a:cxn ang="0">
                  <a:pos x="13" y="59"/>
                </a:cxn>
                <a:cxn ang="0">
                  <a:pos x="39" y="65"/>
                </a:cxn>
                <a:cxn ang="0">
                  <a:pos x="64" y="59"/>
                </a:cxn>
                <a:cxn ang="0">
                  <a:pos x="64" y="59"/>
                </a:cxn>
                <a:cxn ang="0">
                  <a:pos x="77" y="0"/>
                </a:cxn>
              </a:cxnLst>
              <a:rect l="0" t="0" r="r" b="b"/>
              <a:pathLst>
                <a:path w="77" h="65">
                  <a:moveTo>
                    <a:pt x="77" y="0"/>
                  </a:moveTo>
                  <a:cubicBezTo>
                    <a:pt x="77" y="5"/>
                    <a:pt x="60" y="10"/>
                    <a:pt x="39" y="10"/>
                  </a:cubicBezTo>
                  <a:cubicBezTo>
                    <a:pt x="17" y="10"/>
                    <a:pt x="0" y="5"/>
                    <a:pt x="0" y="0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62"/>
                    <a:pt x="24" y="65"/>
                    <a:pt x="39" y="65"/>
                  </a:cubicBezTo>
                  <a:cubicBezTo>
                    <a:pt x="53" y="65"/>
                    <a:pt x="64" y="62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146E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35" name="Oval 279"/>
            <p:cNvSpPr>
              <a:spLocks noChangeArrowheads="1"/>
            </p:cNvSpPr>
            <p:nvPr/>
          </p:nvSpPr>
          <p:spPr bwMode="auto">
            <a:xfrm>
              <a:off x="6445250" y="2209800"/>
              <a:ext cx="735013" cy="190500"/>
            </a:xfrm>
            <a:prstGeom prst="ellipse">
              <a:avLst/>
            </a:prstGeom>
            <a:solidFill>
              <a:srgbClr val="146E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Arial"/>
                <a:cs typeface="Arial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59613" y="1104297"/>
            <a:ext cx="434192" cy="419786"/>
            <a:chOff x="6445250" y="-3500438"/>
            <a:chExt cx="725488" cy="725488"/>
          </a:xfrm>
        </p:grpSpPr>
        <p:sp>
          <p:nvSpPr>
            <p:cNvPr id="38" name="Freeform 309"/>
            <p:cNvSpPr>
              <a:spLocks/>
            </p:cNvSpPr>
            <p:nvPr/>
          </p:nvSpPr>
          <p:spPr bwMode="auto">
            <a:xfrm>
              <a:off x="6445250" y="-3395663"/>
              <a:ext cx="106363" cy="381000"/>
            </a:xfrm>
            <a:custGeom>
              <a:avLst/>
              <a:gdLst/>
              <a:ahLst/>
              <a:cxnLst>
                <a:cxn ang="0">
                  <a:pos x="7" y="26"/>
                </a:cxn>
                <a:cxn ang="0">
                  <a:pos x="7" y="18"/>
                </a:cxn>
                <a:cxn ang="0">
                  <a:pos x="10" y="18"/>
                </a:cxn>
                <a:cxn ang="0">
                  <a:pos x="11" y="0"/>
                </a:cxn>
                <a:cxn ang="0">
                  <a:pos x="0" y="27"/>
                </a:cxn>
                <a:cxn ang="0">
                  <a:pos x="2" y="40"/>
                </a:cxn>
                <a:cxn ang="0">
                  <a:pos x="8" y="26"/>
                </a:cxn>
                <a:cxn ang="0">
                  <a:pos x="7" y="26"/>
                </a:cxn>
              </a:cxnLst>
              <a:rect l="0" t="0" r="r" b="b"/>
              <a:pathLst>
                <a:path w="11" h="40">
                  <a:moveTo>
                    <a:pt x="7" y="26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7"/>
                    <a:pt x="0" y="27"/>
                  </a:cubicBezTo>
                  <a:cubicBezTo>
                    <a:pt x="0" y="32"/>
                    <a:pt x="1" y="36"/>
                    <a:pt x="2" y="40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7" y="26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9" name="Freeform 310"/>
            <p:cNvSpPr>
              <a:spLocks/>
            </p:cNvSpPr>
            <p:nvPr/>
          </p:nvSpPr>
          <p:spPr bwMode="auto">
            <a:xfrm>
              <a:off x="6484938" y="-2976563"/>
              <a:ext cx="314325" cy="201613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14" y="5"/>
                </a:cxn>
                <a:cxn ang="0">
                  <a:pos x="0" y="0"/>
                </a:cxn>
                <a:cxn ang="0">
                  <a:pos x="33" y="21"/>
                </a:cxn>
                <a:cxn ang="0">
                  <a:pos x="21" y="10"/>
                </a:cxn>
                <a:cxn ang="0">
                  <a:pos x="14" y="10"/>
                </a:cxn>
              </a:cxnLst>
              <a:rect l="0" t="0" r="r" b="b"/>
              <a:pathLst>
                <a:path w="33" h="21">
                  <a:moveTo>
                    <a:pt x="14" y="10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2"/>
                    <a:pt x="18" y="21"/>
                    <a:pt x="33" y="21"/>
                  </a:cubicBezTo>
                  <a:cubicBezTo>
                    <a:pt x="21" y="10"/>
                    <a:pt x="21" y="10"/>
                    <a:pt x="21" y="10"/>
                  </a:cubicBezTo>
                  <a:lnTo>
                    <a:pt x="14" y="1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0" name="Freeform 311"/>
            <p:cNvSpPr>
              <a:spLocks/>
            </p:cNvSpPr>
            <p:nvPr/>
          </p:nvSpPr>
          <p:spPr bwMode="auto">
            <a:xfrm>
              <a:off x="7065963" y="-3395663"/>
              <a:ext cx="104775" cy="381000"/>
            </a:xfrm>
            <a:custGeom>
              <a:avLst/>
              <a:gdLst/>
              <a:ahLst/>
              <a:cxnLst>
                <a:cxn ang="0">
                  <a:pos x="3" y="18"/>
                </a:cxn>
                <a:cxn ang="0">
                  <a:pos x="3" y="26"/>
                </a:cxn>
                <a:cxn ang="0">
                  <a:pos x="2" y="26"/>
                </a:cxn>
                <a:cxn ang="0">
                  <a:pos x="9" y="40"/>
                </a:cxn>
                <a:cxn ang="0">
                  <a:pos x="11" y="27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3" y="18"/>
                </a:cxn>
              </a:cxnLst>
              <a:rect l="0" t="0" r="r" b="b"/>
              <a:pathLst>
                <a:path w="11" h="40">
                  <a:moveTo>
                    <a:pt x="3" y="18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1" y="36"/>
                    <a:pt x="11" y="32"/>
                    <a:pt x="11" y="27"/>
                  </a:cubicBezTo>
                  <a:cubicBezTo>
                    <a:pt x="11" y="17"/>
                    <a:pt x="7" y="7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3" y="18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1" name="Freeform 312"/>
            <p:cNvSpPr>
              <a:spLocks/>
            </p:cNvSpPr>
            <p:nvPr/>
          </p:nvSpPr>
          <p:spPr bwMode="auto">
            <a:xfrm>
              <a:off x="6580188" y="-3500438"/>
              <a:ext cx="457200" cy="104775"/>
            </a:xfrm>
            <a:custGeom>
              <a:avLst/>
              <a:gdLst/>
              <a:ahLst/>
              <a:cxnLst>
                <a:cxn ang="0">
                  <a:pos x="20" y="9"/>
                </a:cxn>
                <a:cxn ang="0">
                  <a:pos x="28" y="9"/>
                </a:cxn>
                <a:cxn ang="0">
                  <a:pos x="28" y="11"/>
                </a:cxn>
                <a:cxn ang="0">
                  <a:pos x="48" y="9"/>
                </a:cxn>
                <a:cxn ang="0">
                  <a:pos x="24" y="0"/>
                </a:cxn>
                <a:cxn ang="0">
                  <a:pos x="0" y="9"/>
                </a:cxn>
                <a:cxn ang="0">
                  <a:pos x="20" y="11"/>
                </a:cxn>
                <a:cxn ang="0">
                  <a:pos x="20" y="9"/>
                </a:cxn>
              </a:cxnLst>
              <a:rect l="0" t="0" r="r" b="b"/>
              <a:pathLst>
                <a:path w="48" h="11">
                  <a:moveTo>
                    <a:pt x="20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2" y="3"/>
                    <a:pt x="33" y="0"/>
                    <a:pt x="24" y="0"/>
                  </a:cubicBezTo>
                  <a:cubicBezTo>
                    <a:pt x="15" y="0"/>
                    <a:pt x="7" y="3"/>
                    <a:pt x="0" y="9"/>
                  </a:cubicBezTo>
                  <a:cubicBezTo>
                    <a:pt x="20" y="11"/>
                    <a:pt x="20" y="11"/>
                    <a:pt x="20" y="11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2" name="Freeform 313"/>
            <p:cNvSpPr>
              <a:spLocks/>
            </p:cNvSpPr>
            <p:nvPr/>
          </p:nvSpPr>
          <p:spPr bwMode="auto">
            <a:xfrm>
              <a:off x="6837363" y="-2976563"/>
              <a:ext cx="304800" cy="201613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2" y="10"/>
                </a:cxn>
                <a:cxn ang="0">
                  <a:pos x="0" y="21"/>
                </a:cxn>
                <a:cxn ang="0">
                  <a:pos x="32" y="0"/>
                </a:cxn>
                <a:cxn ang="0">
                  <a:pos x="18" y="5"/>
                </a:cxn>
                <a:cxn ang="0">
                  <a:pos x="18" y="10"/>
                </a:cxn>
              </a:cxnLst>
              <a:rect l="0" t="0" r="r" b="b"/>
              <a:pathLst>
                <a:path w="32" h="21">
                  <a:moveTo>
                    <a:pt x="18" y="10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20"/>
                    <a:pt x="26" y="12"/>
                    <a:pt x="32" y="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3" name="Freeform 314"/>
            <p:cNvSpPr>
              <a:spLocks/>
            </p:cNvSpPr>
            <p:nvPr/>
          </p:nvSpPr>
          <p:spPr bwMode="auto">
            <a:xfrm>
              <a:off x="6561138" y="-3395663"/>
              <a:ext cx="209550" cy="171450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12" y="108"/>
                </a:cxn>
                <a:cxn ang="0">
                  <a:pos x="132" y="18"/>
                </a:cxn>
                <a:cxn ang="0">
                  <a:pos x="132" y="18"/>
                </a:cxn>
                <a:cxn ang="0">
                  <a:pos x="12" y="0"/>
                </a:cxn>
                <a:cxn ang="0">
                  <a:pos x="0" y="108"/>
                </a:cxn>
              </a:cxnLst>
              <a:rect l="0" t="0" r="r" b="b"/>
              <a:pathLst>
                <a:path w="132" h="108">
                  <a:moveTo>
                    <a:pt x="0" y="108"/>
                  </a:moveTo>
                  <a:lnTo>
                    <a:pt x="12" y="10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2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4" name="Freeform 315"/>
            <p:cNvSpPr>
              <a:spLocks/>
            </p:cNvSpPr>
            <p:nvPr/>
          </p:nvSpPr>
          <p:spPr bwMode="auto">
            <a:xfrm>
              <a:off x="6846888" y="-3395663"/>
              <a:ext cx="200025" cy="171450"/>
            </a:xfrm>
            <a:custGeom>
              <a:avLst/>
              <a:gdLst/>
              <a:ahLst/>
              <a:cxnLst>
                <a:cxn ang="0">
                  <a:pos x="126" y="108"/>
                </a:cxn>
                <a:cxn ang="0">
                  <a:pos x="12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14" y="108"/>
                </a:cxn>
                <a:cxn ang="0">
                  <a:pos x="126" y="108"/>
                </a:cxn>
              </a:cxnLst>
              <a:rect l="0" t="0" r="r" b="b"/>
              <a:pathLst>
                <a:path w="126" h="108">
                  <a:moveTo>
                    <a:pt x="126" y="108"/>
                  </a:moveTo>
                  <a:lnTo>
                    <a:pt x="12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14" y="108"/>
                  </a:lnTo>
                  <a:lnTo>
                    <a:pt x="126" y="108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5" name="Freeform 316"/>
            <p:cNvSpPr>
              <a:spLocks/>
            </p:cNvSpPr>
            <p:nvPr/>
          </p:nvSpPr>
          <p:spPr bwMode="auto">
            <a:xfrm>
              <a:off x="6694488" y="-2909888"/>
              <a:ext cx="238125" cy="125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79"/>
                </a:cxn>
                <a:cxn ang="0">
                  <a:pos x="150" y="6"/>
                </a:cxn>
                <a:cxn ang="0">
                  <a:pos x="15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0" h="79">
                  <a:moveTo>
                    <a:pt x="0" y="0"/>
                  </a:moveTo>
                  <a:lnTo>
                    <a:pt x="78" y="79"/>
                  </a:lnTo>
                  <a:lnTo>
                    <a:pt x="150" y="6"/>
                  </a:lnTo>
                  <a:lnTo>
                    <a:pt x="15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6" name="Freeform 317"/>
            <p:cNvSpPr>
              <a:spLocks/>
            </p:cNvSpPr>
            <p:nvPr/>
          </p:nvSpPr>
          <p:spPr bwMode="auto">
            <a:xfrm>
              <a:off x="6694488" y="-3090863"/>
              <a:ext cx="238125" cy="15240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84"/>
                </a:cxn>
                <a:cxn ang="0">
                  <a:pos x="0" y="96"/>
                </a:cxn>
                <a:cxn ang="0">
                  <a:pos x="150" y="96"/>
                </a:cxn>
                <a:cxn ang="0">
                  <a:pos x="150" y="90"/>
                </a:cxn>
                <a:cxn ang="0">
                  <a:pos x="78" y="0"/>
                </a:cxn>
                <a:cxn ang="0">
                  <a:pos x="66" y="0"/>
                </a:cxn>
              </a:cxnLst>
              <a:rect l="0" t="0" r="r" b="b"/>
              <a:pathLst>
                <a:path w="150" h="96">
                  <a:moveTo>
                    <a:pt x="66" y="0"/>
                  </a:moveTo>
                  <a:lnTo>
                    <a:pt x="0" y="84"/>
                  </a:lnTo>
                  <a:lnTo>
                    <a:pt x="0" y="96"/>
                  </a:lnTo>
                  <a:lnTo>
                    <a:pt x="150" y="96"/>
                  </a:lnTo>
                  <a:lnTo>
                    <a:pt x="150" y="90"/>
                  </a:lnTo>
                  <a:lnTo>
                    <a:pt x="7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7" name="Freeform 318"/>
            <p:cNvSpPr>
              <a:spLocks/>
            </p:cNvSpPr>
            <p:nvPr/>
          </p:nvSpPr>
          <p:spPr bwMode="auto">
            <a:xfrm>
              <a:off x="6846888" y="-3167063"/>
              <a:ext cx="180975" cy="209550"/>
            </a:xfrm>
            <a:custGeom>
              <a:avLst/>
              <a:gdLst/>
              <a:ahLst/>
              <a:cxnLst>
                <a:cxn ang="0">
                  <a:pos x="108" y="12"/>
                </a:cxn>
                <a:cxn ang="0">
                  <a:pos x="108" y="0"/>
                </a:cxn>
                <a:cxn ang="0">
                  <a:pos x="0" y="30"/>
                </a:cxn>
                <a:cxn ang="0">
                  <a:pos x="0" y="48"/>
                </a:cxn>
                <a:cxn ang="0">
                  <a:pos x="66" y="132"/>
                </a:cxn>
                <a:cxn ang="0">
                  <a:pos x="78" y="132"/>
                </a:cxn>
                <a:cxn ang="0">
                  <a:pos x="114" y="12"/>
                </a:cxn>
                <a:cxn ang="0">
                  <a:pos x="108" y="12"/>
                </a:cxn>
              </a:cxnLst>
              <a:rect l="0" t="0" r="r" b="b"/>
              <a:pathLst>
                <a:path w="114" h="132">
                  <a:moveTo>
                    <a:pt x="108" y="12"/>
                  </a:moveTo>
                  <a:lnTo>
                    <a:pt x="108" y="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6" y="132"/>
                  </a:lnTo>
                  <a:lnTo>
                    <a:pt x="78" y="132"/>
                  </a:lnTo>
                  <a:lnTo>
                    <a:pt x="114" y="12"/>
                  </a:lnTo>
                  <a:lnTo>
                    <a:pt x="108" y="12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8" name="Freeform 319"/>
            <p:cNvSpPr>
              <a:spLocks/>
            </p:cNvSpPr>
            <p:nvPr/>
          </p:nvSpPr>
          <p:spPr bwMode="auto">
            <a:xfrm>
              <a:off x="6989763" y="-3148013"/>
              <a:ext cx="142875" cy="2000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120"/>
                </a:cxn>
                <a:cxn ang="0">
                  <a:pos x="12" y="120"/>
                </a:cxn>
                <a:cxn ang="0">
                  <a:pos x="12" y="126"/>
                </a:cxn>
                <a:cxn ang="0">
                  <a:pos x="90" y="9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0" h="126">
                  <a:moveTo>
                    <a:pt x="42" y="0"/>
                  </a:moveTo>
                  <a:lnTo>
                    <a:pt x="0" y="120"/>
                  </a:lnTo>
                  <a:lnTo>
                    <a:pt x="12" y="120"/>
                  </a:lnTo>
                  <a:lnTo>
                    <a:pt x="12" y="126"/>
                  </a:lnTo>
                  <a:lnTo>
                    <a:pt x="90" y="9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9" name="Freeform 320"/>
            <p:cNvSpPr>
              <a:spLocks/>
            </p:cNvSpPr>
            <p:nvPr/>
          </p:nvSpPr>
          <p:spPr bwMode="auto">
            <a:xfrm>
              <a:off x="6818313" y="-3338513"/>
              <a:ext cx="200025" cy="190500"/>
            </a:xfrm>
            <a:custGeom>
              <a:avLst/>
              <a:gdLst/>
              <a:ahLst/>
              <a:cxnLst>
                <a:cxn ang="0">
                  <a:pos x="18" y="120"/>
                </a:cxn>
                <a:cxn ang="0">
                  <a:pos x="126" y="96"/>
                </a:cxn>
                <a:cxn ang="0">
                  <a:pos x="126" y="84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18" y="114"/>
                </a:cxn>
                <a:cxn ang="0">
                  <a:pos x="18" y="120"/>
                </a:cxn>
              </a:cxnLst>
              <a:rect l="0" t="0" r="r" b="b"/>
              <a:pathLst>
                <a:path w="126" h="120">
                  <a:moveTo>
                    <a:pt x="18" y="120"/>
                  </a:moveTo>
                  <a:lnTo>
                    <a:pt x="126" y="96"/>
                  </a:lnTo>
                  <a:lnTo>
                    <a:pt x="126" y="8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18" y="114"/>
                  </a:lnTo>
                  <a:lnTo>
                    <a:pt x="18" y="12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0" name="Freeform 321"/>
            <p:cNvSpPr>
              <a:spLocks/>
            </p:cNvSpPr>
            <p:nvPr/>
          </p:nvSpPr>
          <p:spPr bwMode="auto">
            <a:xfrm>
              <a:off x="6494463" y="-3148013"/>
              <a:ext cx="142875" cy="1905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90"/>
                </a:cxn>
                <a:cxn ang="0">
                  <a:pos x="78" y="120"/>
                </a:cxn>
                <a:cxn ang="0">
                  <a:pos x="78" y="120"/>
                </a:cxn>
                <a:cxn ang="0">
                  <a:pos x="90" y="12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90" h="120">
                  <a:moveTo>
                    <a:pt x="36" y="0"/>
                  </a:moveTo>
                  <a:lnTo>
                    <a:pt x="0" y="90"/>
                  </a:lnTo>
                  <a:lnTo>
                    <a:pt x="78" y="120"/>
                  </a:lnTo>
                  <a:lnTo>
                    <a:pt x="78" y="120"/>
                  </a:lnTo>
                  <a:lnTo>
                    <a:pt x="90" y="12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1" name="Freeform 322"/>
            <p:cNvSpPr>
              <a:spLocks/>
            </p:cNvSpPr>
            <p:nvPr/>
          </p:nvSpPr>
          <p:spPr bwMode="auto">
            <a:xfrm>
              <a:off x="6580188" y="-3167063"/>
              <a:ext cx="190500" cy="209550"/>
            </a:xfrm>
            <a:custGeom>
              <a:avLst/>
              <a:gdLst/>
              <a:ahLst/>
              <a:cxnLst>
                <a:cxn ang="0">
                  <a:pos x="120" y="30"/>
                </a:cxn>
                <a:cxn ang="0">
                  <a:pos x="6" y="0"/>
                </a:cxn>
                <a:cxn ang="0">
                  <a:pos x="6" y="12"/>
                </a:cxn>
                <a:cxn ang="0">
                  <a:pos x="0" y="12"/>
                </a:cxn>
                <a:cxn ang="0">
                  <a:pos x="54" y="132"/>
                </a:cxn>
                <a:cxn ang="0">
                  <a:pos x="54" y="132"/>
                </a:cxn>
                <a:cxn ang="0">
                  <a:pos x="120" y="48"/>
                </a:cxn>
                <a:cxn ang="0">
                  <a:pos x="120" y="30"/>
                </a:cxn>
              </a:cxnLst>
              <a:rect l="0" t="0" r="r" b="b"/>
              <a:pathLst>
                <a:path w="120" h="132">
                  <a:moveTo>
                    <a:pt x="120" y="30"/>
                  </a:moveTo>
                  <a:lnTo>
                    <a:pt x="6" y="0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54" y="132"/>
                  </a:lnTo>
                  <a:lnTo>
                    <a:pt x="54" y="132"/>
                  </a:lnTo>
                  <a:lnTo>
                    <a:pt x="120" y="48"/>
                  </a:lnTo>
                  <a:lnTo>
                    <a:pt x="120" y="3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323"/>
            <p:cNvSpPr>
              <a:spLocks/>
            </p:cNvSpPr>
            <p:nvPr/>
          </p:nvSpPr>
          <p:spPr bwMode="auto">
            <a:xfrm>
              <a:off x="6581621" y="-3338513"/>
              <a:ext cx="209550" cy="1905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14" y="120"/>
                </a:cxn>
                <a:cxn ang="0">
                  <a:pos x="114" y="114"/>
                </a:cxn>
                <a:cxn ang="0">
                  <a:pos x="132" y="114"/>
                </a:cxn>
                <a:cxn ang="0">
                  <a:pos x="132" y="0"/>
                </a:cxn>
                <a:cxn ang="0">
                  <a:pos x="120" y="0"/>
                </a:cxn>
                <a:cxn ang="0">
                  <a:pos x="0" y="90"/>
                </a:cxn>
                <a:cxn ang="0">
                  <a:pos x="0" y="96"/>
                </a:cxn>
              </a:cxnLst>
              <a:rect l="0" t="0" r="r" b="b"/>
              <a:pathLst>
                <a:path w="132" h="120">
                  <a:moveTo>
                    <a:pt x="0" y="96"/>
                  </a:moveTo>
                  <a:lnTo>
                    <a:pt x="114" y="120"/>
                  </a:lnTo>
                  <a:lnTo>
                    <a:pt x="114" y="114"/>
                  </a:lnTo>
                  <a:lnTo>
                    <a:pt x="132" y="114"/>
                  </a:lnTo>
                  <a:lnTo>
                    <a:pt x="132" y="0"/>
                  </a:lnTo>
                  <a:lnTo>
                    <a:pt x="120" y="0"/>
                  </a:lnTo>
                  <a:lnTo>
                    <a:pt x="0" y="9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53" name="Straight Arrow Connector 52"/>
          <p:cNvCxnSpPr>
            <a:stCxn id="35" idx="0"/>
          </p:cNvCxnSpPr>
          <p:nvPr/>
        </p:nvCxnSpPr>
        <p:spPr>
          <a:xfrm flipV="1">
            <a:off x="6476709" y="1549818"/>
            <a:ext cx="18202" cy="1419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38"/>
          <p:cNvSpPr txBox="1">
            <a:spLocks noChangeArrowheads="1"/>
          </p:cNvSpPr>
          <p:nvPr/>
        </p:nvSpPr>
        <p:spPr bwMode="auto">
          <a:xfrm>
            <a:off x="6634222" y="1120798"/>
            <a:ext cx="1128653" cy="38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1"/>
                </a:solidFill>
                <a:latin typeface="Arial"/>
                <a:ea typeface="Verdana" pitchFamily="34" charset="0"/>
                <a:cs typeface="Arial"/>
              </a:rPr>
              <a:t>Amazon CloudFront</a:t>
            </a:r>
            <a:endParaRPr lang="en-US" sz="1050" b="1" dirty="0">
              <a:solidFill>
                <a:schemeClr val="accent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55" name="TextBox 39"/>
          <p:cNvSpPr txBox="1">
            <a:spLocks noChangeArrowheads="1"/>
          </p:cNvSpPr>
          <p:nvPr/>
        </p:nvSpPr>
        <p:spPr bwMode="auto">
          <a:xfrm>
            <a:off x="5422400" y="682934"/>
            <a:ext cx="21704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media.devops.com</a:t>
            </a:r>
            <a:endParaRPr lang="en-US" sz="1400" b="1" dirty="0">
              <a:solidFill>
                <a:srgbClr val="002060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577943" y="873308"/>
            <a:ext cx="872335" cy="229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  <a:sym typeface="Times New Roman" pitchFamily="18" charset="0"/>
              </a:rPr>
              <a:t>(Static data</a:t>
            </a:r>
            <a:r>
              <a:rPr lang="en-US" sz="1000" b="1" dirty="0">
                <a:solidFill>
                  <a:srgbClr val="000000"/>
                </a:solidFill>
                <a:latin typeface="Arial"/>
                <a:cs typeface="Arial"/>
                <a:sym typeface="Times New Roman" pitchFamily="18" charset="0"/>
              </a:rPr>
              <a:t>)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719833" y="3280746"/>
            <a:ext cx="1505373" cy="123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443742" y="3966370"/>
            <a:ext cx="4737" cy="150114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705968" y="5467511"/>
            <a:ext cx="1686604" cy="10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95" y="5178822"/>
            <a:ext cx="433449" cy="43184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34" y="5320690"/>
            <a:ext cx="433449" cy="431842"/>
          </a:xfrm>
          <a:prstGeom prst="rect">
            <a:avLst/>
          </a:prstGeom>
        </p:spPr>
      </p:pic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2800914" y="5715657"/>
            <a:ext cx="1290983" cy="21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accent4"/>
                </a:solidFill>
                <a:latin typeface="Arial"/>
                <a:ea typeface="Verdana" pitchFamily="34" charset="0"/>
                <a:cs typeface="Arial"/>
              </a:rPr>
              <a:t>ElastiCache Tier</a:t>
            </a:r>
            <a:endParaRPr lang="en-US" sz="900" b="1" dirty="0">
              <a:solidFill>
                <a:schemeClr val="accent4"/>
              </a:solidFill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446429" y="4881780"/>
            <a:ext cx="0" cy="2949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770368" y="5477510"/>
            <a:ext cx="440735" cy="560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03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79198" y="2724268"/>
            <a:ext cx="2425400" cy="3268980"/>
          </a:xfrm>
          <a:prstGeom prst="roundRect">
            <a:avLst>
              <a:gd name="adj" fmla="val 9818"/>
            </a:avLst>
          </a:prstGeom>
          <a:solidFill>
            <a:schemeClr val="bg1"/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3250450" y="5749716"/>
            <a:ext cx="1634259" cy="24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AZ-1</a:t>
            </a:r>
            <a:endParaRPr lang="en-US" sz="1050" b="1" dirty="0">
              <a:solidFill>
                <a:srgbClr val="F7981F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37" name="TextBox 39"/>
          <p:cNvSpPr txBox="1">
            <a:spLocks noChangeArrowheads="1"/>
          </p:cNvSpPr>
          <p:nvPr/>
        </p:nvSpPr>
        <p:spPr bwMode="auto">
          <a:xfrm>
            <a:off x="3055886" y="701404"/>
            <a:ext cx="2019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www.devops.com</a:t>
            </a:r>
            <a:endParaRPr lang="en-US" sz="1400" b="1" dirty="0">
              <a:solidFill>
                <a:srgbClr val="002060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58" name="Freeform 18"/>
          <p:cNvSpPr>
            <a:spLocks/>
          </p:cNvSpPr>
          <p:nvPr/>
        </p:nvSpPr>
        <p:spPr bwMode="auto">
          <a:xfrm>
            <a:off x="3363096" y="3078715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Arial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091453" y="2944477"/>
            <a:ext cx="1952255" cy="93345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TextBox 94"/>
          <p:cNvSpPr txBox="1">
            <a:spLocks noChangeArrowheads="1"/>
          </p:cNvSpPr>
          <p:nvPr/>
        </p:nvSpPr>
        <p:spPr bwMode="auto">
          <a:xfrm>
            <a:off x="3082034" y="3673369"/>
            <a:ext cx="2019725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Arial"/>
                <a:ea typeface="Verdana" pitchFamily="34" charset="0"/>
                <a:cs typeface="Arial"/>
              </a:rPr>
              <a:t>Auto Scaling Group</a:t>
            </a:r>
            <a:endParaRPr lang="en-US" sz="1050" b="1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61" name="Freeform 18"/>
          <p:cNvSpPr>
            <a:spLocks/>
          </p:cNvSpPr>
          <p:nvPr/>
        </p:nvSpPr>
        <p:spPr bwMode="auto">
          <a:xfrm>
            <a:off x="4151657" y="3055604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Web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245383" y="5234019"/>
            <a:ext cx="529933" cy="515697"/>
            <a:chOff x="5045075" y="2203421"/>
            <a:chExt cx="772319" cy="749329"/>
          </a:xfrm>
        </p:grpSpPr>
        <p:grpSp>
          <p:nvGrpSpPr>
            <p:cNvPr id="64" name="Group 347"/>
            <p:cNvGrpSpPr/>
            <p:nvPr/>
          </p:nvGrpSpPr>
          <p:grpSpPr>
            <a:xfrm>
              <a:off x="5511006" y="2594597"/>
              <a:ext cx="306388" cy="358153"/>
              <a:chOff x="5351242" y="1057615"/>
              <a:chExt cx="628650" cy="771185"/>
            </a:xfrm>
          </p:grpSpPr>
          <p:sp>
            <p:nvSpPr>
              <p:cNvPr id="67" name="Freeform 289"/>
              <p:cNvSpPr>
                <a:spLocks/>
              </p:cNvSpPr>
              <p:nvPr/>
            </p:nvSpPr>
            <p:spPr bwMode="auto">
              <a:xfrm>
                <a:off x="5359400" y="1189037"/>
                <a:ext cx="619125" cy="639763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33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33" y="67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0"/>
                  </a:cxn>
                </a:cxnLst>
                <a:rect l="0" t="0" r="r" b="b"/>
                <a:pathLst>
                  <a:path w="65" h="67">
                    <a:moveTo>
                      <a:pt x="65" y="0"/>
                    </a:moveTo>
                    <a:cubicBezTo>
                      <a:pt x="64" y="5"/>
                      <a:pt x="51" y="8"/>
                      <a:pt x="33" y="8"/>
                    </a:cubicBezTo>
                    <a:cubicBezTo>
                      <a:pt x="14" y="8"/>
                      <a:pt x="2" y="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3"/>
                      <a:pt x="14" y="67"/>
                      <a:pt x="33" y="67"/>
                    </a:cubicBezTo>
                    <a:cubicBezTo>
                      <a:pt x="51" y="67"/>
                      <a:pt x="65" y="63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0"/>
                      <a:pt x="65" y="0"/>
                      <a:pt x="65" y="0"/>
                    </a:cubicBezTo>
                    <a:close/>
                  </a:path>
                </a:pathLst>
              </a:custGeom>
              <a:solidFill>
                <a:srgbClr val="6F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8" name="Oval 290"/>
              <p:cNvSpPr>
                <a:spLocks noChangeArrowheads="1"/>
              </p:cNvSpPr>
              <p:nvPr/>
            </p:nvSpPr>
            <p:spPr bwMode="auto">
              <a:xfrm>
                <a:off x="5351242" y="1057615"/>
                <a:ext cx="628650" cy="161925"/>
              </a:xfrm>
              <a:prstGeom prst="ellipse">
                <a:avLst/>
              </a:prstGeom>
              <a:solidFill>
                <a:srgbClr val="70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65" name="Freeform 160"/>
            <p:cNvSpPr>
              <a:spLocks/>
            </p:cNvSpPr>
            <p:nvPr/>
          </p:nvSpPr>
          <p:spPr bwMode="auto">
            <a:xfrm>
              <a:off x="5045075" y="2203421"/>
              <a:ext cx="704850" cy="723900"/>
            </a:xfrm>
            <a:custGeom>
              <a:avLst/>
              <a:gdLst/>
              <a:ahLst/>
              <a:cxnLst>
                <a:cxn ang="0">
                  <a:pos x="47" y="45"/>
                </a:cxn>
                <a:cxn ang="0">
                  <a:pos x="47" y="44"/>
                </a:cxn>
                <a:cxn ang="0">
                  <a:pos x="47" y="44"/>
                </a:cxn>
                <a:cxn ang="0">
                  <a:pos x="65" y="39"/>
                </a:cxn>
                <a:cxn ang="0">
                  <a:pos x="74" y="39"/>
                </a:cxn>
                <a:cxn ang="0">
                  <a:pos x="74" y="7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69"/>
                </a:cxn>
                <a:cxn ang="0">
                  <a:pos x="6" y="76"/>
                </a:cxn>
                <a:cxn ang="0">
                  <a:pos x="48" y="76"/>
                </a:cxn>
                <a:cxn ang="0">
                  <a:pos x="47" y="73"/>
                </a:cxn>
                <a:cxn ang="0">
                  <a:pos x="47" y="45"/>
                </a:cxn>
              </a:cxnLst>
              <a:rect l="0" t="0" r="r" b="b"/>
              <a:pathLst>
                <a:path w="74" h="76">
                  <a:moveTo>
                    <a:pt x="47" y="45"/>
                  </a:moveTo>
                  <a:cubicBezTo>
                    <a:pt x="47" y="45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0"/>
                    <a:pt x="56" y="39"/>
                    <a:pt x="65" y="39"/>
                  </a:cubicBezTo>
                  <a:cubicBezTo>
                    <a:pt x="68" y="39"/>
                    <a:pt x="71" y="39"/>
                    <a:pt x="74" y="39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6"/>
                    <a:pt x="6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7" y="75"/>
                    <a:pt x="47" y="74"/>
                    <a:pt x="47" y="73"/>
                  </a:cubicBezTo>
                  <a:lnTo>
                    <a:pt x="47" y="45"/>
                  </a:lnTo>
                  <a:close/>
                </a:path>
              </a:pathLst>
            </a:custGeom>
            <a:solidFill>
              <a:srgbClr val="6F2D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Freeform 153"/>
            <p:cNvSpPr>
              <a:spLocks/>
            </p:cNvSpPr>
            <p:nvPr/>
          </p:nvSpPr>
          <p:spPr bwMode="auto">
            <a:xfrm>
              <a:off x="5602287" y="2728912"/>
              <a:ext cx="142875" cy="161925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36" y="102"/>
                </a:cxn>
                <a:cxn ang="0">
                  <a:pos x="54" y="102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72" y="102"/>
                </a:cxn>
                <a:cxn ang="0">
                  <a:pos x="90" y="102"/>
                </a:cxn>
                <a:cxn ang="0">
                  <a:pos x="90" y="0"/>
                </a:cxn>
                <a:cxn ang="0">
                  <a:pos x="60" y="0"/>
                </a:cxn>
                <a:cxn ang="0">
                  <a:pos x="42" y="72"/>
                </a:cxn>
                <a:cxn ang="0">
                  <a:pos x="42" y="72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102"/>
                </a:cxn>
                <a:cxn ang="0">
                  <a:pos x="18" y="102"/>
                </a:cxn>
                <a:cxn ang="0">
                  <a:pos x="18" y="18"/>
                </a:cxn>
              </a:cxnLst>
              <a:rect l="0" t="0" r="r" b="b"/>
              <a:pathLst>
                <a:path w="90" h="102">
                  <a:moveTo>
                    <a:pt x="18" y="18"/>
                  </a:moveTo>
                  <a:lnTo>
                    <a:pt x="18" y="18"/>
                  </a:lnTo>
                  <a:lnTo>
                    <a:pt x="36" y="102"/>
                  </a:lnTo>
                  <a:lnTo>
                    <a:pt x="54" y="102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72" y="102"/>
                  </a:lnTo>
                  <a:lnTo>
                    <a:pt x="90" y="102"/>
                  </a:lnTo>
                  <a:lnTo>
                    <a:pt x="90" y="0"/>
                  </a:lnTo>
                  <a:lnTo>
                    <a:pt x="60" y="0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102"/>
                  </a:lnTo>
                  <a:lnTo>
                    <a:pt x="18" y="10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69" name="Freeform 18"/>
          <p:cNvSpPr>
            <a:spLocks/>
          </p:cNvSpPr>
          <p:nvPr/>
        </p:nvSpPr>
        <p:spPr bwMode="auto">
          <a:xfrm>
            <a:off x="3363096" y="4162908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App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115770" y="4036396"/>
            <a:ext cx="1952255" cy="84538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023983" y="4651117"/>
            <a:ext cx="2019725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Arial"/>
                <a:ea typeface="Verdana" pitchFamily="34" charset="0"/>
                <a:cs typeface="Arial"/>
              </a:rPr>
              <a:t>App Tier</a:t>
            </a:r>
            <a:endParaRPr lang="en-US" sz="1050" b="1" dirty="0"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461003" y="4924341"/>
            <a:ext cx="0" cy="2949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046597" y="941447"/>
            <a:ext cx="4988" cy="2469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4"/>
          <p:cNvSpPr txBox="1">
            <a:spLocks noChangeArrowheads="1"/>
          </p:cNvSpPr>
          <p:nvPr/>
        </p:nvSpPr>
        <p:spPr bwMode="auto">
          <a:xfrm>
            <a:off x="4062903" y="5722883"/>
            <a:ext cx="1421008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4"/>
                </a:solidFill>
                <a:latin typeface="Arial"/>
                <a:ea typeface="Verdana" pitchFamily="34" charset="0"/>
                <a:cs typeface="Arial"/>
              </a:rPr>
              <a:t>Amazon RDS</a:t>
            </a:r>
            <a:endParaRPr lang="en-US" sz="1050" b="1" dirty="0">
              <a:solidFill>
                <a:schemeClr val="accent4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7" name="TextBox 94"/>
          <p:cNvSpPr txBox="1">
            <a:spLocks noChangeArrowheads="1"/>
          </p:cNvSpPr>
          <p:nvPr/>
        </p:nvSpPr>
        <p:spPr bwMode="auto">
          <a:xfrm>
            <a:off x="4049091" y="2364161"/>
            <a:ext cx="1421008" cy="38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6"/>
                </a:solidFill>
                <a:latin typeface="Arial"/>
                <a:ea typeface="Verdana" pitchFamily="34" charset="0"/>
                <a:cs typeface="Arial"/>
              </a:rPr>
              <a:t>Amazon  EC2</a:t>
            </a:r>
          </a:p>
          <a:p>
            <a:pPr algn="ctr"/>
            <a:r>
              <a:rPr lang="en-US" sz="1050" b="1" dirty="0" smtClean="0">
                <a:solidFill>
                  <a:schemeClr val="accent6"/>
                </a:solidFill>
                <a:latin typeface="Arial"/>
                <a:ea typeface="Verdana" pitchFamily="34" charset="0"/>
                <a:cs typeface="Arial"/>
              </a:rPr>
              <a:t>Instances</a:t>
            </a:r>
            <a:endParaRPr lang="en-US" sz="1050" b="1" dirty="0">
              <a:solidFill>
                <a:schemeClr val="accent6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8" name="Freeform 18"/>
          <p:cNvSpPr>
            <a:spLocks/>
          </p:cNvSpPr>
          <p:nvPr/>
        </p:nvSpPr>
        <p:spPr bwMode="auto">
          <a:xfrm>
            <a:off x="3363096" y="3049445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Web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9" name="Freeform 18"/>
          <p:cNvSpPr>
            <a:spLocks/>
          </p:cNvSpPr>
          <p:nvPr/>
        </p:nvSpPr>
        <p:spPr bwMode="auto">
          <a:xfrm>
            <a:off x="4182229" y="4180681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App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07" name="Title 106"/>
          <p:cNvSpPr>
            <a:spLocks noGrp="1"/>
          </p:cNvSpPr>
          <p:nvPr>
            <p:ph type="title"/>
          </p:nvPr>
        </p:nvSpPr>
        <p:spPr>
          <a:xfrm>
            <a:off x="7278130" y="266168"/>
            <a:ext cx="4805359" cy="1325563"/>
          </a:xfrm>
        </p:spPr>
        <p:txBody>
          <a:bodyPr/>
          <a:lstStyle/>
          <a:p>
            <a:r>
              <a:rPr lang="en-US" dirty="0" smtClean="0"/>
              <a:t>Availability Zones</a:t>
            </a:r>
            <a:endParaRPr lang="en-US" dirty="0"/>
          </a:p>
        </p:txBody>
      </p:sp>
      <p:sp>
        <p:nvSpPr>
          <p:cNvPr id="106" name="Content Placeholder 105"/>
          <p:cNvSpPr>
            <a:spLocks noGrp="1"/>
          </p:cNvSpPr>
          <p:nvPr>
            <p:ph idx="1"/>
          </p:nvPr>
        </p:nvSpPr>
        <p:spPr>
          <a:xfrm>
            <a:off x="6974679" y="1538001"/>
            <a:ext cx="5412259" cy="4964082"/>
          </a:xfrm>
        </p:spPr>
        <p:txBody>
          <a:bodyPr>
            <a:normAutofit/>
          </a:bodyPr>
          <a:lstStyle/>
          <a:p>
            <a:r>
              <a:rPr lang="en-US" i="1" dirty="0" smtClean="0"/>
              <a:t>Isolated production environment</a:t>
            </a:r>
          </a:p>
          <a:p>
            <a:r>
              <a:rPr lang="en-US" dirty="0" smtClean="0"/>
              <a:t>Create pools or zones of your production environment that are isolated from other instances.</a:t>
            </a:r>
            <a:endParaRPr lang="en-US" b="1" dirty="0" smtClean="0"/>
          </a:p>
          <a:p>
            <a:r>
              <a:rPr lang="en-US" dirty="0" smtClean="0"/>
              <a:t>Example use cases:</a:t>
            </a:r>
          </a:p>
          <a:p>
            <a:pPr lvl="1"/>
            <a:r>
              <a:rPr lang="en-US" dirty="0" smtClean="0"/>
              <a:t>Switch requests when deploying new version,</a:t>
            </a:r>
          </a:p>
          <a:p>
            <a:pPr lvl="1"/>
            <a:r>
              <a:rPr lang="en-US" dirty="0" smtClean="0"/>
              <a:t>Have environments resilient to pollution (corrupted cache),</a:t>
            </a:r>
          </a:p>
          <a:p>
            <a:pPr lvl="1"/>
            <a:r>
              <a:rPr lang="en-US" dirty="0" smtClean="0"/>
              <a:t>Avoid slow spin up: Anticipate large traffic boost (lunch/primetime hours)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038859" y="1341125"/>
            <a:ext cx="0" cy="657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reeform 291"/>
          <p:cNvSpPr>
            <a:spLocks/>
          </p:cNvSpPr>
          <p:nvPr/>
        </p:nvSpPr>
        <p:spPr bwMode="auto">
          <a:xfrm>
            <a:off x="3849802" y="1212881"/>
            <a:ext cx="379855" cy="336937"/>
          </a:xfrm>
          <a:custGeom>
            <a:avLst/>
            <a:gdLst/>
            <a:ahLst/>
            <a:cxnLst>
              <a:cxn ang="0">
                <a:pos x="78" y="52"/>
              </a:cxn>
              <a:cxn ang="0">
                <a:pos x="42" y="75"/>
              </a:cxn>
              <a:cxn ang="0">
                <a:pos x="41" y="75"/>
              </a:cxn>
              <a:cxn ang="0">
                <a:pos x="1" y="52"/>
              </a:cxn>
              <a:cxn ang="0">
                <a:pos x="7" y="30"/>
              </a:cxn>
              <a:cxn ang="0">
                <a:pos x="1" y="16"/>
              </a:cxn>
              <a:cxn ang="0">
                <a:pos x="14" y="0"/>
              </a:cxn>
              <a:cxn ang="0">
                <a:pos x="40" y="0"/>
              </a:cxn>
              <a:cxn ang="0">
                <a:pos x="41" y="0"/>
              </a:cxn>
              <a:cxn ang="0">
                <a:pos x="66" y="0"/>
              </a:cxn>
              <a:cxn ang="0">
                <a:pos x="77" y="15"/>
              </a:cxn>
              <a:cxn ang="0">
                <a:pos x="71" y="29"/>
              </a:cxn>
              <a:cxn ang="0">
                <a:pos x="78" y="52"/>
              </a:cxn>
            </a:cxnLst>
            <a:rect l="0" t="0" r="r" b="b"/>
            <a:pathLst>
              <a:path w="80" h="76">
                <a:moveTo>
                  <a:pt x="78" y="52"/>
                </a:moveTo>
                <a:cubicBezTo>
                  <a:pt x="74" y="70"/>
                  <a:pt x="56" y="63"/>
                  <a:pt x="42" y="75"/>
                </a:cubicBezTo>
                <a:cubicBezTo>
                  <a:pt x="41" y="76"/>
                  <a:pt x="41" y="75"/>
                  <a:pt x="41" y="75"/>
                </a:cubicBezTo>
                <a:cubicBezTo>
                  <a:pt x="32" y="64"/>
                  <a:pt x="5" y="73"/>
                  <a:pt x="1" y="52"/>
                </a:cubicBezTo>
                <a:cubicBezTo>
                  <a:pt x="0" y="40"/>
                  <a:pt x="7" y="39"/>
                  <a:pt x="7" y="30"/>
                </a:cubicBezTo>
                <a:cubicBezTo>
                  <a:pt x="7" y="23"/>
                  <a:pt x="1" y="16"/>
                  <a:pt x="1" y="16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27" y="13"/>
                  <a:pt x="40" y="0"/>
                </a:cubicBezTo>
                <a:cubicBezTo>
                  <a:pt x="40" y="0"/>
                  <a:pt x="41" y="0"/>
                  <a:pt x="41" y="0"/>
                </a:cubicBezTo>
                <a:cubicBezTo>
                  <a:pt x="53" y="14"/>
                  <a:pt x="66" y="0"/>
                  <a:pt x="66" y="0"/>
                </a:cubicBezTo>
                <a:cubicBezTo>
                  <a:pt x="77" y="15"/>
                  <a:pt x="77" y="15"/>
                  <a:pt x="77" y="15"/>
                </a:cubicBezTo>
                <a:cubicBezTo>
                  <a:pt x="77" y="15"/>
                  <a:pt x="71" y="22"/>
                  <a:pt x="71" y="29"/>
                </a:cubicBezTo>
                <a:cubicBezTo>
                  <a:pt x="72" y="38"/>
                  <a:pt x="80" y="42"/>
                  <a:pt x="78" y="52"/>
                </a:cubicBezTo>
                <a:close/>
              </a:path>
            </a:pathLst>
          </a:custGeom>
          <a:solidFill>
            <a:srgbClr val="26226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8" name="TextBox 38"/>
          <p:cNvSpPr txBox="1">
            <a:spLocks noChangeArrowheads="1"/>
          </p:cNvSpPr>
          <p:nvPr/>
        </p:nvSpPr>
        <p:spPr bwMode="auto">
          <a:xfrm>
            <a:off x="2534980" y="1194192"/>
            <a:ext cx="1433331" cy="34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Amazon Route 53</a:t>
            </a:r>
          </a:p>
          <a:p>
            <a:pPr algn="ctr"/>
            <a:r>
              <a:rPr lang="en-US" sz="900" b="1" dirty="0" smtClean="0">
                <a:solidFill>
                  <a:srgbClr val="00206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Hosted Zone</a:t>
            </a:r>
            <a:endParaRPr lang="en-US" sz="900" b="1" dirty="0">
              <a:solidFill>
                <a:srgbClr val="00206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29" name="TextBox 39"/>
          <p:cNvSpPr txBox="1">
            <a:spLocks noChangeArrowheads="1"/>
          </p:cNvSpPr>
          <p:nvPr/>
        </p:nvSpPr>
        <p:spPr bwMode="auto">
          <a:xfrm>
            <a:off x="2800915" y="2063959"/>
            <a:ext cx="1189820" cy="38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Elastic Load</a:t>
            </a:r>
          </a:p>
          <a:p>
            <a:pPr algn="ctr"/>
            <a:r>
              <a:rPr lang="en-US" sz="1000" b="1" dirty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Balancer</a:t>
            </a:r>
          </a:p>
        </p:txBody>
      </p:sp>
      <p:sp>
        <p:nvSpPr>
          <p:cNvPr id="30" name="Freeform 39"/>
          <p:cNvSpPr>
            <a:spLocks noEditPoints="1"/>
          </p:cNvSpPr>
          <p:nvPr/>
        </p:nvSpPr>
        <p:spPr bwMode="auto">
          <a:xfrm>
            <a:off x="3785592" y="2008425"/>
            <a:ext cx="510016" cy="479890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  <a:cxn ang="0">
                <a:pos x="77" y="38"/>
              </a:cxn>
              <a:cxn ang="0">
                <a:pos x="39" y="0"/>
              </a:cxn>
              <a:cxn ang="0">
                <a:pos x="63" y="26"/>
              </a:cxn>
              <a:cxn ang="0">
                <a:pos x="51" y="26"/>
              </a:cxn>
              <a:cxn ang="0">
                <a:pos x="51" y="24"/>
              </a:cxn>
              <a:cxn ang="0">
                <a:pos x="47" y="28"/>
              </a:cxn>
              <a:cxn ang="0">
                <a:pos x="45" y="26"/>
              </a:cxn>
              <a:cxn ang="0">
                <a:pos x="28" y="37"/>
              </a:cxn>
              <a:cxn ang="0">
                <a:pos x="43" y="37"/>
              </a:cxn>
              <a:cxn ang="0">
                <a:pos x="43" y="34"/>
              </a:cxn>
              <a:cxn ang="0">
                <a:pos x="51" y="37"/>
              </a:cxn>
              <a:cxn ang="0">
                <a:pos x="51" y="33"/>
              </a:cxn>
              <a:cxn ang="0">
                <a:pos x="63" y="33"/>
              </a:cxn>
              <a:cxn ang="0">
                <a:pos x="63" y="45"/>
              </a:cxn>
              <a:cxn ang="0">
                <a:pos x="51" y="45"/>
              </a:cxn>
              <a:cxn ang="0">
                <a:pos x="51" y="40"/>
              </a:cxn>
              <a:cxn ang="0">
                <a:pos x="43" y="43"/>
              </a:cxn>
              <a:cxn ang="0">
                <a:pos x="43" y="41"/>
              </a:cxn>
              <a:cxn ang="0">
                <a:pos x="28" y="41"/>
              </a:cxn>
              <a:cxn ang="0">
                <a:pos x="45" y="51"/>
              </a:cxn>
              <a:cxn ang="0">
                <a:pos x="47" y="49"/>
              </a:cxn>
              <a:cxn ang="0">
                <a:pos x="51" y="54"/>
              </a:cxn>
              <a:cxn ang="0">
                <a:pos x="51" y="51"/>
              </a:cxn>
              <a:cxn ang="0">
                <a:pos x="63" y="51"/>
              </a:cxn>
              <a:cxn ang="0">
                <a:pos x="63" y="63"/>
              </a:cxn>
              <a:cxn ang="0">
                <a:pos x="51" y="63"/>
              </a:cxn>
              <a:cxn ang="0">
                <a:pos x="51" y="59"/>
              </a:cxn>
              <a:cxn ang="0">
                <a:pos x="42" y="57"/>
              </a:cxn>
              <a:cxn ang="0">
                <a:pos x="44" y="54"/>
              </a:cxn>
              <a:cxn ang="0">
                <a:pos x="23" y="41"/>
              </a:cxn>
              <a:cxn ang="0">
                <a:pos x="23" y="49"/>
              </a:cxn>
              <a:cxn ang="0">
                <a:pos x="9" y="49"/>
              </a:cxn>
              <a:cxn ang="0">
                <a:pos x="9" y="29"/>
              </a:cxn>
              <a:cxn ang="0">
                <a:pos x="23" y="29"/>
              </a:cxn>
              <a:cxn ang="0">
                <a:pos x="23" y="37"/>
              </a:cxn>
              <a:cxn ang="0">
                <a:pos x="44" y="23"/>
              </a:cxn>
              <a:cxn ang="0">
                <a:pos x="42" y="21"/>
              </a:cxn>
              <a:cxn ang="0">
                <a:pos x="51" y="19"/>
              </a:cxn>
              <a:cxn ang="0">
                <a:pos x="51" y="14"/>
              </a:cxn>
              <a:cxn ang="0">
                <a:pos x="63" y="14"/>
              </a:cxn>
              <a:cxn ang="0">
                <a:pos x="63" y="26"/>
              </a:cxn>
            </a:cxnLst>
            <a:rect l="0" t="0" r="r" b="b"/>
            <a:pathLst>
              <a:path w="77" h="76">
                <a:moveTo>
                  <a:pt x="39" y="0"/>
                </a:moveTo>
                <a:cubicBezTo>
                  <a:pt x="18" y="0"/>
                  <a:pt x="0" y="17"/>
                  <a:pt x="0" y="38"/>
                </a:cubicBezTo>
                <a:cubicBezTo>
                  <a:pt x="0" y="59"/>
                  <a:pt x="18" y="76"/>
                  <a:pt x="39" y="76"/>
                </a:cubicBezTo>
                <a:cubicBezTo>
                  <a:pt x="60" y="76"/>
                  <a:pt x="77" y="59"/>
                  <a:pt x="77" y="38"/>
                </a:cubicBezTo>
                <a:cubicBezTo>
                  <a:pt x="77" y="17"/>
                  <a:pt x="60" y="0"/>
                  <a:pt x="39" y="0"/>
                </a:cubicBezTo>
                <a:close/>
                <a:moveTo>
                  <a:pt x="63" y="26"/>
                </a:moveTo>
                <a:cubicBezTo>
                  <a:pt x="51" y="26"/>
                  <a:pt x="51" y="26"/>
                  <a:pt x="51" y="26"/>
                </a:cubicBezTo>
                <a:cubicBezTo>
                  <a:pt x="51" y="24"/>
                  <a:pt x="51" y="24"/>
                  <a:pt x="51" y="24"/>
                </a:cubicBezTo>
                <a:cubicBezTo>
                  <a:pt x="47" y="28"/>
                  <a:pt x="47" y="28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28" y="37"/>
                  <a:pt x="28" y="37"/>
                  <a:pt x="28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3" y="34"/>
                  <a:pt x="43" y="34"/>
                  <a:pt x="43" y="34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33"/>
                  <a:pt x="51" y="33"/>
                  <a:pt x="51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3" y="45"/>
                  <a:pt x="63" y="45"/>
                  <a:pt x="63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1" y="40"/>
                  <a:pt x="51" y="40"/>
                  <a:pt x="51" y="40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1"/>
                  <a:pt x="43" y="41"/>
                  <a:pt x="43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45" y="51"/>
                  <a:pt x="45" y="51"/>
                  <a:pt x="45" y="51"/>
                </a:cubicBezTo>
                <a:cubicBezTo>
                  <a:pt x="47" y="49"/>
                  <a:pt x="47" y="49"/>
                  <a:pt x="47" y="49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1"/>
                  <a:pt x="51" y="51"/>
                  <a:pt x="51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63"/>
                  <a:pt x="63" y="63"/>
                  <a:pt x="63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59"/>
                  <a:pt x="51" y="59"/>
                  <a:pt x="51" y="59"/>
                </a:cubicBezTo>
                <a:cubicBezTo>
                  <a:pt x="42" y="57"/>
                  <a:pt x="42" y="57"/>
                  <a:pt x="42" y="57"/>
                </a:cubicBezTo>
                <a:cubicBezTo>
                  <a:pt x="44" y="54"/>
                  <a:pt x="44" y="54"/>
                  <a:pt x="44" y="54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9"/>
                  <a:pt x="23" y="49"/>
                  <a:pt x="23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29"/>
                  <a:pt x="9" y="29"/>
                  <a:pt x="9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7"/>
                  <a:pt x="23" y="37"/>
                  <a:pt x="23" y="37"/>
                </a:cubicBezTo>
                <a:cubicBezTo>
                  <a:pt x="44" y="23"/>
                  <a:pt x="44" y="23"/>
                  <a:pt x="44" y="23"/>
                </a:cubicBezTo>
                <a:cubicBezTo>
                  <a:pt x="42" y="21"/>
                  <a:pt x="42" y="21"/>
                  <a:pt x="42" y="2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4"/>
                  <a:pt x="51" y="14"/>
                  <a:pt x="51" y="14"/>
                </a:cubicBezTo>
                <a:cubicBezTo>
                  <a:pt x="63" y="14"/>
                  <a:pt x="63" y="14"/>
                  <a:pt x="63" y="14"/>
                </a:cubicBezTo>
                <a:lnTo>
                  <a:pt x="63" y="26"/>
                </a:lnTo>
                <a:close/>
              </a:path>
            </a:pathLst>
          </a:custGeom>
          <a:solidFill>
            <a:srgbClr val="26226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032103" y="2483987"/>
            <a:ext cx="8497" cy="4820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94"/>
          <p:cNvSpPr txBox="1">
            <a:spLocks noChangeArrowheads="1"/>
          </p:cNvSpPr>
          <p:nvPr/>
        </p:nvSpPr>
        <p:spPr bwMode="auto">
          <a:xfrm>
            <a:off x="5797831" y="3504035"/>
            <a:ext cx="1421008" cy="40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  <a:latin typeface="Arial"/>
                <a:ea typeface="Verdana" pitchFamily="34" charset="0"/>
                <a:cs typeface="Arial"/>
              </a:rPr>
              <a:t>Amazon S3</a:t>
            </a:r>
            <a:endParaRPr lang="en-US" sz="1050" b="1" dirty="0">
              <a:solidFill>
                <a:srgbClr val="0070C0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  <a:latin typeface="Arial"/>
                <a:ea typeface="Verdana" pitchFamily="34" charset="0"/>
                <a:cs typeface="Arial"/>
              </a:rPr>
              <a:t>Bucket</a:t>
            </a:r>
            <a:endParaRPr lang="en-US" sz="1050" b="1" dirty="0">
              <a:solidFill>
                <a:srgbClr val="0070C0"/>
              </a:solidFill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241036" y="2969753"/>
            <a:ext cx="471344" cy="534283"/>
            <a:chOff x="6445250" y="2209800"/>
            <a:chExt cx="735013" cy="752475"/>
          </a:xfrm>
        </p:grpSpPr>
        <p:sp>
          <p:nvSpPr>
            <p:cNvPr id="34" name="Freeform 278"/>
            <p:cNvSpPr>
              <a:spLocks/>
            </p:cNvSpPr>
            <p:nvPr/>
          </p:nvSpPr>
          <p:spPr bwMode="auto">
            <a:xfrm>
              <a:off x="6445250" y="2343150"/>
              <a:ext cx="735013" cy="61912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39" y="10"/>
                </a:cxn>
                <a:cxn ang="0">
                  <a:pos x="0" y="0"/>
                </a:cxn>
                <a:cxn ang="0">
                  <a:pos x="13" y="59"/>
                </a:cxn>
                <a:cxn ang="0">
                  <a:pos x="39" y="65"/>
                </a:cxn>
                <a:cxn ang="0">
                  <a:pos x="64" y="59"/>
                </a:cxn>
                <a:cxn ang="0">
                  <a:pos x="64" y="59"/>
                </a:cxn>
                <a:cxn ang="0">
                  <a:pos x="77" y="0"/>
                </a:cxn>
              </a:cxnLst>
              <a:rect l="0" t="0" r="r" b="b"/>
              <a:pathLst>
                <a:path w="77" h="65">
                  <a:moveTo>
                    <a:pt x="77" y="0"/>
                  </a:moveTo>
                  <a:cubicBezTo>
                    <a:pt x="77" y="5"/>
                    <a:pt x="60" y="10"/>
                    <a:pt x="39" y="10"/>
                  </a:cubicBezTo>
                  <a:cubicBezTo>
                    <a:pt x="17" y="10"/>
                    <a:pt x="0" y="5"/>
                    <a:pt x="0" y="0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62"/>
                    <a:pt x="24" y="65"/>
                    <a:pt x="39" y="65"/>
                  </a:cubicBezTo>
                  <a:cubicBezTo>
                    <a:pt x="53" y="65"/>
                    <a:pt x="64" y="62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146E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35" name="Oval 279"/>
            <p:cNvSpPr>
              <a:spLocks noChangeArrowheads="1"/>
            </p:cNvSpPr>
            <p:nvPr/>
          </p:nvSpPr>
          <p:spPr bwMode="auto">
            <a:xfrm>
              <a:off x="6445250" y="2209800"/>
              <a:ext cx="735013" cy="190500"/>
            </a:xfrm>
            <a:prstGeom prst="ellipse">
              <a:avLst/>
            </a:prstGeom>
            <a:solidFill>
              <a:srgbClr val="146E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Arial"/>
                <a:cs typeface="Arial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59613" y="1104297"/>
            <a:ext cx="434192" cy="419786"/>
            <a:chOff x="6445250" y="-3500438"/>
            <a:chExt cx="725488" cy="725488"/>
          </a:xfrm>
        </p:grpSpPr>
        <p:sp>
          <p:nvSpPr>
            <p:cNvPr id="38" name="Freeform 309"/>
            <p:cNvSpPr>
              <a:spLocks/>
            </p:cNvSpPr>
            <p:nvPr/>
          </p:nvSpPr>
          <p:spPr bwMode="auto">
            <a:xfrm>
              <a:off x="6445250" y="-3395663"/>
              <a:ext cx="106363" cy="381000"/>
            </a:xfrm>
            <a:custGeom>
              <a:avLst/>
              <a:gdLst/>
              <a:ahLst/>
              <a:cxnLst>
                <a:cxn ang="0">
                  <a:pos x="7" y="26"/>
                </a:cxn>
                <a:cxn ang="0">
                  <a:pos x="7" y="18"/>
                </a:cxn>
                <a:cxn ang="0">
                  <a:pos x="10" y="18"/>
                </a:cxn>
                <a:cxn ang="0">
                  <a:pos x="11" y="0"/>
                </a:cxn>
                <a:cxn ang="0">
                  <a:pos x="0" y="27"/>
                </a:cxn>
                <a:cxn ang="0">
                  <a:pos x="2" y="40"/>
                </a:cxn>
                <a:cxn ang="0">
                  <a:pos x="8" y="26"/>
                </a:cxn>
                <a:cxn ang="0">
                  <a:pos x="7" y="26"/>
                </a:cxn>
              </a:cxnLst>
              <a:rect l="0" t="0" r="r" b="b"/>
              <a:pathLst>
                <a:path w="11" h="40">
                  <a:moveTo>
                    <a:pt x="7" y="26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7"/>
                    <a:pt x="0" y="27"/>
                  </a:cubicBezTo>
                  <a:cubicBezTo>
                    <a:pt x="0" y="32"/>
                    <a:pt x="1" y="36"/>
                    <a:pt x="2" y="40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7" y="26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9" name="Freeform 310"/>
            <p:cNvSpPr>
              <a:spLocks/>
            </p:cNvSpPr>
            <p:nvPr/>
          </p:nvSpPr>
          <p:spPr bwMode="auto">
            <a:xfrm>
              <a:off x="6484938" y="-2976563"/>
              <a:ext cx="314325" cy="201613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14" y="5"/>
                </a:cxn>
                <a:cxn ang="0">
                  <a:pos x="0" y="0"/>
                </a:cxn>
                <a:cxn ang="0">
                  <a:pos x="33" y="21"/>
                </a:cxn>
                <a:cxn ang="0">
                  <a:pos x="21" y="10"/>
                </a:cxn>
                <a:cxn ang="0">
                  <a:pos x="14" y="10"/>
                </a:cxn>
              </a:cxnLst>
              <a:rect l="0" t="0" r="r" b="b"/>
              <a:pathLst>
                <a:path w="33" h="21">
                  <a:moveTo>
                    <a:pt x="14" y="10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2"/>
                    <a:pt x="18" y="21"/>
                    <a:pt x="33" y="21"/>
                  </a:cubicBezTo>
                  <a:cubicBezTo>
                    <a:pt x="21" y="10"/>
                    <a:pt x="21" y="10"/>
                    <a:pt x="21" y="10"/>
                  </a:cubicBezTo>
                  <a:lnTo>
                    <a:pt x="14" y="1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0" name="Freeform 311"/>
            <p:cNvSpPr>
              <a:spLocks/>
            </p:cNvSpPr>
            <p:nvPr/>
          </p:nvSpPr>
          <p:spPr bwMode="auto">
            <a:xfrm>
              <a:off x="7065963" y="-3395663"/>
              <a:ext cx="104775" cy="381000"/>
            </a:xfrm>
            <a:custGeom>
              <a:avLst/>
              <a:gdLst/>
              <a:ahLst/>
              <a:cxnLst>
                <a:cxn ang="0">
                  <a:pos x="3" y="18"/>
                </a:cxn>
                <a:cxn ang="0">
                  <a:pos x="3" y="26"/>
                </a:cxn>
                <a:cxn ang="0">
                  <a:pos x="2" y="26"/>
                </a:cxn>
                <a:cxn ang="0">
                  <a:pos x="9" y="40"/>
                </a:cxn>
                <a:cxn ang="0">
                  <a:pos x="11" y="27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3" y="18"/>
                </a:cxn>
              </a:cxnLst>
              <a:rect l="0" t="0" r="r" b="b"/>
              <a:pathLst>
                <a:path w="11" h="40">
                  <a:moveTo>
                    <a:pt x="3" y="18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1" y="36"/>
                    <a:pt x="11" y="32"/>
                    <a:pt x="11" y="27"/>
                  </a:cubicBezTo>
                  <a:cubicBezTo>
                    <a:pt x="11" y="17"/>
                    <a:pt x="7" y="7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3" y="18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1" name="Freeform 312"/>
            <p:cNvSpPr>
              <a:spLocks/>
            </p:cNvSpPr>
            <p:nvPr/>
          </p:nvSpPr>
          <p:spPr bwMode="auto">
            <a:xfrm>
              <a:off x="6580188" y="-3500438"/>
              <a:ext cx="457200" cy="104775"/>
            </a:xfrm>
            <a:custGeom>
              <a:avLst/>
              <a:gdLst/>
              <a:ahLst/>
              <a:cxnLst>
                <a:cxn ang="0">
                  <a:pos x="20" y="9"/>
                </a:cxn>
                <a:cxn ang="0">
                  <a:pos x="28" y="9"/>
                </a:cxn>
                <a:cxn ang="0">
                  <a:pos x="28" y="11"/>
                </a:cxn>
                <a:cxn ang="0">
                  <a:pos x="48" y="9"/>
                </a:cxn>
                <a:cxn ang="0">
                  <a:pos x="24" y="0"/>
                </a:cxn>
                <a:cxn ang="0">
                  <a:pos x="0" y="9"/>
                </a:cxn>
                <a:cxn ang="0">
                  <a:pos x="20" y="11"/>
                </a:cxn>
                <a:cxn ang="0">
                  <a:pos x="20" y="9"/>
                </a:cxn>
              </a:cxnLst>
              <a:rect l="0" t="0" r="r" b="b"/>
              <a:pathLst>
                <a:path w="48" h="11">
                  <a:moveTo>
                    <a:pt x="20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2" y="3"/>
                    <a:pt x="33" y="0"/>
                    <a:pt x="24" y="0"/>
                  </a:cubicBezTo>
                  <a:cubicBezTo>
                    <a:pt x="15" y="0"/>
                    <a:pt x="7" y="3"/>
                    <a:pt x="0" y="9"/>
                  </a:cubicBezTo>
                  <a:cubicBezTo>
                    <a:pt x="20" y="11"/>
                    <a:pt x="20" y="11"/>
                    <a:pt x="20" y="11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2" name="Freeform 313"/>
            <p:cNvSpPr>
              <a:spLocks/>
            </p:cNvSpPr>
            <p:nvPr/>
          </p:nvSpPr>
          <p:spPr bwMode="auto">
            <a:xfrm>
              <a:off x="6837363" y="-2976563"/>
              <a:ext cx="304800" cy="201613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2" y="10"/>
                </a:cxn>
                <a:cxn ang="0">
                  <a:pos x="0" y="21"/>
                </a:cxn>
                <a:cxn ang="0">
                  <a:pos x="32" y="0"/>
                </a:cxn>
                <a:cxn ang="0">
                  <a:pos x="18" y="5"/>
                </a:cxn>
                <a:cxn ang="0">
                  <a:pos x="18" y="10"/>
                </a:cxn>
              </a:cxnLst>
              <a:rect l="0" t="0" r="r" b="b"/>
              <a:pathLst>
                <a:path w="32" h="21">
                  <a:moveTo>
                    <a:pt x="18" y="10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20"/>
                    <a:pt x="26" y="12"/>
                    <a:pt x="32" y="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3" name="Freeform 314"/>
            <p:cNvSpPr>
              <a:spLocks/>
            </p:cNvSpPr>
            <p:nvPr/>
          </p:nvSpPr>
          <p:spPr bwMode="auto">
            <a:xfrm>
              <a:off x="6561138" y="-3395663"/>
              <a:ext cx="209550" cy="171450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12" y="108"/>
                </a:cxn>
                <a:cxn ang="0">
                  <a:pos x="132" y="18"/>
                </a:cxn>
                <a:cxn ang="0">
                  <a:pos x="132" y="18"/>
                </a:cxn>
                <a:cxn ang="0">
                  <a:pos x="12" y="0"/>
                </a:cxn>
                <a:cxn ang="0">
                  <a:pos x="0" y="108"/>
                </a:cxn>
              </a:cxnLst>
              <a:rect l="0" t="0" r="r" b="b"/>
              <a:pathLst>
                <a:path w="132" h="108">
                  <a:moveTo>
                    <a:pt x="0" y="108"/>
                  </a:moveTo>
                  <a:lnTo>
                    <a:pt x="12" y="10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2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4" name="Freeform 315"/>
            <p:cNvSpPr>
              <a:spLocks/>
            </p:cNvSpPr>
            <p:nvPr/>
          </p:nvSpPr>
          <p:spPr bwMode="auto">
            <a:xfrm>
              <a:off x="6846888" y="-3395663"/>
              <a:ext cx="200025" cy="171450"/>
            </a:xfrm>
            <a:custGeom>
              <a:avLst/>
              <a:gdLst/>
              <a:ahLst/>
              <a:cxnLst>
                <a:cxn ang="0">
                  <a:pos x="126" y="108"/>
                </a:cxn>
                <a:cxn ang="0">
                  <a:pos x="12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14" y="108"/>
                </a:cxn>
                <a:cxn ang="0">
                  <a:pos x="126" y="108"/>
                </a:cxn>
              </a:cxnLst>
              <a:rect l="0" t="0" r="r" b="b"/>
              <a:pathLst>
                <a:path w="126" h="108">
                  <a:moveTo>
                    <a:pt x="126" y="108"/>
                  </a:moveTo>
                  <a:lnTo>
                    <a:pt x="12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14" y="108"/>
                  </a:lnTo>
                  <a:lnTo>
                    <a:pt x="126" y="108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5" name="Freeform 316"/>
            <p:cNvSpPr>
              <a:spLocks/>
            </p:cNvSpPr>
            <p:nvPr/>
          </p:nvSpPr>
          <p:spPr bwMode="auto">
            <a:xfrm>
              <a:off x="6694488" y="-2909888"/>
              <a:ext cx="238125" cy="125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79"/>
                </a:cxn>
                <a:cxn ang="0">
                  <a:pos x="150" y="6"/>
                </a:cxn>
                <a:cxn ang="0">
                  <a:pos x="15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0" h="79">
                  <a:moveTo>
                    <a:pt x="0" y="0"/>
                  </a:moveTo>
                  <a:lnTo>
                    <a:pt x="78" y="79"/>
                  </a:lnTo>
                  <a:lnTo>
                    <a:pt x="150" y="6"/>
                  </a:lnTo>
                  <a:lnTo>
                    <a:pt x="15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6" name="Freeform 317"/>
            <p:cNvSpPr>
              <a:spLocks/>
            </p:cNvSpPr>
            <p:nvPr/>
          </p:nvSpPr>
          <p:spPr bwMode="auto">
            <a:xfrm>
              <a:off x="6694488" y="-3090863"/>
              <a:ext cx="238125" cy="15240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84"/>
                </a:cxn>
                <a:cxn ang="0">
                  <a:pos x="0" y="96"/>
                </a:cxn>
                <a:cxn ang="0">
                  <a:pos x="150" y="96"/>
                </a:cxn>
                <a:cxn ang="0">
                  <a:pos x="150" y="90"/>
                </a:cxn>
                <a:cxn ang="0">
                  <a:pos x="78" y="0"/>
                </a:cxn>
                <a:cxn ang="0">
                  <a:pos x="66" y="0"/>
                </a:cxn>
              </a:cxnLst>
              <a:rect l="0" t="0" r="r" b="b"/>
              <a:pathLst>
                <a:path w="150" h="96">
                  <a:moveTo>
                    <a:pt x="66" y="0"/>
                  </a:moveTo>
                  <a:lnTo>
                    <a:pt x="0" y="84"/>
                  </a:lnTo>
                  <a:lnTo>
                    <a:pt x="0" y="96"/>
                  </a:lnTo>
                  <a:lnTo>
                    <a:pt x="150" y="96"/>
                  </a:lnTo>
                  <a:lnTo>
                    <a:pt x="150" y="90"/>
                  </a:lnTo>
                  <a:lnTo>
                    <a:pt x="7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7" name="Freeform 318"/>
            <p:cNvSpPr>
              <a:spLocks/>
            </p:cNvSpPr>
            <p:nvPr/>
          </p:nvSpPr>
          <p:spPr bwMode="auto">
            <a:xfrm>
              <a:off x="6846888" y="-3167063"/>
              <a:ext cx="180975" cy="209550"/>
            </a:xfrm>
            <a:custGeom>
              <a:avLst/>
              <a:gdLst/>
              <a:ahLst/>
              <a:cxnLst>
                <a:cxn ang="0">
                  <a:pos x="108" y="12"/>
                </a:cxn>
                <a:cxn ang="0">
                  <a:pos x="108" y="0"/>
                </a:cxn>
                <a:cxn ang="0">
                  <a:pos x="0" y="30"/>
                </a:cxn>
                <a:cxn ang="0">
                  <a:pos x="0" y="48"/>
                </a:cxn>
                <a:cxn ang="0">
                  <a:pos x="66" y="132"/>
                </a:cxn>
                <a:cxn ang="0">
                  <a:pos x="78" y="132"/>
                </a:cxn>
                <a:cxn ang="0">
                  <a:pos x="114" y="12"/>
                </a:cxn>
                <a:cxn ang="0">
                  <a:pos x="108" y="12"/>
                </a:cxn>
              </a:cxnLst>
              <a:rect l="0" t="0" r="r" b="b"/>
              <a:pathLst>
                <a:path w="114" h="132">
                  <a:moveTo>
                    <a:pt x="108" y="12"/>
                  </a:moveTo>
                  <a:lnTo>
                    <a:pt x="108" y="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6" y="132"/>
                  </a:lnTo>
                  <a:lnTo>
                    <a:pt x="78" y="132"/>
                  </a:lnTo>
                  <a:lnTo>
                    <a:pt x="114" y="12"/>
                  </a:lnTo>
                  <a:lnTo>
                    <a:pt x="108" y="12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8" name="Freeform 319"/>
            <p:cNvSpPr>
              <a:spLocks/>
            </p:cNvSpPr>
            <p:nvPr/>
          </p:nvSpPr>
          <p:spPr bwMode="auto">
            <a:xfrm>
              <a:off x="6989763" y="-3148013"/>
              <a:ext cx="142875" cy="2000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120"/>
                </a:cxn>
                <a:cxn ang="0">
                  <a:pos x="12" y="120"/>
                </a:cxn>
                <a:cxn ang="0">
                  <a:pos x="12" y="126"/>
                </a:cxn>
                <a:cxn ang="0">
                  <a:pos x="90" y="9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0" h="126">
                  <a:moveTo>
                    <a:pt x="42" y="0"/>
                  </a:moveTo>
                  <a:lnTo>
                    <a:pt x="0" y="120"/>
                  </a:lnTo>
                  <a:lnTo>
                    <a:pt x="12" y="120"/>
                  </a:lnTo>
                  <a:lnTo>
                    <a:pt x="12" y="126"/>
                  </a:lnTo>
                  <a:lnTo>
                    <a:pt x="90" y="9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9" name="Freeform 320"/>
            <p:cNvSpPr>
              <a:spLocks/>
            </p:cNvSpPr>
            <p:nvPr/>
          </p:nvSpPr>
          <p:spPr bwMode="auto">
            <a:xfrm>
              <a:off x="6818313" y="-3338513"/>
              <a:ext cx="200025" cy="190500"/>
            </a:xfrm>
            <a:custGeom>
              <a:avLst/>
              <a:gdLst/>
              <a:ahLst/>
              <a:cxnLst>
                <a:cxn ang="0">
                  <a:pos x="18" y="120"/>
                </a:cxn>
                <a:cxn ang="0">
                  <a:pos x="126" y="96"/>
                </a:cxn>
                <a:cxn ang="0">
                  <a:pos x="126" y="84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18" y="114"/>
                </a:cxn>
                <a:cxn ang="0">
                  <a:pos x="18" y="120"/>
                </a:cxn>
              </a:cxnLst>
              <a:rect l="0" t="0" r="r" b="b"/>
              <a:pathLst>
                <a:path w="126" h="120">
                  <a:moveTo>
                    <a:pt x="18" y="120"/>
                  </a:moveTo>
                  <a:lnTo>
                    <a:pt x="126" y="96"/>
                  </a:lnTo>
                  <a:lnTo>
                    <a:pt x="126" y="8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18" y="114"/>
                  </a:lnTo>
                  <a:lnTo>
                    <a:pt x="18" y="12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0" name="Freeform 321"/>
            <p:cNvSpPr>
              <a:spLocks/>
            </p:cNvSpPr>
            <p:nvPr/>
          </p:nvSpPr>
          <p:spPr bwMode="auto">
            <a:xfrm>
              <a:off x="6494463" y="-3148013"/>
              <a:ext cx="142875" cy="1905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90"/>
                </a:cxn>
                <a:cxn ang="0">
                  <a:pos x="78" y="120"/>
                </a:cxn>
                <a:cxn ang="0">
                  <a:pos x="78" y="120"/>
                </a:cxn>
                <a:cxn ang="0">
                  <a:pos x="90" y="12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90" h="120">
                  <a:moveTo>
                    <a:pt x="36" y="0"/>
                  </a:moveTo>
                  <a:lnTo>
                    <a:pt x="0" y="90"/>
                  </a:lnTo>
                  <a:lnTo>
                    <a:pt x="78" y="120"/>
                  </a:lnTo>
                  <a:lnTo>
                    <a:pt x="78" y="120"/>
                  </a:lnTo>
                  <a:lnTo>
                    <a:pt x="90" y="12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1" name="Freeform 322"/>
            <p:cNvSpPr>
              <a:spLocks/>
            </p:cNvSpPr>
            <p:nvPr/>
          </p:nvSpPr>
          <p:spPr bwMode="auto">
            <a:xfrm>
              <a:off x="6580188" y="-3167063"/>
              <a:ext cx="190500" cy="209550"/>
            </a:xfrm>
            <a:custGeom>
              <a:avLst/>
              <a:gdLst/>
              <a:ahLst/>
              <a:cxnLst>
                <a:cxn ang="0">
                  <a:pos x="120" y="30"/>
                </a:cxn>
                <a:cxn ang="0">
                  <a:pos x="6" y="0"/>
                </a:cxn>
                <a:cxn ang="0">
                  <a:pos x="6" y="12"/>
                </a:cxn>
                <a:cxn ang="0">
                  <a:pos x="0" y="12"/>
                </a:cxn>
                <a:cxn ang="0">
                  <a:pos x="54" y="132"/>
                </a:cxn>
                <a:cxn ang="0">
                  <a:pos x="54" y="132"/>
                </a:cxn>
                <a:cxn ang="0">
                  <a:pos x="120" y="48"/>
                </a:cxn>
                <a:cxn ang="0">
                  <a:pos x="120" y="30"/>
                </a:cxn>
              </a:cxnLst>
              <a:rect l="0" t="0" r="r" b="b"/>
              <a:pathLst>
                <a:path w="120" h="132">
                  <a:moveTo>
                    <a:pt x="120" y="30"/>
                  </a:moveTo>
                  <a:lnTo>
                    <a:pt x="6" y="0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54" y="132"/>
                  </a:lnTo>
                  <a:lnTo>
                    <a:pt x="54" y="132"/>
                  </a:lnTo>
                  <a:lnTo>
                    <a:pt x="120" y="48"/>
                  </a:lnTo>
                  <a:lnTo>
                    <a:pt x="120" y="3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323"/>
            <p:cNvSpPr>
              <a:spLocks/>
            </p:cNvSpPr>
            <p:nvPr/>
          </p:nvSpPr>
          <p:spPr bwMode="auto">
            <a:xfrm>
              <a:off x="6581621" y="-3338513"/>
              <a:ext cx="209550" cy="1905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14" y="120"/>
                </a:cxn>
                <a:cxn ang="0">
                  <a:pos x="114" y="114"/>
                </a:cxn>
                <a:cxn ang="0">
                  <a:pos x="132" y="114"/>
                </a:cxn>
                <a:cxn ang="0">
                  <a:pos x="132" y="0"/>
                </a:cxn>
                <a:cxn ang="0">
                  <a:pos x="120" y="0"/>
                </a:cxn>
                <a:cxn ang="0">
                  <a:pos x="0" y="90"/>
                </a:cxn>
                <a:cxn ang="0">
                  <a:pos x="0" y="96"/>
                </a:cxn>
              </a:cxnLst>
              <a:rect l="0" t="0" r="r" b="b"/>
              <a:pathLst>
                <a:path w="132" h="120">
                  <a:moveTo>
                    <a:pt x="0" y="96"/>
                  </a:moveTo>
                  <a:lnTo>
                    <a:pt x="114" y="120"/>
                  </a:lnTo>
                  <a:lnTo>
                    <a:pt x="114" y="114"/>
                  </a:lnTo>
                  <a:lnTo>
                    <a:pt x="132" y="114"/>
                  </a:lnTo>
                  <a:lnTo>
                    <a:pt x="132" y="0"/>
                  </a:lnTo>
                  <a:lnTo>
                    <a:pt x="120" y="0"/>
                  </a:lnTo>
                  <a:lnTo>
                    <a:pt x="0" y="9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53" name="Straight Arrow Connector 52"/>
          <p:cNvCxnSpPr>
            <a:stCxn id="35" idx="0"/>
          </p:cNvCxnSpPr>
          <p:nvPr/>
        </p:nvCxnSpPr>
        <p:spPr>
          <a:xfrm flipV="1">
            <a:off x="6476709" y="1549818"/>
            <a:ext cx="18202" cy="1419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38"/>
          <p:cNvSpPr txBox="1">
            <a:spLocks noChangeArrowheads="1"/>
          </p:cNvSpPr>
          <p:nvPr/>
        </p:nvSpPr>
        <p:spPr bwMode="auto">
          <a:xfrm>
            <a:off x="6634222" y="1120798"/>
            <a:ext cx="1128653" cy="38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1"/>
                </a:solidFill>
                <a:latin typeface="Arial"/>
                <a:ea typeface="Verdana" pitchFamily="34" charset="0"/>
                <a:cs typeface="Arial"/>
              </a:rPr>
              <a:t>Amazon CloudFront</a:t>
            </a:r>
            <a:endParaRPr lang="en-US" sz="1050" b="1" dirty="0">
              <a:solidFill>
                <a:schemeClr val="accent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55" name="TextBox 39"/>
          <p:cNvSpPr txBox="1">
            <a:spLocks noChangeArrowheads="1"/>
          </p:cNvSpPr>
          <p:nvPr/>
        </p:nvSpPr>
        <p:spPr bwMode="auto">
          <a:xfrm>
            <a:off x="5422400" y="682934"/>
            <a:ext cx="21704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media.devops.com</a:t>
            </a:r>
            <a:endParaRPr lang="en-US" sz="1400" b="1" dirty="0">
              <a:solidFill>
                <a:srgbClr val="002060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577943" y="873308"/>
            <a:ext cx="872335" cy="229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  <a:sym typeface="Times New Roman" pitchFamily="18" charset="0"/>
              </a:rPr>
              <a:t>(Static data</a:t>
            </a:r>
            <a:r>
              <a:rPr lang="en-US" sz="1000" b="1" dirty="0">
                <a:solidFill>
                  <a:srgbClr val="000000"/>
                </a:solidFill>
                <a:latin typeface="Arial"/>
                <a:cs typeface="Arial"/>
                <a:sym typeface="Times New Roman" pitchFamily="18" charset="0"/>
              </a:rPr>
              <a:t>)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719833" y="3280746"/>
            <a:ext cx="1505373" cy="123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443742" y="3966370"/>
            <a:ext cx="4737" cy="150114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705968" y="5467511"/>
            <a:ext cx="1686604" cy="10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95" y="5178822"/>
            <a:ext cx="433449" cy="43184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34" y="5320690"/>
            <a:ext cx="433449" cy="431842"/>
          </a:xfrm>
          <a:prstGeom prst="rect">
            <a:avLst/>
          </a:prstGeom>
        </p:spPr>
      </p:pic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2800914" y="5715657"/>
            <a:ext cx="1290983" cy="21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accent4"/>
                </a:solidFill>
                <a:latin typeface="Arial"/>
                <a:ea typeface="Verdana" pitchFamily="34" charset="0"/>
                <a:cs typeface="Arial"/>
              </a:rPr>
              <a:t>ElastiCache Tier</a:t>
            </a:r>
            <a:endParaRPr lang="en-US" sz="900" b="1" dirty="0">
              <a:solidFill>
                <a:schemeClr val="accent4"/>
              </a:solidFill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446429" y="4881780"/>
            <a:ext cx="0" cy="2949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770368" y="5477510"/>
            <a:ext cx="440735" cy="560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3347920" y="2966070"/>
            <a:ext cx="2695868" cy="326898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487202" y="4924341"/>
            <a:ext cx="1176817" cy="279388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5450354" y="5234019"/>
            <a:ext cx="522386" cy="533510"/>
            <a:chOff x="2994025" y="2219325"/>
            <a:chExt cx="772319" cy="749329"/>
          </a:xfrm>
        </p:grpSpPr>
        <p:grpSp>
          <p:nvGrpSpPr>
            <p:cNvPr id="82" name="Group 339"/>
            <p:cNvGrpSpPr/>
            <p:nvPr/>
          </p:nvGrpSpPr>
          <p:grpSpPr>
            <a:xfrm>
              <a:off x="3459956" y="2610501"/>
              <a:ext cx="306388" cy="358153"/>
              <a:chOff x="5351242" y="1057615"/>
              <a:chExt cx="628650" cy="771185"/>
            </a:xfrm>
          </p:grpSpPr>
          <p:sp>
            <p:nvSpPr>
              <p:cNvPr id="86" name="Freeform 289"/>
              <p:cNvSpPr>
                <a:spLocks/>
              </p:cNvSpPr>
              <p:nvPr/>
            </p:nvSpPr>
            <p:spPr bwMode="auto">
              <a:xfrm>
                <a:off x="5359400" y="1189037"/>
                <a:ext cx="619125" cy="639763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33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33" y="67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0"/>
                  </a:cxn>
                </a:cxnLst>
                <a:rect l="0" t="0" r="r" b="b"/>
                <a:pathLst>
                  <a:path w="65" h="67">
                    <a:moveTo>
                      <a:pt x="65" y="0"/>
                    </a:moveTo>
                    <a:cubicBezTo>
                      <a:pt x="64" y="5"/>
                      <a:pt x="51" y="8"/>
                      <a:pt x="33" y="8"/>
                    </a:cubicBezTo>
                    <a:cubicBezTo>
                      <a:pt x="14" y="8"/>
                      <a:pt x="2" y="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3"/>
                      <a:pt x="14" y="67"/>
                      <a:pt x="33" y="67"/>
                    </a:cubicBezTo>
                    <a:cubicBezTo>
                      <a:pt x="51" y="67"/>
                      <a:pt x="65" y="63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0"/>
                      <a:pt x="65" y="0"/>
                      <a:pt x="65" y="0"/>
                    </a:cubicBezTo>
                    <a:close/>
                  </a:path>
                </a:pathLst>
              </a:custGeom>
              <a:solidFill>
                <a:srgbClr val="6F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87" name="Oval 290"/>
              <p:cNvSpPr>
                <a:spLocks noChangeArrowheads="1"/>
              </p:cNvSpPr>
              <p:nvPr/>
            </p:nvSpPr>
            <p:spPr bwMode="auto">
              <a:xfrm>
                <a:off x="5351242" y="1057615"/>
                <a:ext cx="628650" cy="161925"/>
              </a:xfrm>
              <a:prstGeom prst="ellipse">
                <a:avLst/>
              </a:prstGeom>
              <a:solidFill>
                <a:srgbClr val="70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84" name="Freeform 160"/>
            <p:cNvSpPr>
              <a:spLocks/>
            </p:cNvSpPr>
            <p:nvPr/>
          </p:nvSpPr>
          <p:spPr bwMode="auto">
            <a:xfrm>
              <a:off x="2994025" y="2219325"/>
              <a:ext cx="704850" cy="723900"/>
            </a:xfrm>
            <a:custGeom>
              <a:avLst/>
              <a:gdLst/>
              <a:ahLst/>
              <a:cxnLst>
                <a:cxn ang="0">
                  <a:pos x="47" y="45"/>
                </a:cxn>
                <a:cxn ang="0">
                  <a:pos x="47" y="44"/>
                </a:cxn>
                <a:cxn ang="0">
                  <a:pos x="47" y="44"/>
                </a:cxn>
                <a:cxn ang="0">
                  <a:pos x="65" y="39"/>
                </a:cxn>
                <a:cxn ang="0">
                  <a:pos x="74" y="39"/>
                </a:cxn>
                <a:cxn ang="0">
                  <a:pos x="74" y="7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69"/>
                </a:cxn>
                <a:cxn ang="0">
                  <a:pos x="6" y="76"/>
                </a:cxn>
                <a:cxn ang="0">
                  <a:pos x="48" y="76"/>
                </a:cxn>
                <a:cxn ang="0">
                  <a:pos x="47" y="73"/>
                </a:cxn>
                <a:cxn ang="0">
                  <a:pos x="47" y="45"/>
                </a:cxn>
              </a:cxnLst>
              <a:rect l="0" t="0" r="r" b="b"/>
              <a:pathLst>
                <a:path w="74" h="76">
                  <a:moveTo>
                    <a:pt x="47" y="45"/>
                  </a:moveTo>
                  <a:cubicBezTo>
                    <a:pt x="47" y="45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0"/>
                    <a:pt x="56" y="39"/>
                    <a:pt x="65" y="39"/>
                  </a:cubicBezTo>
                  <a:cubicBezTo>
                    <a:pt x="68" y="39"/>
                    <a:pt x="71" y="39"/>
                    <a:pt x="74" y="39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6"/>
                    <a:pt x="6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7" y="75"/>
                    <a:pt x="47" y="74"/>
                    <a:pt x="47" y="73"/>
                  </a:cubicBezTo>
                  <a:lnTo>
                    <a:pt x="47" y="45"/>
                  </a:lnTo>
                  <a:close/>
                </a:path>
              </a:pathLst>
            </a:custGeom>
            <a:solidFill>
              <a:srgbClr val="6F2D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164"/>
            <p:cNvSpPr>
              <a:spLocks/>
            </p:cNvSpPr>
            <p:nvPr/>
          </p:nvSpPr>
          <p:spPr bwMode="auto">
            <a:xfrm>
              <a:off x="3553597" y="2744030"/>
              <a:ext cx="114300" cy="171450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13"/>
                </a:cxn>
                <a:cxn ang="0">
                  <a:pos x="6" y="16"/>
                </a:cxn>
                <a:cxn ang="0">
                  <a:pos x="8" y="13"/>
                </a:cxn>
                <a:cxn ang="0">
                  <a:pos x="5" y="10"/>
                </a:cxn>
                <a:cxn ang="0">
                  <a:pos x="0" y="5"/>
                </a:cxn>
                <a:cxn ang="0">
                  <a:pos x="6" y="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8" y="5"/>
                </a:cxn>
                <a:cxn ang="0">
                  <a:pos x="6" y="3"/>
                </a:cxn>
                <a:cxn ang="0">
                  <a:pos x="4" y="5"/>
                </a:cxn>
                <a:cxn ang="0">
                  <a:pos x="6" y="7"/>
                </a:cxn>
                <a:cxn ang="0">
                  <a:pos x="8" y="8"/>
                </a:cxn>
                <a:cxn ang="0">
                  <a:pos x="12" y="13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4" y="12"/>
                </a:cxn>
              </a:cxnLst>
              <a:rect l="0" t="0" r="r" b="b"/>
              <a:pathLst>
                <a:path w="12" h="18">
                  <a:moveTo>
                    <a:pt x="4" y="12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4" y="15"/>
                    <a:pt x="4" y="16"/>
                    <a:pt x="6" y="16"/>
                  </a:cubicBezTo>
                  <a:cubicBezTo>
                    <a:pt x="7" y="16"/>
                    <a:pt x="8" y="15"/>
                    <a:pt x="8" y="13"/>
                  </a:cubicBezTo>
                  <a:cubicBezTo>
                    <a:pt x="8" y="12"/>
                    <a:pt x="7" y="11"/>
                    <a:pt x="5" y="10"/>
                  </a:cubicBezTo>
                  <a:cubicBezTo>
                    <a:pt x="2" y="9"/>
                    <a:pt x="0" y="8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1" y="1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7" y="3"/>
                    <a:pt x="6" y="3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4" y="6"/>
                    <a:pt x="6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1" y="9"/>
                    <a:pt x="12" y="11"/>
                    <a:pt x="12" y="13"/>
                  </a:cubicBezTo>
                  <a:cubicBezTo>
                    <a:pt x="12" y="17"/>
                    <a:pt x="10" y="18"/>
                    <a:pt x="6" y="18"/>
                  </a:cubicBezTo>
                  <a:cubicBezTo>
                    <a:pt x="2" y="18"/>
                    <a:pt x="0" y="1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88" name="TextBox 32"/>
          <p:cNvSpPr txBox="1">
            <a:spLocks noChangeArrowheads="1"/>
          </p:cNvSpPr>
          <p:nvPr/>
        </p:nvSpPr>
        <p:spPr bwMode="auto">
          <a:xfrm>
            <a:off x="3925285" y="6022166"/>
            <a:ext cx="1634259" cy="24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AZ-2</a:t>
            </a:r>
            <a:endParaRPr lang="en-US" sz="1050" b="1" dirty="0">
              <a:solidFill>
                <a:srgbClr val="F7981F"/>
              </a:solidFill>
              <a:latin typeface="Arial"/>
              <a:ea typeface="Verdana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45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79198" y="2724268"/>
            <a:ext cx="2425400" cy="3268980"/>
          </a:xfrm>
          <a:prstGeom prst="roundRect">
            <a:avLst>
              <a:gd name="adj" fmla="val 9818"/>
            </a:avLst>
          </a:prstGeom>
          <a:solidFill>
            <a:schemeClr val="bg1"/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3250450" y="5749716"/>
            <a:ext cx="1634259" cy="24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AZ-1</a:t>
            </a:r>
            <a:endParaRPr lang="en-US" sz="1050" b="1" dirty="0">
              <a:solidFill>
                <a:srgbClr val="F7981F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37" name="TextBox 39"/>
          <p:cNvSpPr txBox="1">
            <a:spLocks noChangeArrowheads="1"/>
          </p:cNvSpPr>
          <p:nvPr/>
        </p:nvSpPr>
        <p:spPr bwMode="auto">
          <a:xfrm>
            <a:off x="3055886" y="701404"/>
            <a:ext cx="20197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www.devops.com</a:t>
            </a:r>
            <a:endParaRPr lang="en-US" sz="1400" b="1" dirty="0">
              <a:solidFill>
                <a:srgbClr val="002060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58" name="Freeform 18"/>
          <p:cNvSpPr>
            <a:spLocks/>
          </p:cNvSpPr>
          <p:nvPr/>
        </p:nvSpPr>
        <p:spPr bwMode="auto">
          <a:xfrm>
            <a:off x="3363096" y="3078715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Arial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091453" y="2944477"/>
            <a:ext cx="1952255" cy="93345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TextBox 94"/>
          <p:cNvSpPr txBox="1">
            <a:spLocks noChangeArrowheads="1"/>
          </p:cNvSpPr>
          <p:nvPr/>
        </p:nvSpPr>
        <p:spPr bwMode="auto">
          <a:xfrm>
            <a:off x="3082034" y="3673369"/>
            <a:ext cx="2019725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Arial"/>
                <a:ea typeface="Verdana" pitchFamily="34" charset="0"/>
                <a:cs typeface="Arial"/>
              </a:rPr>
              <a:t>Auto Scaling Group</a:t>
            </a:r>
            <a:endParaRPr lang="en-US" sz="1050" b="1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61" name="Freeform 18"/>
          <p:cNvSpPr>
            <a:spLocks/>
          </p:cNvSpPr>
          <p:nvPr/>
        </p:nvSpPr>
        <p:spPr bwMode="auto">
          <a:xfrm>
            <a:off x="4151657" y="3055604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Web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245383" y="5234019"/>
            <a:ext cx="529933" cy="515697"/>
            <a:chOff x="5045075" y="2203421"/>
            <a:chExt cx="772319" cy="749329"/>
          </a:xfrm>
        </p:grpSpPr>
        <p:grpSp>
          <p:nvGrpSpPr>
            <p:cNvPr id="64" name="Group 347"/>
            <p:cNvGrpSpPr/>
            <p:nvPr/>
          </p:nvGrpSpPr>
          <p:grpSpPr>
            <a:xfrm>
              <a:off x="5511006" y="2594597"/>
              <a:ext cx="306388" cy="358153"/>
              <a:chOff x="5351242" y="1057615"/>
              <a:chExt cx="628650" cy="771185"/>
            </a:xfrm>
          </p:grpSpPr>
          <p:sp>
            <p:nvSpPr>
              <p:cNvPr id="67" name="Freeform 289"/>
              <p:cNvSpPr>
                <a:spLocks/>
              </p:cNvSpPr>
              <p:nvPr/>
            </p:nvSpPr>
            <p:spPr bwMode="auto">
              <a:xfrm>
                <a:off x="5359400" y="1189037"/>
                <a:ext cx="619125" cy="639763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33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33" y="67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0"/>
                  </a:cxn>
                </a:cxnLst>
                <a:rect l="0" t="0" r="r" b="b"/>
                <a:pathLst>
                  <a:path w="65" h="67">
                    <a:moveTo>
                      <a:pt x="65" y="0"/>
                    </a:moveTo>
                    <a:cubicBezTo>
                      <a:pt x="64" y="5"/>
                      <a:pt x="51" y="8"/>
                      <a:pt x="33" y="8"/>
                    </a:cubicBezTo>
                    <a:cubicBezTo>
                      <a:pt x="14" y="8"/>
                      <a:pt x="2" y="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3"/>
                      <a:pt x="14" y="67"/>
                      <a:pt x="33" y="67"/>
                    </a:cubicBezTo>
                    <a:cubicBezTo>
                      <a:pt x="51" y="67"/>
                      <a:pt x="65" y="63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0"/>
                      <a:pt x="65" y="0"/>
                      <a:pt x="65" y="0"/>
                    </a:cubicBezTo>
                    <a:close/>
                  </a:path>
                </a:pathLst>
              </a:custGeom>
              <a:solidFill>
                <a:srgbClr val="6F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8" name="Oval 290"/>
              <p:cNvSpPr>
                <a:spLocks noChangeArrowheads="1"/>
              </p:cNvSpPr>
              <p:nvPr/>
            </p:nvSpPr>
            <p:spPr bwMode="auto">
              <a:xfrm>
                <a:off x="5351242" y="1057615"/>
                <a:ext cx="628650" cy="161925"/>
              </a:xfrm>
              <a:prstGeom prst="ellipse">
                <a:avLst/>
              </a:prstGeom>
              <a:solidFill>
                <a:srgbClr val="70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65" name="Freeform 160"/>
            <p:cNvSpPr>
              <a:spLocks/>
            </p:cNvSpPr>
            <p:nvPr/>
          </p:nvSpPr>
          <p:spPr bwMode="auto">
            <a:xfrm>
              <a:off x="5045075" y="2203421"/>
              <a:ext cx="704850" cy="723900"/>
            </a:xfrm>
            <a:custGeom>
              <a:avLst/>
              <a:gdLst/>
              <a:ahLst/>
              <a:cxnLst>
                <a:cxn ang="0">
                  <a:pos x="47" y="45"/>
                </a:cxn>
                <a:cxn ang="0">
                  <a:pos x="47" y="44"/>
                </a:cxn>
                <a:cxn ang="0">
                  <a:pos x="47" y="44"/>
                </a:cxn>
                <a:cxn ang="0">
                  <a:pos x="65" y="39"/>
                </a:cxn>
                <a:cxn ang="0">
                  <a:pos x="74" y="39"/>
                </a:cxn>
                <a:cxn ang="0">
                  <a:pos x="74" y="7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69"/>
                </a:cxn>
                <a:cxn ang="0">
                  <a:pos x="6" y="76"/>
                </a:cxn>
                <a:cxn ang="0">
                  <a:pos x="48" y="76"/>
                </a:cxn>
                <a:cxn ang="0">
                  <a:pos x="47" y="73"/>
                </a:cxn>
                <a:cxn ang="0">
                  <a:pos x="47" y="45"/>
                </a:cxn>
              </a:cxnLst>
              <a:rect l="0" t="0" r="r" b="b"/>
              <a:pathLst>
                <a:path w="74" h="76">
                  <a:moveTo>
                    <a:pt x="47" y="45"/>
                  </a:moveTo>
                  <a:cubicBezTo>
                    <a:pt x="47" y="45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0"/>
                    <a:pt x="56" y="39"/>
                    <a:pt x="65" y="39"/>
                  </a:cubicBezTo>
                  <a:cubicBezTo>
                    <a:pt x="68" y="39"/>
                    <a:pt x="71" y="39"/>
                    <a:pt x="74" y="39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6"/>
                    <a:pt x="6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7" y="75"/>
                    <a:pt x="47" y="74"/>
                    <a:pt x="47" y="73"/>
                  </a:cubicBezTo>
                  <a:lnTo>
                    <a:pt x="47" y="45"/>
                  </a:lnTo>
                  <a:close/>
                </a:path>
              </a:pathLst>
            </a:custGeom>
            <a:solidFill>
              <a:srgbClr val="6F2D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Freeform 153"/>
            <p:cNvSpPr>
              <a:spLocks/>
            </p:cNvSpPr>
            <p:nvPr/>
          </p:nvSpPr>
          <p:spPr bwMode="auto">
            <a:xfrm>
              <a:off x="5602287" y="2728912"/>
              <a:ext cx="142875" cy="161925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36" y="102"/>
                </a:cxn>
                <a:cxn ang="0">
                  <a:pos x="54" y="102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72" y="102"/>
                </a:cxn>
                <a:cxn ang="0">
                  <a:pos x="90" y="102"/>
                </a:cxn>
                <a:cxn ang="0">
                  <a:pos x="90" y="0"/>
                </a:cxn>
                <a:cxn ang="0">
                  <a:pos x="60" y="0"/>
                </a:cxn>
                <a:cxn ang="0">
                  <a:pos x="42" y="72"/>
                </a:cxn>
                <a:cxn ang="0">
                  <a:pos x="42" y="72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102"/>
                </a:cxn>
                <a:cxn ang="0">
                  <a:pos x="18" y="102"/>
                </a:cxn>
                <a:cxn ang="0">
                  <a:pos x="18" y="18"/>
                </a:cxn>
              </a:cxnLst>
              <a:rect l="0" t="0" r="r" b="b"/>
              <a:pathLst>
                <a:path w="90" h="102">
                  <a:moveTo>
                    <a:pt x="18" y="18"/>
                  </a:moveTo>
                  <a:lnTo>
                    <a:pt x="18" y="18"/>
                  </a:lnTo>
                  <a:lnTo>
                    <a:pt x="36" y="102"/>
                  </a:lnTo>
                  <a:lnTo>
                    <a:pt x="54" y="102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72" y="102"/>
                  </a:lnTo>
                  <a:lnTo>
                    <a:pt x="90" y="102"/>
                  </a:lnTo>
                  <a:lnTo>
                    <a:pt x="90" y="0"/>
                  </a:lnTo>
                  <a:lnTo>
                    <a:pt x="60" y="0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102"/>
                  </a:lnTo>
                  <a:lnTo>
                    <a:pt x="18" y="10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69" name="Freeform 18"/>
          <p:cNvSpPr>
            <a:spLocks/>
          </p:cNvSpPr>
          <p:nvPr/>
        </p:nvSpPr>
        <p:spPr bwMode="auto">
          <a:xfrm>
            <a:off x="3363096" y="4162908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App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115770" y="4036396"/>
            <a:ext cx="1952255" cy="84538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023983" y="4651117"/>
            <a:ext cx="2019725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latin typeface="Arial"/>
                <a:ea typeface="Verdana" pitchFamily="34" charset="0"/>
                <a:cs typeface="Arial"/>
              </a:rPr>
              <a:t>App Tier</a:t>
            </a:r>
            <a:endParaRPr lang="en-US" sz="1050" b="1" dirty="0"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461003" y="4924341"/>
            <a:ext cx="0" cy="2949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046597" y="941447"/>
            <a:ext cx="4988" cy="2469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4"/>
          <p:cNvSpPr txBox="1">
            <a:spLocks noChangeArrowheads="1"/>
          </p:cNvSpPr>
          <p:nvPr/>
        </p:nvSpPr>
        <p:spPr bwMode="auto">
          <a:xfrm>
            <a:off x="4062903" y="5722883"/>
            <a:ext cx="1421008" cy="2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4"/>
                </a:solidFill>
                <a:latin typeface="Arial"/>
                <a:ea typeface="Verdana" pitchFamily="34" charset="0"/>
                <a:cs typeface="Arial"/>
              </a:rPr>
              <a:t>Amazon RDS</a:t>
            </a:r>
            <a:endParaRPr lang="en-US" sz="1050" b="1" dirty="0">
              <a:solidFill>
                <a:schemeClr val="accent4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7" name="TextBox 94"/>
          <p:cNvSpPr txBox="1">
            <a:spLocks noChangeArrowheads="1"/>
          </p:cNvSpPr>
          <p:nvPr/>
        </p:nvSpPr>
        <p:spPr bwMode="auto">
          <a:xfrm>
            <a:off x="4049091" y="2364161"/>
            <a:ext cx="1421008" cy="38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6"/>
                </a:solidFill>
                <a:latin typeface="Arial"/>
                <a:ea typeface="Verdana" pitchFamily="34" charset="0"/>
                <a:cs typeface="Arial"/>
              </a:rPr>
              <a:t>Amazon  EC2</a:t>
            </a:r>
          </a:p>
          <a:p>
            <a:pPr algn="ctr"/>
            <a:r>
              <a:rPr lang="en-US" sz="1050" b="1" dirty="0" smtClean="0">
                <a:solidFill>
                  <a:schemeClr val="accent6"/>
                </a:solidFill>
                <a:latin typeface="Arial"/>
                <a:ea typeface="Verdana" pitchFamily="34" charset="0"/>
                <a:cs typeface="Arial"/>
              </a:rPr>
              <a:t>Instances</a:t>
            </a:r>
            <a:endParaRPr lang="en-US" sz="1050" b="1" dirty="0">
              <a:solidFill>
                <a:schemeClr val="accent6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8" name="Freeform 18"/>
          <p:cNvSpPr>
            <a:spLocks/>
          </p:cNvSpPr>
          <p:nvPr/>
        </p:nvSpPr>
        <p:spPr bwMode="auto">
          <a:xfrm>
            <a:off x="3363096" y="3049445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Web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9" name="Freeform 18"/>
          <p:cNvSpPr>
            <a:spLocks/>
          </p:cNvSpPr>
          <p:nvPr/>
        </p:nvSpPr>
        <p:spPr bwMode="auto">
          <a:xfrm>
            <a:off x="4182229" y="4180681"/>
            <a:ext cx="577365" cy="539249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App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rPr>
              <a:t>Server</a:t>
            </a:r>
            <a:endParaRPr lang="en-US" sz="900" b="1" dirty="0">
              <a:solidFill>
                <a:schemeClr val="bg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07" name="Title 106"/>
          <p:cNvSpPr>
            <a:spLocks noGrp="1"/>
          </p:cNvSpPr>
          <p:nvPr>
            <p:ph type="title"/>
          </p:nvPr>
        </p:nvSpPr>
        <p:spPr>
          <a:xfrm>
            <a:off x="7278130" y="266168"/>
            <a:ext cx="4805359" cy="1325563"/>
          </a:xfrm>
        </p:spPr>
        <p:txBody>
          <a:bodyPr/>
          <a:lstStyle/>
          <a:p>
            <a:r>
              <a:rPr lang="en-US" dirty="0" smtClean="0"/>
              <a:t>Regions</a:t>
            </a:r>
            <a:endParaRPr lang="en-US" dirty="0"/>
          </a:p>
        </p:txBody>
      </p:sp>
      <p:sp>
        <p:nvSpPr>
          <p:cNvPr id="106" name="Content Placeholder 105"/>
          <p:cNvSpPr>
            <a:spLocks noGrp="1"/>
          </p:cNvSpPr>
          <p:nvPr>
            <p:ph idx="1"/>
          </p:nvPr>
        </p:nvSpPr>
        <p:spPr>
          <a:xfrm>
            <a:off x="6974679" y="1538001"/>
            <a:ext cx="5412259" cy="4964082"/>
          </a:xfrm>
        </p:spPr>
        <p:txBody>
          <a:bodyPr>
            <a:normAutofit/>
          </a:bodyPr>
          <a:lstStyle/>
          <a:p>
            <a:r>
              <a:rPr lang="en-US" i="1" dirty="0" smtClean="0"/>
              <a:t>Geographically placed production environments</a:t>
            </a:r>
          </a:p>
          <a:p>
            <a:r>
              <a:rPr lang="en-US" dirty="0" smtClean="0"/>
              <a:t>Create pools or zones of your production environment that are isolated from other instances.</a:t>
            </a:r>
            <a:endParaRPr lang="en-US" b="1" dirty="0" smtClean="0"/>
          </a:p>
          <a:p>
            <a:r>
              <a:rPr lang="en-US" dirty="0" smtClean="0"/>
              <a:t>Example use cases:</a:t>
            </a:r>
          </a:p>
          <a:p>
            <a:pPr lvl="1"/>
            <a:r>
              <a:rPr lang="en-US" dirty="0" smtClean="0"/>
              <a:t>Serve traffic closest to where it occurs (Asia, Europe, South America, etc.)</a:t>
            </a:r>
          </a:p>
          <a:p>
            <a:pPr lvl="1"/>
            <a:r>
              <a:rPr lang="en-US" dirty="0" smtClean="0"/>
              <a:t>Handle different laws, content distribution rules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038859" y="1341125"/>
            <a:ext cx="0" cy="657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reeform 291"/>
          <p:cNvSpPr>
            <a:spLocks/>
          </p:cNvSpPr>
          <p:nvPr/>
        </p:nvSpPr>
        <p:spPr bwMode="auto">
          <a:xfrm>
            <a:off x="3849802" y="1212881"/>
            <a:ext cx="379855" cy="336937"/>
          </a:xfrm>
          <a:custGeom>
            <a:avLst/>
            <a:gdLst/>
            <a:ahLst/>
            <a:cxnLst>
              <a:cxn ang="0">
                <a:pos x="78" y="52"/>
              </a:cxn>
              <a:cxn ang="0">
                <a:pos x="42" y="75"/>
              </a:cxn>
              <a:cxn ang="0">
                <a:pos x="41" y="75"/>
              </a:cxn>
              <a:cxn ang="0">
                <a:pos x="1" y="52"/>
              </a:cxn>
              <a:cxn ang="0">
                <a:pos x="7" y="30"/>
              </a:cxn>
              <a:cxn ang="0">
                <a:pos x="1" y="16"/>
              </a:cxn>
              <a:cxn ang="0">
                <a:pos x="14" y="0"/>
              </a:cxn>
              <a:cxn ang="0">
                <a:pos x="40" y="0"/>
              </a:cxn>
              <a:cxn ang="0">
                <a:pos x="41" y="0"/>
              </a:cxn>
              <a:cxn ang="0">
                <a:pos x="66" y="0"/>
              </a:cxn>
              <a:cxn ang="0">
                <a:pos x="77" y="15"/>
              </a:cxn>
              <a:cxn ang="0">
                <a:pos x="71" y="29"/>
              </a:cxn>
              <a:cxn ang="0">
                <a:pos x="78" y="52"/>
              </a:cxn>
            </a:cxnLst>
            <a:rect l="0" t="0" r="r" b="b"/>
            <a:pathLst>
              <a:path w="80" h="76">
                <a:moveTo>
                  <a:pt x="78" y="52"/>
                </a:moveTo>
                <a:cubicBezTo>
                  <a:pt x="74" y="70"/>
                  <a:pt x="56" y="63"/>
                  <a:pt x="42" y="75"/>
                </a:cubicBezTo>
                <a:cubicBezTo>
                  <a:pt x="41" y="76"/>
                  <a:pt x="41" y="75"/>
                  <a:pt x="41" y="75"/>
                </a:cubicBezTo>
                <a:cubicBezTo>
                  <a:pt x="32" y="64"/>
                  <a:pt x="5" y="73"/>
                  <a:pt x="1" y="52"/>
                </a:cubicBezTo>
                <a:cubicBezTo>
                  <a:pt x="0" y="40"/>
                  <a:pt x="7" y="39"/>
                  <a:pt x="7" y="30"/>
                </a:cubicBezTo>
                <a:cubicBezTo>
                  <a:pt x="7" y="23"/>
                  <a:pt x="1" y="16"/>
                  <a:pt x="1" y="16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27" y="13"/>
                  <a:pt x="40" y="0"/>
                </a:cubicBezTo>
                <a:cubicBezTo>
                  <a:pt x="40" y="0"/>
                  <a:pt x="41" y="0"/>
                  <a:pt x="41" y="0"/>
                </a:cubicBezTo>
                <a:cubicBezTo>
                  <a:pt x="53" y="14"/>
                  <a:pt x="66" y="0"/>
                  <a:pt x="66" y="0"/>
                </a:cubicBezTo>
                <a:cubicBezTo>
                  <a:pt x="77" y="15"/>
                  <a:pt x="77" y="15"/>
                  <a:pt x="77" y="15"/>
                </a:cubicBezTo>
                <a:cubicBezTo>
                  <a:pt x="77" y="15"/>
                  <a:pt x="71" y="22"/>
                  <a:pt x="71" y="29"/>
                </a:cubicBezTo>
                <a:cubicBezTo>
                  <a:pt x="72" y="38"/>
                  <a:pt x="80" y="42"/>
                  <a:pt x="78" y="52"/>
                </a:cubicBezTo>
                <a:close/>
              </a:path>
            </a:pathLst>
          </a:custGeom>
          <a:solidFill>
            <a:srgbClr val="26226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8" name="TextBox 38"/>
          <p:cNvSpPr txBox="1">
            <a:spLocks noChangeArrowheads="1"/>
          </p:cNvSpPr>
          <p:nvPr/>
        </p:nvSpPr>
        <p:spPr bwMode="auto">
          <a:xfrm>
            <a:off x="2534980" y="1194192"/>
            <a:ext cx="1433331" cy="34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Amazon Route 53</a:t>
            </a:r>
          </a:p>
          <a:p>
            <a:pPr algn="ctr"/>
            <a:r>
              <a:rPr lang="en-US" sz="900" b="1" dirty="0" smtClean="0">
                <a:solidFill>
                  <a:srgbClr val="00206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Hosted Zone</a:t>
            </a:r>
            <a:endParaRPr lang="en-US" sz="900" b="1" dirty="0">
              <a:solidFill>
                <a:srgbClr val="00206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29" name="TextBox 39"/>
          <p:cNvSpPr txBox="1">
            <a:spLocks noChangeArrowheads="1"/>
          </p:cNvSpPr>
          <p:nvPr/>
        </p:nvSpPr>
        <p:spPr bwMode="auto">
          <a:xfrm>
            <a:off x="2800915" y="2063959"/>
            <a:ext cx="1189820" cy="38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Elastic Load</a:t>
            </a:r>
          </a:p>
          <a:p>
            <a:pPr algn="ctr"/>
            <a:r>
              <a:rPr lang="en-US" sz="1000" b="1" dirty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Balancer</a:t>
            </a:r>
          </a:p>
        </p:txBody>
      </p:sp>
      <p:sp>
        <p:nvSpPr>
          <p:cNvPr id="30" name="Freeform 39"/>
          <p:cNvSpPr>
            <a:spLocks noEditPoints="1"/>
          </p:cNvSpPr>
          <p:nvPr/>
        </p:nvSpPr>
        <p:spPr bwMode="auto">
          <a:xfrm>
            <a:off x="3785592" y="2008425"/>
            <a:ext cx="510016" cy="479890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  <a:cxn ang="0">
                <a:pos x="77" y="38"/>
              </a:cxn>
              <a:cxn ang="0">
                <a:pos x="39" y="0"/>
              </a:cxn>
              <a:cxn ang="0">
                <a:pos x="63" y="26"/>
              </a:cxn>
              <a:cxn ang="0">
                <a:pos x="51" y="26"/>
              </a:cxn>
              <a:cxn ang="0">
                <a:pos x="51" y="24"/>
              </a:cxn>
              <a:cxn ang="0">
                <a:pos x="47" y="28"/>
              </a:cxn>
              <a:cxn ang="0">
                <a:pos x="45" y="26"/>
              </a:cxn>
              <a:cxn ang="0">
                <a:pos x="28" y="37"/>
              </a:cxn>
              <a:cxn ang="0">
                <a:pos x="43" y="37"/>
              </a:cxn>
              <a:cxn ang="0">
                <a:pos x="43" y="34"/>
              </a:cxn>
              <a:cxn ang="0">
                <a:pos x="51" y="37"/>
              </a:cxn>
              <a:cxn ang="0">
                <a:pos x="51" y="33"/>
              </a:cxn>
              <a:cxn ang="0">
                <a:pos x="63" y="33"/>
              </a:cxn>
              <a:cxn ang="0">
                <a:pos x="63" y="45"/>
              </a:cxn>
              <a:cxn ang="0">
                <a:pos x="51" y="45"/>
              </a:cxn>
              <a:cxn ang="0">
                <a:pos x="51" y="40"/>
              </a:cxn>
              <a:cxn ang="0">
                <a:pos x="43" y="43"/>
              </a:cxn>
              <a:cxn ang="0">
                <a:pos x="43" y="41"/>
              </a:cxn>
              <a:cxn ang="0">
                <a:pos x="28" y="41"/>
              </a:cxn>
              <a:cxn ang="0">
                <a:pos x="45" y="51"/>
              </a:cxn>
              <a:cxn ang="0">
                <a:pos x="47" y="49"/>
              </a:cxn>
              <a:cxn ang="0">
                <a:pos x="51" y="54"/>
              </a:cxn>
              <a:cxn ang="0">
                <a:pos x="51" y="51"/>
              </a:cxn>
              <a:cxn ang="0">
                <a:pos x="63" y="51"/>
              </a:cxn>
              <a:cxn ang="0">
                <a:pos x="63" y="63"/>
              </a:cxn>
              <a:cxn ang="0">
                <a:pos x="51" y="63"/>
              </a:cxn>
              <a:cxn ang="0">
                <a:pos x="51" y="59"/>
              </a:cxn>
              <a:cxn ang="0">
                <a:pos x="42" y="57"/>
              </a:cxn>
              <a:cxn ang="0">
                <a:pos x="44" y="54"/>
              </a:cxn>
              <a:cxn ang="0">
                <a:pos x="23" y="41"/>
              </a:cxn>
              <a:cxn ang="0">
                <a:pos x="23" y="49"/>
              </a:cxn>
              <a:cxn ang="0">
                <a:pos x="9" y="49"/>
              </a:cxn>
              <a:cxn ang="0">
                <a:pos x="9" y="29"/>
              </a:cxn>
              <a:cxn ang="0">
                <a:pos x="23" y="29"/>
              </a:cxn>
              <a:cxn ang="0">
                <a:pos x="23" y="37"/>
              </a:cxn>
              <a:cxn ang="0">
                <a:pos x="44" y="23"/>
              </a:cxn>
              <a:cxn ang="0">
                <a:pos x="42" y="21"/>
              </a:cxn>
              <a:cxn ang="0">
                <a:pos x="51" y="19"/>
              </a:cxn>
              <a:cxn ang="0">
                <a:pos x="51" y="14"/>
              </a:cxn>
              <a:cxn ang="0">
                <a:pos x="63" y="14"/>
              </a:cxn>
              <a:cxn ang="0">
                <a:pos x="63" y="26"/>
              </a:cxn>
            </a:cxnLst>
            <a:rect l="0" t="0" r="r" b="b"/>
            <a:pathLst>
              <a:path w="77" h="76">
                <a:moveTo>
                  <a:pt x="39" y="0"/>
                </a:moveTo>
                <a:cubicBezTo>
                  <a:pt x="18" y="0"/>
                  <a:pt x="0" y="17"/>
                  <a:pt x="0" y="38"/>
                </a:cubicBezTo>
                <a:cubicBezTo>
                  <a:pt x="0" y="59"/>
                  <a:pt x="18" y="76"/>
                  <a:pt x="39" y="76"/>
                </a:cubicBezTo>
                <a:cubicBezTo>
                  <a:pt x="60" y="76"/>
                  <a:pt x="77" y="59"/>
                  <a:pt x="77" y="38"/>
                </a:cubicBezTo>
                <a:cubicBezTo>
                  <a:pt x="77" y="17"/>
                  <a:pt x="60" y="0"/>
                  <a:pt x="39" y="0"/>
                </a:cubicBezTo>
                <a:close/>
                <a:moveTo>
                  <a:pt x="63" y="26"/>
                </a:moveTo>
                <a:cubicBezTo>
                  <a:pt x="51" y="26"/>
                  <a:pt x="51" y="26"/>
                  <a:pt x="51" y="26"/>
                </a:cubicBezTo>
                <a:cubicBezTo>
                  <a:pt x="51" y="24"/>
                  <a:pt x="51" y="24"/>
                  <a:pt x="51" y="24"/>
                </a:cubicBezTo>
                <a:cubicBezTo>
                  <a:pt x="47" y="28"/>
                  <a:pt x="47" y="28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28" y="37"/>
                  <a:pt x="28" y="37"/>
                  <a:pt x="28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3" y="34"/>
                  <a:pt x="43" y="34"/>
                  <a:pt x="43" y="34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33"/>
                  <a:pt x="51" y="33"/>
                  <a:pt x="51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3" y="45"/>
                  <a:pt x="63" y="45"/>
                  <a:pt x="63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1" y="40"/>
                  <a:pt x="51" y="40"/>
                  <a:pt x="51" y="40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1"/>
                  <a:pt x="43" y="41"/>
                  <a:pt x="43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45" y="51"/>
                  <a:pt x="45" y="51"/>
                  <a:pt x="45" y="51"/>
                </a:cubicBezTo>
                <a:cubicBezTo>
                  <a:pt x="47" y="49"/>
                  <a:pt x="47" y="49"/>
                  <a:pt x="47" y="49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1"/>
                  <a:pt x="51" y="51"/>
                  <a:pt x="51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63"/>
                  <a:pt x="63" y="63"/>
                  <a:pt x="63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59"/>
                  <a:pt x="51" y="59"/>
                  <a:pt x="51" y="59"/>
                </a:cubicBezTo>
                <a:cubicBezTo>
                  <a:pt x="42" y="57"/>
                  <a:pt x="42" y="57"/>
                  <a:pt x="42" y="57"/>
                </a:cubicBezTo>
                <a:cubicBezTo>
                  <a:pt x="44" y="54"/>
                  <a:pt x="44" y="54"/>
                  <a:pt x="44" y="54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9"/>
                  <a:pt x="23" y="49"/>
                  <a:pt x="23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29"/>
                  <a:pt x="9" y="29"/>
                  <a:pt x="9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7"/>
                  <a:pt x="23" y="37"/>
                  <a:pt x="23" y="37"/>
                </a:cubicBezTo>
                <a:cubicBezTo>
                  <a:pt x="44" y="23"/>
                  <a:pt x="44" y="23"/>
                  <a:pt x="44" y="23"/>
                </a:cubicBezTo>
                <a:cubicBezTo>
                  <a:pt x="42" y="21"/>
                  <a:pt x="42" y="21"/>
                  <a:pt x="42" y="2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4"/>
                  <a:pt x="51" y="14"/>
                  <a:pt x="51" y="14"/>
                </a:cubicBezTo>
                <a:cubicBezTo>
                  <a:pt x="63" y="14"/>
                  <a:pt x="63" y="14"/>
                  <a:pt x="63" y="14"/>
                </a:cubicBezTo>
                <a:lnTo>
                  <a:pt x="63" y="26"/>
                </a:lnTo>
                <a:close/>
              </a:path>
            </a:pathLst>
          </a:custGeom>
          <a:solidFill>
            <a:srgbClr val="26226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032103" y="2483987"/>
            <a:ext cx="8497" cy="4820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94"/>
          <p:cNvSpPr txBox="1">
            <a:spLocks noChangeArrowheads="1"/>
          </p:cNvSpPr>
          <p:nvPr/>
        </p:nvSpPr>
        <p:spPr bwMode="auto">
          <a:xfrm>
            <a:off x="5797831" y="3504035"/>
            <a:ext cx="1421008" cy="40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  <a:latin typeface="Arial"/>
                <a:ea typeface="Verdana" pitchFamily="34" charset="0"/>
                <a:cs typeface="Arial"/>
              </a:rPr>
              <a:t>Amazon S3</a:t>
            </a:r>
            <a:endParaRPr lang="en-US" sz="1050" b="1" dirty="0">
              <a:solidFill>
                <a:srgbClr val="0070C0"/>
              </a:solidFill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  <a:latin typeface="Arial"/>
                <a:ea typeface="Verdana" pitchFamily="34" charset="0"/>
                <a:cs typeface="Arial"/>
              </a:rPr>
              <a:t>Bucket</a:t>
            </a:r>
            <a:endParaRPr lang="en-US" sz="1050" b="1" dirty="0">
              <a:solidFill>
                <a:srgbClr val="0070C0"/>
              </a:solidFill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241036" y="2969753"/>
            <a:ext cx="471344" cy="534283"/>
            <a:chOff x="6445250" y="2209800"/>
            <a:chExt cx="735013" cy="752475"/>
          </a:xfrm>
        </p:grpSpPr>
        <p:sp>
          <p:nvSpPr>
            <p:cNvPr id="34" name="Freeform 278"/>
            <p:cNvSpPr>
              <a:spLocks/>
            </p:cNvSpPr>
            <p:nvPr/>
          </p:nvSpPr>
          <p:spPr bwMode="auto">
            <a:xfrm>
              <a:off x="6445250" y="2343150"/>
              <a:ext cx="735013" cy="61912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39" y="10"/>
                </a:cxn>
                <a:cxn ang="0">
                  <a:pos x="0" y="0"/>
                </a:cxn>
                <a:cxn ang="0">
                  <a:pos x="13" y="59"/>
                </a:cxn>
                <a:cxn ang="0">
                  <a:pos x="39" y="65"/>
                </a:cxn>
                <a:cxn ang="0">
                  <a:pos x="64" y="59"/>
                </a:cxn>
                <a:cxn ang="0">
                  <a:pos x="64" y="59"/>
                </a:cxn>
                <a:cxn ang="0">
                  <a:pos x="77" y="0"/>
                </a:cxn>
              </a:cxnLst>
              <a:rect l="0" t="0" r="r" b="b"/>
              <a:pathLst>
                <a:path w="77" h="65">
                  <a:moveTo>
                    <a:pt x="77" y="0"/>
                  </a:moveTo>
                  <a:cubicBezTo>
                    <a:pt x="77" y="5"/>
                    <a:pt x="60" y="10"/>
                    <a:pt x="39" y="10"/>
                  </a:cubicBezTo>
                  <a:cubicBezTo>
                    <a:pt x="17" y="10"/>
                    <a:pt x="0" y="5"/>
                    <a:pt x="0" y="0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62"/>
                    <a:pt x="24" y="65"/>
                    <a:pt x="39" y="65"/>
                  </a:cubicBezTo>
                  <a:cubicBezTo>
                    <a:pt x="53" y="65"/>
                    <a:pt x="64" y="62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146E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35" name="Oval 279"/>
            <p:cNvSpPr>
              <a:spLocks noChangeArrowheads="1"/>
            </p:cNvSpPr>
            <p:nvPr/>
          </p:nvSpPr>
          <p:spPr bwMode="auto">
            <a:xfrm>
              <a:off x="6445250" y="2209800"/>
              <a:ext cx="735013" cy="190500"/>
            </a:xfrm>
            <a:prstGeom prst="ellipse">
              <a:avLst/>
            </a:prstGeom>
            <a:solidFill>
              <a:srgbClr val="146E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Arial"/>
                <a:cs typeface="Arial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59613" y="1104297"/>
            <a:ext cx="434192" cy="419786"/>
            <a:chOff x="6445250" y="-3500438"/>
            <a:chExt cx="725488" cy="725488"/>
          </a:xfrm>
        </p:grpSpPr>
        <p:sp>
          <p:nvSpPr>
            <p:cNvPr id="38" name="Freeform 309"/>
            <p:cNvSpPr>
              <a:spLocks/>
            </p:cNvSpPr>
            <p:nvPr/>
          </p:nvSpPr>
          <p:spPr bwMode="auto">
            <a:xfrm>
              <a:off x="6445250" y="-3395663"/>
              <a:ext cx="106363" cy="381000"/>
            </a:xfrm>
            <a:custGeom>
              <a:avLst/>
              <a:gdLst/>
              <a:ahLst/>
              <a:cxnLst>
                <a:cxn ang="0">
                  <a:pos x="7" y="26"/>
                </a:cxn>
                <a:cxn ang="0">
                  <a:pos x="7" y="18"/>
                </a:cxn>
                <a:cxn ang="0">
                  <a:pos x="10" y="18"/>
                </a:cxn>
                <a:cxn ang="0">
                  <a:pos x="11" y="0"/>
                </a:cxn>
                <a:cxn ang="0">
                  <a:pos x="0" y="27"/>
                </a:cxn>
                <a:cxn ang="0">
                  <a:pos x="2" y="40"/>
                </a:cxn>
                <a:cxn ang="0">
                  <a:pos x="8" y="26"/>
                </a:cxn>
                <a:cxn ang="0">
                  <a:pos x="7" y="26"/>
                </a:cxn>
              </a:cxnLst>
              <a:rect l="0" t="0" r="r" b="b"/>
              <a:pathLst>
                <a:path w="11" h="40">
                  <a:moveTo>
                    <a:pt x="7" y="26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7"/>
                    <a:pt x="0" y="27"/>
                  </a:cubicBezTo>
                  <a:cubicBezTo>
                    <a:pt x="0" y="32"/>
                    <a:pt x="1" y="36"/>
                    <a:pt x="2" y="40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7" y="26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9" name="Freeform 310"/>
            <p:cNvSpPr>
              <a:spLocks/>
            </p:cNvSpPr>
            <p:nvPr/>
          </p:nvSpPr>
          <p:spPr bwMode="auto">
            <a:xfrm>
              <a:off x="6484938" y="-2976563"/>
              <a:ext cx="314325" cy="201613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14" y="5"/>
                </a:cxn>
                <a:cxn ang="0">
                  <a:pos x="0" y="0"/>
                </a:cxn>
                <a:cxn ang="0">
                  <a:pos x="33" y="21"/>
                </a:cxn>
                <a:cxn ang="0">
                  <a:pos x="21" y="10"/>
                </a:cxn>
                <a:cxn ang="0">
                  <a:pos x="14" y="10"/>
                </a:cxn>
              </a:cxnLst>
              <a:rect l="0" t="0" r="r" b="b"/>
              <a:pathLst>
                <a:path w="33" h="21">
                  <a:moveTo>
                    <a:pt x="14" y="10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2"/>
                    <a:pt x="18" y="21"/>
                    <a:pt x="33" y="21"/>
                  </a:cubicBezTo>
                  <a:cubicBezTo>
                    <a:pt x="21" y="10"/>
                    <a:pt x="21" y="10"/>
                    <a:pt x="21" y="10"/>
                  </a:cubicBezTo>
                  <a:lnTo>
                    <a:pt x="14" y="1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0" name="Freeform 311"/>
            <p:cNvSpPr>
              <a:spLocks/>
            </p:cNvSpPr>
            <p:nvPr/>
          </p:nvSpPr>
          <p:spPr bwMode="auto">
            <a:xfrm>
              <a:off x="7065963" y="-3395663"/>
              <a:ext cx="104775" cy="381000"/>
            </a:xfrm>
            <a:custGeom>
              <a:avLst/>
              <a:gdLst/>
              <a:ahLst/>
              <a:cxnLst>
                <a:cxn ang="0">
                  <a:pos x="3" y="18"/>
                </a:cxn>
                <a:cxn ang="0">
                  <a:pos x="3" y="26"/>
                </a:cxn>
                <a:cxn ang="0">
                  <a:pos x="2" y="26"/>
                </a:cxn>
                <a:cxn ang="0">
                  <a:pos x="9" y="40"/>
                </a:cxn>
                <a:cxn ang="0">
                  <a:pos x="11" y="27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3" y="18"/>
                </a:cxn>
              </a:cxnLst>
              <a:rect l="0" t="0" r="r" b="b"/>
              <a:pathLst>
                <a:path w="11" h="40">
                  <a:moveTo>
                    <a:pt x="3" y="18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1" y="36"/>
                    <a:pt x="11" y="32"/>
                    <a:pt x="11" y="27"/>
                  </a:cubicBezTo>
                  <a:cubicBezTo>
                    <a:pt x="11" y="17"/>
                    <a:pt x="7" y="7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3" y="18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1" name="Freeform 312"/>
            <p:cNvSpPr>
              <a:spLocks/>
            </p:cNvSpPr>
            <p:nvPr/>
          </p:nvSpPr>
          <p:spPr bwMode="auto">
            <a:xfrm>
              <a:off x="6580188" y="-3500438"/>
              <a:ext cx="457200" cy="104775"/>
            </a:xfrm>
            <a:custGeom>
              <a:avLst/>
              <a:gdLst/>
              <a:ahLst/>
              <a:cxnLst>
                <a:cxn ang="0">
                  <a:pos x="20" y="9"/>
                </a:cxn>
                <a:cxn ang="0">
                  <a:pos x="28" y="9"/>
                </a:cxn>
                <a:cxn ang="0">
                  <a:pos x="28" y="11"/>
                </a:cxn>
                <a:cxn ang="0">
                  <a:pos x="48" y="9"/>
                </a:cxn>
                <a:cxn ang="0">
                  <a:pos x="24" y="0"/>
                </a:cxn>
                <a:cxn ang="0">
                  <a:pos x="0" y="9"/>
                </a:cxn>
                <a:cxn ang="0">
                  <a:pos x="20" y="11"/>
                </a:cxn>
                <a:cxn ang="0">
                  <a:pos x="20" y="9"/>
                </a:cxn>
              </a:cxnLst>
              <a:rect l="0" t="0" r="r" b="b"/>
              <a:pathLst>
                <a:path w="48" h="11">
                  <a:moveTo>
                    <a:pt x="20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2" y="3"/>
                    <a:pt x="33" y="0"/>
                    <a:pt x="24" y="0"/>
                  </a:cubicBezTo>
                  <a:cubicBezTo>
                    <a:pt x="15" y="0"/>
                    <a:pt x="7" y="3"/>
                    <a:pt x="0" y="9"/>
                  </a:cubicBezTo>
                  <a:cubicBezTo>
                    <a:pt x="20" y="11"/>
                    <a:pt x="20" y="11"/>
                    <a:pt x="20" y="11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2" name="Freeform 313"/>
            <p:cNvSpPr>
              <a:spLocks/>
            </p:cNvSpPr>
            <p:nvPr/>
          </p:nvSpPr>
          <p:spPr bwMode="auto">
            <a:xfrm>
              <a:off x="6837363" y="-2976563"/>
              <a:ext cx="304800" cy="201613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2" y="10"/>
                </a:cxn>
                <a:cxn ang="0">
                  <a:pos x="0" y="21"/>
                </a:cxn>
                <a:cxn ang="0">
                  <a:pos x="32" y="0"/>
                </a:cxn>
                <a:cxn ang="0">
                  <a:pos x="18" y="5"/>
                </a:cxn>
                <a:cxn ang="0">
                  <a:pos x="18" y="10"/>
                </a:cxn>
              </a:cxnLst>
              <a:rect l="0" t="0" r="r" b="b"/>
              <a:pathLst>
                <a:path w="32" h="21">
                  <a:moveTo>
                    <a:pt x="18" y="10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20"/>
                    <a:pt x="26" y="12"/>
                    <a:pt x="32" y="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3" name="Freeform 314"/>
            <p:cNvSpPr>
              <a:spLocks/>
            </p:cNvSpPr>
            <p:nvPr/>
          </p:nvSpPr>
          <p:spPr bwMode="auto">
            <a:xfrm>
              <a:off x="6561138" y="-3395663"/>
              <a:ext cx="209550" cy="171450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12" y="108"/>
                </a:cxn>
                <a:cxn ang="0">
                  <a:pos x="132" y="18"/>
                </a:cxn>
                <a:cxn ang="0">
                  <a:pos x="132" y="18"/>
                </a:cxn>
                <a:cxn ang="0">
                  <a:pos x="12" y="0"/>
                </a:cxn>
                <a:cxn ang="0">
                  <a:pos x="0" y="108"/>
                </a:cxn>
              </a:cxnLst>
              <a:rect l="0" t="0" r="r" b="b"/>
              <a:pathLst>
                <a:path w="132" h="108">
                  <a:moveTo>
                    <a:pt x="0" y="108"/>
                  </a:moveTo>
                  <a:lnTo>
                    <a:pt x="12" y="10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2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4" name="Freeform 315"/>
            <p:cNvSpPr>
              <a:spLocks/>
            </p:cNvSpPr>
            <p:nvPr/>
          </p:nvSpPr>
          <p:spPr bwMode="auto">
            <a:xfrm>
              <a:off x="6846888" y="-3395663"/>
              <a:ext cx="200025" cy="171450"/>
            </a:xfrm>
            <a:custGeom>
              <a:avLst/>
              <a:gdLst/>
              <a:ahLst/>
              <a:cxnLst>
                <a:cxn ang="0">
                  <a:pos x="126" y="108"/>
                </a:cxn>
                <a:cxn ang="0">
                  <a:pos x="12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14" y="108"/>
                </a:cxn>
                <a:cxn ang="0">
                  <a:pos x="126" y="108"/>
                </a:cxn>
              </a:cxnLst>
              <a:rect l="0" t="0" r="r" b="b"/>
              <a:pathLst>
                <a:path w="126" h="108">
                  <a:moveTo>
                    <a:pt x="126" y="108"/>
                  </a:moveTo>
                  <a:lnTo>
                    <a:pt x="12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14" y="108"/>
                  </a:lnTo>
                  <a:lnTo>
                    <a:pt x="126" y="108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5" name="Freeform 316"/>
            <p:cNvSpPr>
              <a:spLocks/>
            </p:cNvSpPr>
            <p:nvPr/>
          </p:nvSpPr>
          <p:spPr bwMode="auto">
            <a:xfrm>
              <a:off x="6694488" y="-2909888"/>
              <a:ext cx="238125" cy="125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79"/>
                </a:cxn>
                <a:cxn ang="0">
                  <a:pos x="150" y="6"/>
                </a:cxn>
                <a:cxn ang="0">
                  <a:pos x="15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0" h="79">
                  <a:moveTo>
                    <a:pt x="0" y="0"/>
                  </a:moveTo>
                  <a:lnTo>
                    <a:pt x="78" y="79"/>
                  </a:lnTo>
                  <a:lnTo>
                    <a:pt x="150" y="6"/>
                  </a:lnTo>
                  <a:lnTo>
                    <a:pt x="15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6" name="Freeform 317"/>
            <p:cNvSpPr>
              <a:spLocks/>
            </p:cNvSpPr>
            <p:nvPr/>
          </p:nvSpPr>
          <p:spPr bwMode="auto">
            <a:xfrm>
              <a:off x="6694488" y="-3090863"/>
              <a:ext cx="238125" cy="15240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84"/>
                </a:cxn>
                <a:cxn ang="0">
                  <a:pos x="0" y="96"/>
                </a:cxn>
                <a:cxn ang="0">
                  <a:pos x="150" y="96"/>
                </a:cxn>
                <a:cxn ang="0">
                  <a:pos x="150" y="90"/>
                </a:cxn>
                <a:cxn ang="0">
                  <a:pos x="78" y="0"/>
                </a:cxn>
                <a:cxn ang="0">
                  <a:pos x="66" y="0"/>
                </a:cxn>
              </a:cxnLst>
              <a:rect l="0" t="0" r="r" b="b"/>
              <a:pathLst>
                <a:path w="150" h="96">
                  <a:moveTo>
                    <a:pt x="66" y="0"/>
                  </a:moveTo>
                  <a:lnTo>
                    <a:pt x="0" y="84"/>
                  </a:lnTo>
                  <a:lnTo>
                    <a:pt x="0" y="96"/>
                  </a:lnTo>
                  <a:lnTo>
                    <a:pt x="150" y="96"/>
                  </a:lnTo>
                  <a:lnTo>
                    <a:pt x="150" y="90"/>
                  </a:lnTo>
                  <a:lnTo>
                    <a:pt x="7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7" name="Freeform 318"/>
            <p:cNvSpPr>
              <a:spLocks/>
            </p:cNvSpPr>
            <p:nvPr/>
          </p:nvSpPr>
          <p:spPr bwMode="auto">
            <a:xfrm>
              <a:off x="6846888" y="-3167063"/>
              <a:ext cx="180975" cy="209550"/>
            </a:xfrm>
            <a:custGeom>
              <a:avLst/>
              <a:gdLst/>
              <a:ahLst/>
              <a:cxnLst>
                <a:cxn ang="0">
                  <a:pos x="108" y="12"/>
                </a:cxn>
                <a:cxn ang="0">
                  <a:pos x="108" y="0"/>
                </a:cxn>
                <a:cxn ang="0">
                  <a:pos x="0" y="30"/>
                </a:cxn>
                <a:cxn ang="0">
                  <a:pos x="0" y="48"/>
                </a:cxn>
                <a:cxn ang="0">
                  <a:pos x="66" y="132"/>
                </a:cxn>
                <a:cxn ang="0">
                  <a:pos x="78" y="132"/>
                </a:cxn>
                <a:cxn ang="0">
                  <a:pos x="114" y="12"/>
                </a:cxn>
                <a:cxn ang="0">
                  <a:pos x="108" y="12"/>
                </a:cxn>
              </a:cxnLst>
              <a:rect l="0" t="0" r="r" b="b"/>
              <a:pathLst>
                <a:path w="114" h="132">
                  <a:moveTo>
                    <a:pt x="108" y="12"/>
                  </a:moveTo>
                  <a:lnTo>
                    <a:pt x="108" y="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6" y="132"/>
                  </a:lnTo>
                  <a:lnTo>
                    <a:pt x="78" y="132"/>
                  </a:lnTo>
                  <a:lnTo>
                    <a:pt x="114" y="12"/>
                  </a:lnTo>
                  <a:lnTo>
                    <a:pt x="108" y="12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8" name="Freeform 319"/>
            <p:cNvSpPr>
              <a:spLocks/>
            </p:cNvSpPr>
            <p:nvPr/>
          </p:nvSpPr>
          <p:spPr bwMode="auto">
            <a:xfrm>
              <a:off x="6989763" y="-3148013"/>
              <a:ext cx="142875" cy="2000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120"/>
                </a:cxn>
                <a:cxn ang="0">
                  <a:pos x="12" y="120"/>
                </a:cxn>
                <a:cxn ang="0">
                  <a:pos x="12" y="126"/>
                </a:cxn>
                <a:cxn ang="0">
                  <a:pos x="90" y="9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0" h="126">
                  <a:moveTo>
                    <a:pt x="42" y="0"/>
                  </a:moveTo>
                  <a:lnTo>
                    <a:pt x="0" y="120"/>
                  </a:lnTo>
                  <a:lnTo>
                    <a:pt x="12" y="120"/>
                  </a:lnTo>
                  <a:lnTo>
                    <a:pt x="12" y="126"/>
                  </a:lnTo>
                  <a:lnTo>
                    <a:pt x="90" y="9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9" name="Freeform 320"/>
            <p:cNvSpPr>
              <a:spLocks/>
            </p:cNvSpPr>
            <p:nvPr/>
          </p:nvSpPr>
          <p:spPr bwMode="auto">
            <a:xfrm>
              <a:off x="6818313" y="-3338513"/>
              <a:ext cx="200025" cy="190500"/>
            </a:xfrm>
            <a:custGeom>
              <a:avLst/>
              <a:gdLst/>
              <a:ahLst/>
              <a:cxnLst>
                <a:cxn ang="0">
                  <a:pos x="18" y="120"/>
                </a:cxn>
                <a:cxn ang="0">
                  <a:pos x="126" y="96"/>
                </a:cxn>
                <a:cxn ang="0">
                  <a:pos x="126" y="84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18" y="114"/>
                </a:cxn>
                <a:cxn ang="0">
                  <a:pos x="18" y="120"/>
                </a:cxn>
              </a:cxnLst>
              <a:rect l="0" t="0" r="r" b="b"/>
              <a:pathLst>
                <a:path w="126" h="120">
                  <a:moveTo>
                    <a:pt x="18" y="120"/>
                  </a:moveTo>
                  <a:lnTo>
                    <a:pt x="126" y="96"/>
                  </a:lnTo>
                  <a:lnTo>
                    <a:pt x="126" y="8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18" y="114"/>
                  </a:lnTo>
                  <a:lnTo>
                    <a:pt x="18" y="12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0" name="Freeform 321"/>
            <p:cNvSpPr>
              <a:spLocks/>
            </p:cNvSpPr>
            <p:nvPr/>
          </p:nvSpPr>
          <p:spPr bwMode="auto">
            <a:xfrm>
              <a:off x="6494463" y="-3148013"/>
              <a:ext cx="142875" cy="1905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90"/>
                </a:cxn>
                <a:cxn ang="0">
                  <a:pos x="78" y="120"/>
                </a:cxn>
                <a:cxn ang="0">
                  <a:pos x="78" y="120"/>
                </a:cxn>
                <a:cxn ang="0">
                  <a:pos x="90" y="12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90" h="120">
                  <a:moveTo>
                    <a:pt x="36" y="0"/>
                  </a:moveTo>
                  <a:lnTo>
                    <a:pt x="0" y="90"/>
                  </a:lnTo>
                  <a:lnTo>
                    <a:pt x="78" y="120"/>
                  </a:lnTo>
                  <a:lnTo>
                    <a:pt x="78" y="120"/>
                  </a:lnTo>
                  <a:lnTo>
                    <a:pt x="90" y="12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1" name="Freeform 322"/>
            <p:cNvSpPr>
              <a:spLocks/>
            </p:cNvSpPr>
            <p:nvPr/>
          </p:nvSpPr>
          <p:spPr bwMode="auto">
            <a:xfrm>
              <a:off x="6580188" y="-3167063"/>
              <a:ext cx="190500" cy="209550"/>
            </a:xfrm>
            <a:custGeom>
              <a:avLst/>
              <a:gdLst/>
              <a:ahLst/>
              <a:cxnLst>
                <a:cxn ang="0">
                  <a:pos x="120" y="30"/>
                </a:cxn>
                <a:cxn ang="0">
                  <a:pos x="6" y="0"/>
                </a:cxn>
                <a:cxn ang="0">
                  <a:pos x="6" y="12"/>
                </a:cxn>
                <a:cxn ang="0">
                  <a:pos x="0" y="12"/>
                </a:cxn>
                <a:cxn ang="0">
                  <a:pos x="54" y="132"/>
                </a:cxn>
                <a:cxn ang="0">
                  <a:pos x="54" y="132"/>
                </a:cxn>
                <a:cxn ang="0">
                  <a:pos x="120" y="48"/>
                </a:cxn>
                <a:cxn ang="0">
                  <a:pos x="120" y="30"/>
                </a:cxn>
              </a:cxnLst>
              <a:rect l="0" t="0" r="r" b="b"/>
              <a:pathLst>
                <a:path w="120" h="132">
                  <a:moveTo>
                    <a:pt x="120" y="30"/>
                  </a:moveTo>
                  <a:lnTo>
                    <a:pt x="6" y="0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54" y="132"/>
                  </a:lnTo>
                  <a:lnTo>
                    <a:pt x="54" y="132"/>
                  </a:lnTo>
                  <a:lnTo>
                    <a:pt x="120" y="48"/>
                  </a:lnTo>
                  <a:lnTo>
                    <a:pt x="120" y="30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323"/>
            <p:cNvSpPr>
              <a:spLocks/>
            </p:cNvSpPr>
            <p:nvPr/>
          </p:nvSpPr>
          <p:spPr bwMode="auto">
            <a:xfrm>
              <a:off x="6581621" y="-3338513"/>
              <a:ext cx="209550" cy="1905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14" y="120"/>
                </a:cxn>
                <a:cxn ang="0">
                  <a:pos x="114" y="114"/>
                </a:cxn>
                <a:cxn ang="0">
                  <a:pos x="132" y="114"/>
                </a:cxn>
                <a:cxn ang="0">
                  <a:pos x="132" y="0"/>
                </a:cxn>
                <a:cxn ang="0">
                  <a:pos x="120" y="0"/>
                </a:cxn>
                <a:cxn ang="0">
                  <a:pos x="0" y="90"/>
                </a:cxn>
                <a:cxn ang="0">
                  <a:pos x="0" y="96"/>
                </a:cxn>
              </a:cxnLst>
              <a:rect l="0" t="0" r="r" b="b"/>
              <a:pathLst>
                <a:path w="132" h="120">
                  <a:moveTo>
                    <a:pt x="0" y="96"/>
                  </a:moveTo>
                  <a:lnTo>
                    <a:pt x="114" y="120"/>
                  </a:lnTo>
                  <a:lnTo>
                    <a:pt x="114" y="114"/>
                  </a:lnTo>
                  <a:lnTo>
                    <a:pt x="132" y="114"/>
                  </a:lnTo>
                  <a:lnTo>
                    <a:pt x="132" y="0"/>
                  </a:lnTo>
                  <a:lnTo>
                    <a:pt x="120" y="0"/>
                  </a:lnTo>
                  <a:lnTo>
                    <a:pt x="0" y="9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1BA5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53" name="Straight Arrow Connector 52"/>
          <p:cNvCxnSpPr>
            <a:stCxn id="35" idx="0"/>
          </p:cNvCxnSpPr>
          <p:nvPr/>
        </p:nvCxnSpPr>
        <p:spPr>
          <a:xfrm flipV="1">
            <a:off x="6476709" y="1549818"/>
            <a:ext cx="18202" cy="1419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38"/>
          <p:cNvSpPr txBox="1">
            <a:spLocks noChangeArrowheads="1"/>
          </p:cNvSpPr>
          <p:nvPr/>
        </p:nvSpPr>
        <p:spPr bwMode="auto">
          <a:xfrm>
            <a:off x="6634222" y="1120798"/>
            <a:ext cx="1128653" cy="38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1"/>
                </a:solidFill>
                <a:latin typeface="Arial"/>
                <a:ea typeface="Verdana" pitchFamily="34" charset="0"/>
                <a:cs typeface="Arial"/>
              </a:rPr>
              <a:t>Amazon CloudFront</a:t>
            </a:r>
            <a:endParaRPr lang="en-US" sz="1050" b="1" dirty="0">
              <a:solidFill>
                <a:schemeClr val="accent1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55" name="TextBox 39"/>
          <p:cNvSpPr txBox="1">
            <a:spLocks noChangeArrowheads="1"/>
          </p:cNvSpPr>
          <p:nvPr/>
        </p:nvSpPr>
        <p:spPr bwMode="auto">
          <a:xfrm>
            <a:off x="5422400" y="682934"/>
            <a:ext cx="21704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rPr>
              <a:t>media.devops.com</a:t>
            </a:r>
            <a:endParaRPr lang="en-US" sz="1400" b="1" dirty="0">
              <a:solidFill>
                <a:srgbClr val="002060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577943" y="873308"/>
            <a:ext cx="872335" cy="229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Arial"/>
                <a:cs typeface="Arial"/>
                <a:sym typeface="Times New Roman" pitchFamily="18" charset="0"/>
              </a:rPr>
              <a:t>(Static data</a:t>
            </a:r>
            <a:r>
              <a:rPr lang="en-US" sz="1000" b="1" dirty="0">
                <a:solidFill>
                  <a:srgbClr val="000000"/>
                </a:solidFill>
                <a:latin typeface="Arial"/>
                <a:cs typeface="Arial"/>
                <a:sym typeface="Times New Roman" pitchFamily="18" charset="0"/>
              </a:rPr>
              <a:t>)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719833" y="3280746"/>
            <a:ext cx="1505373" cy="123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443742" y="3966370"/>
            <a:ext cx="4737" cy="150114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705968" y="5467511"/>
            <a:ext cx="1686604" cy="10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95" y="5178822"/>
            <a:ext cx="433449" cy="43184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34" y="5320690"/>
            <a:ext cx="433449" cy="431842"/>
          </a:xfrm>
          <a:prstGeom prst="rect">
            <a:avLst/>
          </a:prstGeom>
        </p:spPr>
      </p:pic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2800914" y="5715657"/>
            <a:ext cx="1290983" cy="21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accent4"/>
                </a:solidFill>
                <a:latin typeface="Arial"/>
                <a:ea typeface="Verdana" pitchFamily="34" charset="0"/>
                <a:cs typeface="Arial"/>
              </a:rPr>
              <a:t>ElastiCache Tier</a:t>
            </a:r>
            <a:endParaRPr lang="en-US" sz="900" b="1" dirty="0">
              <a:solidFill>
                <a:schemeClr val="accent4"/>
              </a:solidFill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446429" y="4881780"/>
            <a:ext cx="0" cy="2949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770368" y="5477510"/>
            <a:ext cx="440735" cy="560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3347920" y="2966070"/>
            <a:ext cx="2695868" cy="326898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487202" y="4924341"/>
            <a:ext cx="1176817" cy="279388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5450354" y="5234019"/>
            <a:ext cx="522386" cy="533510"/>
            <a:chOff x="2994025" y="2219325"/>
            <a:chExt cx="772319" cy="749329"/>
          </a:xfrm>
        </p:grpSpPr>
        <p:grpSp>
          <p:nvGrpSpPr>
            <p:cNvPr id="82" name="Group 339"/>
            <p:cNvGrpSpPr/>
            <p:nvPr/>
          </p:nvGrpSpPr>
          <p:grpSpPr>
            <a:xfrm>
              <a:off x="3459956" y="2610501"/>
              <a:ext cx="306388" cy="358153"/>
              <a:chOff x="5351242" y="1057615"/>
              <a:chExt cx="628650" cy="771185"/>
            </a:xfrm>
          </p:grpSpPr>
          <p:sp>
            <p:nvSpPr>
              <p:cNvPr id="86" name="Freeform 289"/>
              <p:cNvSpPr>
                <a:spLocks/>
              </p:cNvSpPr>
              <p:nvPr/>
            </p:nvSpPr>
            <p:spPr bwMode="auto">
              <a:xfrm>
                <a:off x="5359400" y="1189037"/>
                <a:ext cx="619125" cy="639763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33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33" y="67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58"/>
                  </a:cxn>
                  <a:cxn ang="0">
                    <a:pos x="65" y="0"/>
                  </a:cxn>
                </a:cxnLst>
                <a:rect l="0" t="0" r="r" b="b"/>
                <a:pathLst>
                  <a:path w="65" h="67">
                    <a:moveTo>
                      <a:pt x="65" y="0"/>
                    </a:moveTo>
                    <a:cubicBezTo>
                      <a:pt x="64" y="5"/>
                      <a:pt x="51" y="8"/>
                      <a:pt x="33" y="8"/>
                    </a:cubicBezTo>
                    <a:cubicBezTo>
                      <a:pt x="14" y="8"/>
                      <a:pt x="2" y="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3"/>
                      <a:pt x="14" y="67"/>
                      <a:pt x="33" y="67"/>
                    </a:cubicBezTo>
                    <a:cubicBezTo>
                      <a:pt x="51" y="67"/>
                      <a:pt x="65" y="63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0"/>
                      <a:pt x="65" y="0"/>
                      <a:pt x="65" y="0"/>
                    </a:cubicBezTo>
                    <a:close/>
                  </a:path>
                </a:pathLst>
              </a:custGeom>
              <a:solidFill>
                <a:srgbClr val="6F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87" name="Oval 290"/>
              <p:cNvSpPr>
                <a:spLocks noChangeArrowheads="1"/>
              </p:cNvSpPr>
              <p:nvPr/>
            </p:nvSpPr>
            <p:spPr bwMode="auto">
              <a:xfrm>
                <a:off x="5351242" y="1057615"/>
                <a:ext cx="628650" cy="161925"/>
              </a:xfrm>
              <a:prstGeom prst="ellipse">
                <a:avLst/>
              </a:prstGeom>
              <a:solidFill>
                <a:srgbClr val="70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84" name="Freeform 160"/>
            <p:cNvSpPr>
              <a:spLocks/>
            </p:cNvSpPr>
            <p:nvPr/>
          </p:nvSpPr>
          <p:spPr bwMode="auto">
            <a:xfrm>
              <a:off x="2994025" y="2219325"/>
              <a:ext cx="704850" cy="723900"/>
            </a:xfrm>
            <a:custGeom>
              <a:avLst/>
              <a:gdLst/>
              <a:ahLst/>
              <a:cxnLst>
                <a:cxn ang="0">
                  <a:pos x="47" y="45"/>
                </a:cxn>
                <a:cxn ang="0">
                  <a:pos x="47" y="44"/>
                </a:cxn>
                <a:cxn ang="0">
                  <a:pos x="47" y="44"/>
                </a:cxn>
                <a:cxn ang="0">
                  <a:pos x="65" y="39"/>
                </a:cxn>
                <a:cxn ang="0">
                  <a:pos x="74" y="39"/>
                </a:cxn>
                <a:cxn ang="0">
                  <a:pos x="74" y="7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69"/>
                </a:cxn>
                <a:cxn ang="0">
                  <a:pos x="6" y="76"/>
                </a:cxn>
                <a:cxn ang="0">
                  <a:pos x="48" y="76"/>
                </a:cxn>
                <a:cxn ang="0">
                  <a:pos x="47" y="73"/>
                </a:cxn>
                <a:cxn ang="0">
                  <a:pos x="47" y="45"/>
                </a:cxn>
              </a:cxnLst>
              <a:rect l="0" t="0" r="r" b="b"/>
              <a:pathLst>
                <a:path w="74" h="76">
                  <a:moveTo>
                    <a:pt x="47" y="45"/>
                  </a:moveTo>
                  <a:cubicBezTo>
                    <a:pt x="47" y="45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0"/>
                    <a:pt x="56" y="39"/>
                    <a:pt x="65" y="39"/>
                  </a:cubicBezTo>
                  <a:cubicBezTo>
                    <a:pt x="68" y="39"/>
                    <a:pt x="71" y="39"/>
                    <a:pt x="74" y="39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6"/>
                    <a:pt x="6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7" y="75"/>
                    <a:pt x="47" y="74"/>
                    <a:pt x="47" y="73"/>
                  </a:cubicBezTo>
                  <a:lnTo>
                    <a:pt x="47" y="45"/>
                  </a:lnTo>
                  <a:close/>
                </a:path>
              </a:pathLst>
            </a:custGeom>
            <a:solidFill>
              <a:srgbClr val="6F2D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164"/>
            <p:cNvSpPr>
              <a:spLocks/>
            </p:cNvSpPr>
            <p:nvPr/>
          </p:nvSpPr>
          <p:spPr bwMode="auto">
            <a:xfrm>
              <a:off x="3553597" y="2744030"/>
              <a:ext cx="114300" cy="171450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13"/>
                </a:cxn>
                <a:cxn ang="0">
                  <a:pos x="6" y="16"/>
                </a:cxn>
                <a:cxn ang="0">
                  <a:pos x="8" y="13"/>
                </a:cxn>
                <a:cxn ang="0">
                  <a:pos x="5" y="10"/>
                </a:cxn>
                <a:cxn ang="0">
                  <a:pos x="0" y="5"/>
                </a:cxn>
                <a:cxn ang="0">
                  <a:pos x="6" y="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8" y="5"/>
                </a:cxn>
                <a:cxn ang="0">
                  <a:pos x="6" y="3"/>
                </a:cxn>
                <a:cxn ang="0">
                  <a:pos x="4" y="5"/>
                </a:cxn>
                <a:cxn ang="0">
                  <a:pos x="6" y="7"/>
                </a:cxn>
                <a:cxn ang="0">
                  <a:pos x="8" y="8"/>
                </a:cxn>
                <a:cxn ang="0">
                  <a:pos x="12" y="13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4" y="12"/>
                </a:cxn>
              </a:cxnLst>
              <a:rect l="0" t="0" r="r" b="b"/>
              <a:pathLst>
                <a:path w="12" h="18">
                  <a:moveTo>
                    <a:pt x="4" y="12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4" y="15"/>
                    <a:pt x="4" y="16"/>
                    <a:pt x="6" y="16"/>
                  </a:cubicBezTo>
                  <a:cubicBezTo>
                    <a:pt x="7" y="16"/>
                    <a:pt x="8" y="15"/>
                    <a:pt x="8" y="13"/>
                  </a:cubicBezTo>
                  <a:cubicBezTo>
                    <a:pt x="8" y="12"/>
                    <a:pt x="7" y="11"/>
                    <a:pt x="5" y="10"/>
                  </a:cubicBezTo>
                  <a:cubicBezTo>
                    <a:pt x="2" y="9"/>
                    <a:pt x="0" y="8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1" y="1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7" y="3"/>
                    <a:pt x="6" y="3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4" y="6"/>
                    <a:pt x="6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1" y="9"/>
                    <a:pt x="12" y="11"/>
                    <a:pt x="12" y="13"/>
                  </a:cubicBezTo>
                  <a:cubicBezTo>
                    <a:pt x="12" y="17"/>
                    <a:pt x="10" y="18"/>
                    <a:pt x="6" y="18"/>
                  </a:cubicBezTo>
                  <a:cubicBezTo>
                    <a:pt x="2" y="18"/>
                    <a:pt x="0" y="1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88" name="TextBox 32"/>
          <p:cNvSpPr txBox="1">
            <a:spLocks noChangeArrowheads="1"/>
          </p:cNvSpPr>
          <p:nvPr/>
        </p:nvSpPr>
        <p:spPr bwMode="auto">
          <a:xfrm>
            <a:off x="3925285" y="6022166"/>
            <a:ext cx="1634259" cy="24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AZ-2</a:t>
            </a:r>
            <a:endParaRPr lang="en-US" sz="1050" b="1" dirty="0">
              <a:solidFill>
                <a:srgbClr val="F7981F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656979" y="1669943"/>
            <a:ext cx="4357901" cy="467797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0" name="TextBox 33"/>
          <p:cNvSpPr txBox="1">
            <a:spLocks noChangeArrowheads="1"/>
          </p:cNvSpPr>
          <p:nvPr/>
        </p:nvSpPr>
        <p:spPr bwMode="auto">
          <a:xfrm>
            <a:off x="5304598" y="6143933"/>
            <a:ext cx="1953137" cy="24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50" b="1" dirty="0">
                <a:latin typeface="Arial"/>
                <a:ea typeface="Verdana" pitchFamily="34" charset="0"/>
                <a:cs typeface="Arial"/>
              </a:rPr>
              <a:t>Region</a:t>
            </a:r>
            <a:endParaRPr lang="en-US" sz="1200" b="1" dirty="0">
              <a:latin typeface="Arial"/>
              <a:ea typeface="Verdana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310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697</Words>
  <Application>Microsoft Office PowerPoint</Application>
  <PresentationFormat>Widescreen</PresentationFormat>
  <Paragraphs>277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Infrastructure Management</vt:lpstr>
      <vt:lpstr>Basic 3-tier architecture</vt:lpstr>
      <vt:lpstr>DNS Services</vt:lpstr>
      <vt:lpstr>Load Balancing</vt:lpstr>
      <vt:lpstr>Content Delivery</vt:lpstr>
      <vt:lpstr>Activity</vt:lpstr>
      <vt:lpstr>Caches</vt:lpstr>
      <vt:lpstr>Availability Zones</vt:lpstr>
      <vt:lpstr>Regions</vt:lpstr>
      <vt:lpstr>Other Concerns</vt:lpstr>
      <vt:lpstr>Activity</vt:lpstr>
      <vt:lpstr>Mirroring, Disaster Recovery</vt:lpstr>
      <vt:lpstr>Platform Risks</vt:lpstr>
      <vt:lpstr>Other infrastructure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Parnin</dc:creator>
  <cp:lastModifiedBy>Chris Parnin</cp:lastModifiedBy>
  <cp:revision>11</cp:revision>
  <dcterms:created xsi:type="dcterms:W3CDTF">2015-03-03T12:31:39Z</dcterms:created>
  <dcterms:modified xsi:type="dcterms:W3CDTF">2015-03-03T15:56:43Z</dcterms:modified>
</cp:coreProperties>
</file>