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6" Type="http://schemas.openxmlformats.org/officeDocument/2006/relationships/slide" Target="slides/slide21.xml"/><Relationship Id="rId25" Type="http://schemas.openxmlformats.org/officeDocument/2006/relationships/slide" Target="slides/slide20.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atlassian.com/software/bamboo" TargetMode="External"/><Relationship Id="rId3" Type="http://schemas.openxmlformats.org/officeDocument/2006/relationships/hyperlink" Target="http://beanstalkapp.com/features/deployments" TargetMode="External"/><Relationship Id="rId6" Type="http://schemas.openxmlformats.org/officeDocument/2006/relationships/hyperlink" Target="https://bintray.com/" TargetMode="External"/><Relationship Id="rId5" Type="http://schemas.openxmlformats.org/officeDocument/2006/relationships/hyperlink" Target="http://capistranorb.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hyperlink" Target="http://www.25hoursaday.com/weblog/2008/06/19/DarkLaunchesGradualRampsAndIsolationTestingTheScalabilityOfNewFeaturesOnYourWebSite.aspx"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martinfowler.com/bliki/FeatureToggle.html" TargetMode="External"/><Relationship Id="rId3" Type="http://schemas.openxmlformats.org/officeDocument/2006/relationships/hyperlink" Target="http://swreflections.blogspot.com/2014/08/feature-toggles-are-one-of-worst-kinds.html" TargetMode="External"/><Relationship Id="rId5" Type="http://schemas.openxmlformats.org/officeDocument/2006/relationships/image" Target="../media/image0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hyperlink" Target="http://dougseven.com/2014/04/17/knightmare-a-devops-cautionary-tal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3" Type="http://schemas.openxmlformats.org/officeDocument/2006/relationships/hyperlink" Target="https://github.com/CSC-DevOps/Course/blob/master/Readings/Deployment.md"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paulhammant.com/2013/04/05/what-is-trunk-based-development/" TargetMode="Externa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Deployment Strategies</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rPr lang="en"/>
              <a:t>Christopher Parnin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Copying Bits</a:t>
            </a:r>
          </a:p>
        </p:txBody>
      </p:sp>
      <p:sp>
        <p:nvSpPr>
          <p:cNvPr id="113" name="Shape 11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i="1" lang="en"/>
              <a:t>Old school: rsync</a:t>
            </a:r>
          </a:p>
          <a:p>
            <a:pPr rtl="0">
              <a:spcBef>
                <a:spcPts val="0"/>
              </a:spcBef>
              <a:buNone/>
            </a:pPr>
            <a:r>
              <a:rPr b="1" lang="en"/>
              <a:t>git push to hosting end-point (e.g. heroku)</a:t>
            </a:r>
          </a:p>
          <a:p>
            <a:pPr rtl="0">
              <a:spcBef>
                <a:spcPts val="0"/>
              </a:spcBef>
              <a:buNone/>
            </a:pPr>
            <a:r>
              <a:rPr lang="en" u="sng">
                <a:solidFill>
                  <a:schemeClr val="hlink"/>
                </a:solidFill>
                <a:hlinkClick r:id="rId3"/>
              </a:rPr>
              <a:t>BeanStalk</a:t>
            </a:r>
            <a:r>
              <a:rPr lang="en"/>
              <a:t> (and service)</a:t>
            </a:r>
          </a:p>
          <a:p>
            <a:pPr rtl="0">
              <a:spcBef>
                <a:spcPts val="0"/>
              </a:spcBef>
              <a:buNone/>
            </a:pPr>
            <a:r>
              <a:rPr lang="en" u="sng">
                <a:solidFill>
                  <a:schemeClr val="hlink"/>
                </a:solidFill>
                <a:hlinkClick r:id="rId4"/>
              </a:rPr>
              <a:t>Bamboo</a:t>
            </a:r>
          </a:p>
          <a:p>
            <a:pPr rtl="0">
              <a:spcBef>
                <a:spcPts val="0"/>
              </a:spcBef>
              <a:buNone/>
            </a:pPr>
            <a:r>
              <a:rPr lang="en" u="sng">
                <a:solidFill>
                  <a:schemeClr val="hlink"/>
                </a:solidFill>
                <a:hlinkClick r:id="rId5"/>
              </a:rPr>
              <a:t>Capistrano</a:t>
            </a:r>
          </a:p>
          <a:p>
            <a:pPr rtl="0">
              <a:spcBef>
                <a:spcPts val="0"/>
              </a:spcBef>
              <a:buNone/>
            </a:pPr>
            <a:r>
              <a:rPr lang="en"/>
              <a:t>Ansible, Salt, Vagrant, GoCD, Chef, Puppet...</a:t>
            </a:r>
          </a:p>
          <a:p>
            <a:pPr rtl="0">
              <a:spcBef>
                <a:spcPts val="0"/>
              </a:spcBef>
              <a:buNone/>
            </a:pPr>
            <a:r>
              <a:rPr lang="en" u="sng">
                <a:solidFill>
                  <a:schemeClr val="hlink"/>
                </a:solidFill>
                <a:hlinkClick r:id="rId6"/>
              </a:rPr>
              <a:t>https://bintray.com/</a:t>
            </a:r>
            <a:r>
              <a:rPr lang="en"/>
              <a:t> (Download service)</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Dark Launches</a:t>
            </a:r>
          </a:p>
        </p:txBody>
      </p:sp>
      <p:sp>
        <p:nvSpPr>
          <p:cNvPr id="119" name="Shape 11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A strategy to release software without any user-facing elements exposed.</a:t>
            </a:r>
          </a:p>
          <a:p>
            <a:pPr rtl="0">
              <a:spcBef>
                <a:spcPts val="0"/>
              </a:spcBef>
              <a:buNone/>
            </a:pPr>
            <a:r>
              <a:rPr b="1" lang="en"/>
              <a:t>Benefits:</a:t>
            </a:r>
          </a:p>
          <a:p>
            <a:pPr rtl="0">
              <a:spcBef>
                <a:spcPts val="0"/>
              </a:spcBef>
              <a:buNone/>
            </a:pPr>
            <a:r>
              <a:rPr lang="en"/>
              <a:t>Can help eliminate the need to support long-running release branch. Reduces merge issues. Improve disaster recovery.</a:t>
            </a:r>
          </a:p>
          <a:p>
            <a:pPr rtl="0">
              <a:spcBef>
                <a:spcPts val="0"/>
              </a:spcBef>
              <a:buNone/>
            </a:pPr>
            <a:r>
              <a:rPr b="1" lang="en" u="sng">
                <a:solidFill>
                  <a:schemeClr val="hlink"/>
                </a:solidFill>
                <a:hlinkClick r:id="rId3"/>
              </a:rPr>
              <a:t>Read more</a:t>
            </a:r>
          </a:p>
          <a:p>
            <a:pPr>
              <a:spcBef>
                <a:spcPts val="0"/>
              </a:spcBef>
              <a:buNone/>
            </a:pPr>
            <a:r>
              <a:t/>
            </a:r>
            <a:endParaRPr b="1"/>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Feature Flags</a:t>
            </a:r>
          </a:p>
        </p:txBody>
      </p:sp>
      <p:sp>
        <p:nvSpPr>
          <p:cNvPr id="125" name="Shape 125"/>
          <p:cNvSpPr txBox="1"/>
          <p:nvPr>
            <p:ph idx="1" type="body"/>
          </p:nvPr>
        </p:nvSpPr>
        <p:spPr>
          <a:xfrm>
            <a:off x="233575" y="1176625"/>
            <a:ext cx="4027199" cy="3725699"/>
          </a:xfrm>
          <a:prstGeom prst="rect">
            <a:avLst/>
          </a:prstGeom>
        </p:spPr>
        <p:txBody>
          <a:bodyPr anchorCtr="0" anchor="t" bIns="91425" lIns="91425" rIns="91425" tIns="91425">
            <a:noAutofit/>
          </a:bodyPr>
          <a:lstStyle/>
          <a:p>
            <a:pPr lvl="0" rtl="0">
              <a:spcBef>
                <a:spcPts val="0"/>
              </a:spcBef>
              <a:buClr>
                <a:srgbClr val="000000"/>
              </a:buClr>
              <a:buSzPct val="36666"/>
              <a:buFont typeface="Arial"/>
              <a:buNone/>
            </a:pPr>
            <a:r>
              <a:rPr lang="en"/>
              <a:t>Typical way to implement a dark launch.</a:t>
            </a:r>
          </a:p>
          <a:p>
            <a:pPr lvl="0" rtl="0">
              <a:spcBef>
                <a:spcPts val="0"/>
              </a:spcBef>
              <a:buClr>
                <a:srgbClr val="000000"/>
              </a:buClr>
              <a:buFont typeface="Arial"/>
              <a:buNone/>
            </a:pPr>
            <a:r>
              <a:t/>
            </a:r>
            <a:endParaRPr/>
          </a:p>
          <a:p>
            <a:pPr lvl="0" rtl="0">
              <a:spcBef>
                <a:spcPts val="0"/>
              </a:spcBef>
              <a:buClr>
                <a:srgbClr val="000000"/>
              </a:buClr>
              <a:buFont typeface="Arial"/>
              <a:buNone/>
            </a:pPr>
            <a:r>
              <a:t/>
            </a:r>
            <a:endParaRPr/>
          </a:p>
          <a:p>
            <a:pPr lvl="0" rtl="0">
              <a:spcBef>
                <a:spcPts val="0"/>
              </a:spcBef>
              <a:buClr>
                <a:srgbClr val="000000"/>
              </a:buClr>
              <a:buFont typeface="Arial"/>
              <a:buNone/>
            </a:pPr>
            <a:r>
              <a:t/>
            </a:r>
            <a:endParaRPr sz="1400">
              <a:solidFill>
                <a:srgbClr val="000000"/>
              </a:solidFill>
            </a:endParaRPr>
          </a:p>
          <a:p>
            <a:pPr lvl="0" rtl="0">
              <a:spcBef>
                <a:spcPts val="0"/>
              </a:spcBef>
              <a:buNone/>
            </a:pPr>
            <a:r>
              <a:rPr lang="en" sz="1100" u="sng">
                <a:solidFill>
                  <a:schemeClr val="hlink"/>
                </a:solidFill>
                <a:hlinkClick r:id="rId3"/>
              </a:rPr>
              <a:t>http://swreflections.blogspot.com/2014/08/feature-toggles-are-one-of-worst-kinds.html</a:t>
            </a:r>
          </a:p>
          <a:p>
            <a:pPr lvl="0" rtl="0">
              <a:spcBef>
                <a:spcPts val="0"/>
              </a:spcBef>
              <a:buNone/>
            </a:pPr>
            <a:r>
              <a:t/>
            </a:r>
            <a:endParaRPr sz="1100">
              <a:solidFill>
                <a:srgbClr val="444444"/>
              </a:solidFill>
            </a:endParaRPr>
          </a:p>
          <a:p>
            <a:pPr lvl="0" rtl="0">
              <a:spcBef>
                <a:spcPts val="0"/>
              </a:spcBef>
              <a:buClr>
                <a:schemeClr val="dk1"/>
              </a:buClr>
              <a:buSzPct val="100000"/>
              <a:buFont typeface="Arial"/>
              <a:buNone/>
            </a:pPr>
            <a:r>
              <a:rPr lang="en" sz="1100" u="sng">
                <a:solidFill>
                  <a:schemeClr val="hlink"/>
                </a:solidFill>
                <a:hlinkClick r:id="rId4"/>
              </a:rPr>
              <a:t>http://martinfowler.com/bliki/FeatureToggle.html</a:t>
            </a:r>
          </a:p>
          <a:p>
            <a:pPr>
              <a:spcBef>
                <a:spcPts val="0"/>
              </a:spcBef>
              <a:buNone/>
            </a:pPr>
            <a:r>
              <a:t/>
            </a:r>
            <a:endParaRPr/>
          </a:p>
        </p:txBody>
      </p:sp>
      <p:pic>
        <p:nvPicPr>
          <p:cNvPr id="126" name="Shape 126"/>
          <p:cNvPicPr preferRelativeResize="0"/>
          <p:nvPr/>
        </p:nvPicPr>
        <p:blipFill>
          <a:blip r:embed="rId5">
            <a:alphaModFix/>
          </a:blip>
          <a:stretch>
            <a:fillRect/>
          </a:stretch>
        </p:blipFill>
        <p:spPr>
          <a:xfrm>
            <a:off x="4342500" y="1579025"/>
            <a:ext cx="4743949" cy="257325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Issues</a:t>
            </a:r>
          </a:p>
        </p:txBody>
      </p:sp>
      <p:sp>
        <p:nvSpPr>
          <p:cNvPr id="132" name="Shape 13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Users might use feature differently than devs expected.</a:t>
            </a:r>
          </a:p>
          <a:p>
            <a:pPr lvl="0" rtl="0">
              <a:spcBef>
                <a:spcPts val="0"/>
              </a:spcBef>
              <a:buNone/>
            </a:pPr>
            <a:r>
              <a:rPr lang="en"/>
              <a:t>Feature flags are “technical debt”</a:t>
            </a:r>
          </a:p>
          <a:p>
            <a:pPr lvl="0" rtl="0">
              <a:spcBef>
                <a:spcPts val="0"/>
              </a:spcBef>
              <a:buNone/>
            </a:pPr>
            <a:r>
              <a:rPr lang="en"/>
              <a:t>Company went bankrupt in 45 minutes.</a:t>
            </a:r>
          </a:p>
          <a:p>
            <a:pPr lvl="0" rtl="0">
              <a:spcBef>
                <a:spcPts val="0"/>
              </a:spcBef>
              <a:buNone/>
            </a:pPr>
            <a:r>
              <a:rPr lang="en" u="sng">
                <a:solidFill>
                  <a:schemeClr val="hlink"/>
                </a:solidFill>
                <a:hlinkClick r:id="rId3"/>
              </a:rPr>
              <a:t>http://dougseven.com/2014/04/17/knightmare-a-devops-cautionary-tale/</a:t>
            </a:r>
          </a:p>
          <a:p>
            <a:pPr lvl="0" rtl="0">
              <a:spcBef>
                <a:spcPts val="0"/>
              </a:spcBef>
              <a:buNone/>
            </a:pPr>
            <a:r>
              <a:rPr b="1" lang="en"/>
              <a:t>Alternative: User Simulation</a:t>
            </a:r>
          </a:p>
          <a:p>
            <a:pPr lvl="0" rtl="0">
              <a:spcBef>
                <a:spcPts val="0"/>
              </a:spcBef>
              <a:buNone/>
            </a:pPr>
            <a:r>
              <a:t/>
            </a:r>
            <a:endParaRPr b="1"/>
          </a:p>
          <a:p>
            <a:pPr lvl="0" rtl="0">
              <a:spcBef>
                <a:spcPts val="0"/>
              </a:spcBef>
              <a:buClr>
                <a:schemeClr val="dk1"/>
              </a:buClr>
              <a:buFont typeface="Arial"/>
              <a:buNone/>
            </a:pPr>
            <a:r>
              <a:t/>
            </a:r>
            <a:endParaRPr>
              <a:solidFill>
                <a:srgbClr val="444444"/>
              </a:solidFill>
            </a:endParaRPr>
          </a:p>
          <a:p>
            <a:pPr>
              <a:spcBef>
                <a:spcPts val="0"/>
              </a:spcBef>
              <a:buNone/>
            </a:pPr>
            <a:r>
              <a:t/>
            </a:r>
            <a:endParaRPr>
              <a:solidFill>
                <a:srgbClr val="444444"/>
              </a:solidFil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Green/Blue Deployments</a:t>
            </a:r>
          </a:p>
        </p:txBody>
      </p:sp>
      <p:sp>
        <p:nvSpPr>
          <p:cNvPr id="138" name="Shape 138"/>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Start with two identical infrastructure. Slowly build up second.</a:t>
            </a:r>
          </a:p>
        </p:txBody>
      </p:sp>
      <p:pic>
        <p:nvPicPr>
          <p:cNvPr id="139" name="Shape 139"/>
          <p:cNvPicPr preferRelativeResize="0"/>
          <p:nvPr/>
        </p:nvPicPr>
        <p:blipFill>
          <a:blip r:embed="rId3">
            <a:alphaModFix/>
          </a:blip>
          <a:stretch>
            <a:fillRect/>
          </a:stretch>
        </p:blipFill>
        <p:spPr>
          <a:xfrm>
            <a:off x="1235250" y="2775200"/>
            <a:ext cx="6210300" cy="17526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Benefits/Issues</a:t>
            </a:r>
          </a:p>
        </p:txBody>
      </p:sp>
      <p:sp>
        <p:nvSpPr>
          <p:cNvPr id="145" name="Shape 14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Can support “stress-free” deployment and preparation of “blue environment”.</a:t>
            </a:r>
          </a:p>
          <a:p>
            <a:pPr rtl="0">
              <a:spcBef>
                <a:spcPts val="0"/>
              </a:spcBef>
              <a:buNone/>
            </a:pPr>
            <a:r>
              <a:t/>
            </a:r>
            <a:endParaRPr/>
          </a:p>
          <a:p>
            <a:pPr rtl="0">
              <a:spcBef>
                <a:spcPts val="0"/>
              </a:spcBef>
              <a:buNone/>
            </a:pPr>
            <a:r>
              <a:rPr lang="en"/>
              <a:t>Extra cost in infrastructure overhead.</a:t>
            </a:r>
          </a:p>
          <a:p>
            <a:pPr rtl="0">
              <a:spcBef>
                <a:spcPts val="0"/>
              </a:spcBef>
              <a:buNone/>
            </a:pPr>
            <a:r>
              <a:t/>
            </a:r>
            <a:endParaRPr/>
          </a:p>
          <a:p>
            <a:pPr>
              <a:spcBef>
                <a:spcPts val="0"/>
              </a:spcBef>
              <a:buNone/>
            </a:pPr>
            <a:r>
              <a:rPr lang="en"/>
              <a:t>Data migration issues (switch cost might be high if migration slow and not mirrored).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Canary Releasing</a:t>
            </a:r>
          </a:p>
        </p:txBody>
      </p:sp>
      <p:pic>
        <p:nvPicPr>
          <p:cNvPr id="151" name="Shape 151"/>
          <p:cNvPicPr preferRelativeResize="0"/>
          <p:nvPr/>
        </p:nvPicPr>
        <p:blipFill>
          <a:blip r:embed="rId3">
            <a:alphaModFix/>
          </a:blip>
          <a:stretch>
            <a:fillRect/>
          </a:stretch>
        </p:blipFill>
        <p:spPr>
          <a:xfrm>
            <a:off x="1426387" y="1353175"/>
            <a:ext cx="6291221" cy="35212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57" name="Shape 15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Benefits:</a:t>
            </a:r>
          </a:p>
          <a:p>
            <a:pPr indent="-419100" lvl="0" marL="457200" rtl="0">
              <a:spcBef>
                <a:spcPts val="0"/>
              </a:spcBef>
              <a:buClr>
                <a:schemeClr val="dk1"/>
              </a:buClr>
              <a:buSzPct val="100000"/>
              <a:buFont typeface="Arial"/>
              <a:buChar char="●"/>
            </a:pPr>
            <a:r>
              <a:rPr lang="en"/>
              <a:t>Rolling back is easy, stop routing users.</a:t>
            </a:r>
          </a:p>
          <a:p>
            <a:pPr indent="-419100" lvl="0" marL="457200" rtl="0">
              <a:spcBef>
                <a:spcPts val="0"/>
              </a:spcBef>
              <a:buClr>
                <a:schemeClr val="dk1"/>
              </a:buClr>
              <a:buSzPct val="100000"/>
              <a:buFont typeface="Arial"/>
              <a:buChar char="●"/>
            </a:pPr>
            <a:r>
              <a:rPr lang="en"/>
              <a:t>Can combine with A/B testing</a:t>
            </a:r>
          </a:p>
          <a:p>
            <a:pPr indent="-419100" lvl="0" marL="457200" rtl="0">
              <a:spcBef>
                <a:spcPts val="0"/>
              </a:spcBef>
              <a:buClr>
                <a:schemeClr val="dk1"/>
              </a:buClr>
              <a:buSzPct val="100000"/>
              <a:buFont typeface="Arial"/>
              <a:buChar char="●"/>
            </a:pPr>
            <a:r>
              <a:rPr lang="en"/>
              <a:t>Can check if meeting capacity requirements by gradually ramping up load.</a:t>
            </a:r>
          </a:p>
          <a:p>
            <a:pPr lvl="0">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63" name="Shape 16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Issues:</a:t>
            </a:r>
          </a:p>
          <a:p>
            <a:pPr indent="-419100" lvl="0" marL="457200" rtl="0">
              <a:spcBef>
                <a:spcPts val="0"/>
              </a:spcBef>
              <a:buClr>
                <a:schemeClr val="dk1"/>
              </a:buClr>
              <a:buSzPct val="100000"/>
              <a:buFont typeface="Arial"/>
              <a:buChar char="●"/>
            </a:pPr>
            <a:r>
              <a:rPr lang="en"/>
              <a:t>Deployment to client installed computers.</a:t>
            </a:r>
          </a:p>
          <a:p>
            <a:pPr indent="-419100" lvl="0" marL="457200" rtl="0">
              <a:spcBef>
                <a:spcPts val="0"/>
              </a:spcBef>
              <a:buClr>
                <a:schemeClr val="dk1"/>
              </a:buClr>
              <a:buSzPct val="100000"/>
              <a:buFont typeface="Arial"/>
              <a:buChar char="●"/>
            </a:pPr>
            <a:r>
              <a:rPr lang="en"/>
              <a:t>Any shared resource (cache, services) need to work will all versions in production.</a:t>
            </a:r>
          </a:p>
          <a:p>
            <a:pPr indent="-419100" lvl="0" marL="457200">
              <a:spcBef>
                <a:spcPts val="0"/>
              </a:spcBef>
              <a:buClr>
                <a:schemeClr val="dk1"/>
              </a:buClr>
              <a:buSzPct val="100000"/>
              <a:buFont typeface="Arial"/>
              <a:buChar char="●"/>
            </a:pPr>
            <a:r>
              <a:rPr lang="en"/>
              <a:t>May be supporting multiple versions in production.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Discussion</a:t>
            </a:r>
          </a:p>
        </p:txBody>
      </p:sp>
      <p:sp>
        <p:nvSpPr>
          <p:cNvPr id="169" name="Shape 169"/>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New Strategy?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Overview</a:t>
            </a:r>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Company Practices</a:t>
            </a:r>
          </a:p>
        </p:txBody>
      </p:sp>
      <p:sp>
        <p:nvSpPr>
          <p:cNvPr id="175" name="Shape 17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Dark launches (FB):</a:t>
            </a:r>
          </a:p>
          <a:p>
            <a:pPr rtl="0">
              <a:spcBef>
                <a:spcPts val="0"/>
              </a:spcBef>
              <a:buNone/>
            </a:pPr>
            <a:r>
              <a:rPr i="1" lang="en" sz="1800">
                <a:latin typeface="Verdana"/>
                <a:ea typeface="Verdana"/>
                <a:cs typeface="Verdana"/>
                <a:sym typeface="Verdana"/>
              </a:rPr>
              <a:t>The secret for going from zero to seventy million users overnight is to avoid doing it all in one fell swoop. We chose to simulate the impact of many real users hitting many machines by means of a "dark launch" period in which Facebook pages would make connections to the chat servers, query for presence information and simulate message sends without a single UI element drawn on the page. With the "dark launch" bugs fixed, we hope that you enjoy Facebook Chat now that the UI lights have been turned on.</a:t>
            </a:r>
          </a:p>
          <a:p>
            <a:pPr rtl="0">
              <a:spcBef>
                <a:spcPts val="0"/>
              </a:spcBef>
              <a:buNone/>
            </a:pPr>
            <a:r>
              <a:rPr i="1" lang="en" sz="1800" u="sng">
                <a:solidFill>
                  <a:schemeClr val="hlink"/>
                </a:solidFill>
                <a:latin typeface="Verdana"/>
                <a:ea typeface="Verdana"/>
                <a:cs typeface="Verdana"/>
                <a:sym typeface="Verdana"/>
                <a:hlinkClick r:id="rId3"/>
              </a:rPr>
              <a:t>https://github.com/CSC-DevOps/Course/blob/master/Readings/Deployment.md</a:t>
            </a:r>
          </a:p>
          <a:p>
            <a:pPr>
              <a:spcBef>
                <a:spcPts val="0"/>
              </a:spcBef>
              <a:buNone/>
            </a:pPr>
            <a:r>
              <a:t/>
            </a:r>
            <a:endParaRPr i="1" sz="1800">
              <a:latin typeface="Verdana"/>
              <a:ea typeface="Verdana"/>
              <a:cs typeface="Verdana"/>
              <a:sym typeface="Verdana"/>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Project Discussion</a:t>
            </a:r>
          </a:p>
        </p:txBody>
      </p:sp>
      <p:sp>
        <p:nvSpPr>
          <p:cNvPr id="181" name="Shape 181"/>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Discussion</a:t>
            </a:r>
          </a:p>
        </p:txBody>
      </p:sp>
      <p:sp>
        <p:nvSpPr>
          <p:cNvPr id="43" name="Shape 43"/>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How would you create a release strategy?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Release Planning</a:t>
            </a:r>
          </a:p>
        </p:txBody>
      </p:sp>
      <p:sp>
        <p:nvSpPr>
          <p:cNvPr id="49" name="Shape 4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Parties in charge of environments</a:t>
            </a:r>
          </a:p>
          <a:p>
            <a:pPr indent="-419100" lvl="0" marL="457200" rtl="0">
              <a:spcBef>
                <a:spcPts val="0"/>
              </a:spcBef>
              <a:buClr>
                <a:schemeClr val="dk1"/>
              </a:buClr>
              <a:buSzPct val="100000"/>
              <a:buFont typeface="Arial"/>
              <a:buChar char="●"/>
            </a:pPr>
            <a:r>
              <a:rPr lang="en"/>
              <a:t>Disaster Recovery Plan</a:t>
            </a:r>
          </a:p>
          <a:p>
            <a:pPr indent="-419100" lvl="0" marL="457200" rtl="0">
              <a:spcBef>
                <a:spcPts val="0"/>
              </a:spcBef>
              <a:buClr>
                <a:schemeClr val="dk1"/>
              </a:buClr>
              <a:buSzPct val="100000"/>
              <a:buFont typeface="Arial"/>
              <a:buChar char="●"/>
            </a:pPr>
            <a:r>
              <a:rPr lang="en"/>
              <a:t>Production size and capacity planning</a:t>
            </a:r>
          </a:p>
          <a:p>
            <a:pPr indent="-419100" lvl="0" marL="457200" rtl="0">
              <a:spcBef>
                <a:spcPts val="0"/>
              </a:spcBef>
              <a:buClr>
                <a:schemeClr val="dk1"/>
              </a:buClr>
              <a:buSzPct val="100000"/>
              <a:buFont typeface="Arial"/>
              <a:buChar char="●"/>
            </a:pPr>
            <a:r>
              <a:rPr lang="en"/>
              <a:t>How are defects fixed?  Patches applied?</a:t>
            </a:r>
          </a:p>
          <a:p>
            <a:pPr indent="-419100" lvl="0" marL="457200" rtl="0">
              <a:spcBef>
                <a:spcPts val="0"/>
              </a:spcBef>
              <a:buClr>
                <a:schemeClr val="dk1"/>
              </a:buClr>
              <a:buSzPct val="100000"/>
              <a:buFont typeface="Arial"/>
              <a:buChar char="●"/>
            </a:pPr>
            <a:r>
              <a:rPr lang="en"/>
              <a:t>How are upgrades handled? Data migration?</a:t>
            </a:r>
          </a:p>
          <a:p>
            <a:pPr indent="-419100" lvl="0" marL="457200" rtl="0">
              <a:spcBef>
                <a:spcPts val="0"/>
              </a:spcBef>
              <a:buClr>
                <a:schemeClr val="dk1"/>
              </a:buClr>
              <a:buSzPct val="100000"/>
              <a:buFont typeface="Arial"/>
              <a:buChar char="●"/>
            </a:pPr>
            <a:r>
              <a:rPr lang="en"/>
              <a:t>Requirements for logging/monitoring.</a:t>
            </a:r>
          </a:p>
          <a:p>
            <a:pPr indent="-419100" lvl="0" marL="457200" rtl="0">
              <a:spcBef>
                <a:spcPts val="0"/>
              </a:spcBef>
              <a:buClr>
                <a:schemeClr val="dk1"/>
              </a:buClr>
              <a:buSzPct val="100000"/>
              <a:buFont typeface="Arial"/>
              <a:buChar char="●"/>
            </a:pPr>
            <a:r>
              <a:rPr lang="en"/>
              <a:t>Staging to release criteria.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Staging</a:t>
            </a:r>
          </a:p>
        </p:txBody>
      </p:sp>
      <p:sp>
        <p:nvSpPr>
          <p:cNvPr id="55" name="Shape 5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The process of building confidence in a proposed deployment candidate in the context of a </a:t>
            </a:r>
            <a:r>
              <a:rPr i="1" lang="en"/>
              <a:t>production-like </a:t>
            </a:r>
            <a:r>
              <a:rPr lang="en"/>
              <a:t>environment</a:t>
            </a:r>
            <a:r>
              <a:rPr i="1" lang="en"/>
              <a:t>.</a:t>
            </a:r>
          </a:p>
          <a:p>
            <a:pPr rtl="0">
              <a:spcBef>
                <a:spcPts val="0"/>
              </a:spcBef>
              <a:buNone/>
            </a:pPr>
            <a:r>
              <a:rPr lang="en"/>
              <a:t>	</a:t>
            </a:r>
          </a:p>
          <a:p>
            <a:pPr rtl="0">
              <a:spcBef>
                <a:spcPts val="0"/>
              </a:spcBef>
              <a:buNone/>
            </a:pPr>
            <a:r>
              <a:rPr lang="en"/>
              <a:t>Can involve a mixture of automated and manual vetting.</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Baking Branches</a:t>
            </a:r>
          </a:p>
        </p:txBody>
      </p:sp>
      <p:sp>
        <p:nvSpPr>
          <p:cNvPr id="61" name="Shape 61"/>
          <p:cNvSpPr txBox="1"/>
          <p:nvPr>
            <p:ph idx="1" type="body"/>
          </p:nvPr>
        </p:nvSpPr>
        <p:spPr>
          <a:xfrm>
            <a:off x="457200" y="1200150"/>
            <a:ext cx="3862500" cy="3725699"/>
          </a:xfrm>
          <a:prstGeom prst="rect">
            <a:avLst/>
          </a:prstGeom>
        </p:spPr>
        <p:txBody>
          <a:bodyPr anchorCtr="0" anchor="t" bIns="91425" lIns="91425" rIns="91425" tIns="91425">
            <a:noAutofit/>
          </a:bodyPr>
          <a:lstStyle/>
          <a:p>
            <a:pPr rtl="0">
              <a:spcBef>
                <a:spcPts val="0"/>
              </a:spcBef>
              <a:buNone/>
            </a:pPr>
            <a:r>
              <a:rPr lang="en"/>
              <a:t>Release branches created regularly with sprints.</a:t>
            </a:r>
          </a:p>
          <a:p>
            <a:pPr rtl="0">
              <a:spcBef>
                <a:spcPts val="0"/>
              </a:spcBef>
              <a:buNone/>
            </a:pPr>
            <a:r>
              <a:t/>
            </a:r>
            <a:endParaRPr/>
          </a:p>
          <a:p>
            <a:pPr rtl="0">
              <a:spcBef>
                <a:spcPts val="0"/>
              </a:spcBef>
              <a:buNone/>
            </a:pPr>
            <a:r>
              <a:rPr lang="en"/>
              <a:t>Bake and Test on release branch.</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sz="1800"/>
          </a:p>
          <a:p>
            <a:pPr>
              <a:spcBef>
                <a:spcPts val="0"/>
              </a:spcBef>
              <a:buNone/>
            </a:pPr>
            <a:r>
              <a:t/>
            </a:r>
            <a:endParaRPr/>
          </a:p>
        </p:txBody>
      </p:sp>
      <p:pic>
        <p:nvPicPr>
          <p:cNvPr id="62" name="Shape 62"/>
          <p:cNvPicPr preferRelativeResize="0"/>
          <p:nvPr/>
        </p:nvPicPr>
        <p:blipFill>
          <a:blip r:embed="rId3">
            <a:alphaModFix/>
          </a:blip>
          <a:stretch>
            <a:fillRect/>
          </a:stretch>
        </p:blipFill>
        <p:spPr>
          <a:xfrm>
            <a:off x="4248375" y="1123325"/>
            <a:ext cx="4848225" cy="3381375"/>
          </a:xfrm>
          <a:prstGeom prst="rect">
            <a:avLst/>
          </a:prstGeom>
          <a:noFill/>
          <a:ln>
            <a:noFill/>
          </a:ln>
        </p:spPr>
      </p:pic>
      <p:sp>
        <p:nvSpPr>
          <p:cNvPr id="63" name="Shape 63"/>
          <p:cNvSpPr txBox="1"/>
          <p:nvPr/>
        </p:nvSpPr>
        <p:spPr>
          <a:xfrm>
            <a:off x="3166125" y="4639750"/>
            <a:ext cx="6155699" cy="503699"/>
          </a:xfrm>
          <a:prstGeom prst="rect">
            <a:avLst/>
          </a:prstGeom>
          <a:noFill/>
          <a:ln>
            <a:noFill/>
          </a:ln>
        </p:spPr>
        <p:txBody>
          <a:bodyPr anchorCtr="0" anchor="ctr" bIns="91425" lIns="91425" rIns="91425" tIns="91425">
            <a:noAutofit/>
          </a:bodyPr>
          <a:lstStyle/>
          <a:p>
            <a:pPr lvl="0" rtl="0">
              <a:spcBef>
                <a:spcPts val="0"/>
              </a:spcBef>
              <a:buNone/>
            </a:pPr>
            <a:r>
              <a:rPr lang="en" u="sng">
                <a:solidFill>
                  <a:schemeClr val="hlink"/>
                </a:solidFill>
                <a:hlinkClick r:id="rId4"/>
              </a:rPr>
              <a:t>http://paulhammant.com/2013/04/05/what-is-trunk-based-development/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Waterfall Staging</a:t>
            </a:r>
          </a:p>
        </p:txBody>
      </p:sp>
      <p:grpSp>
        <p:nvGrpSpPr>
          <p:cNvPr id="69" name="Shape 69"/>
          <p:cNvGrpSpPr/>
          <p:nvPr/>
        </p:nvGrpSpPr>
        <p:grpSpPr>
          <a:xfrm>
            <a:off x="1558573" y="1153182"/>
            <a:ext cx="741487" cy="717761"/>
            <a:chOff x="1565400" y="1231125"/>
            <a:chExt cx="1129799" cy="1129799"/>
          </a:xfrm>
        </p:grpSpPr>
        <p:sp>
          <p:nvSpPr>
            <p:cNvPr id="70" name="Shape 70"/>
            <p:cNvSpPr/>
            <p:nvPr/>
          </p:nvSpPr>
          <p:spPr>
            <a:xfrm>
              <a:off x="1565400" y="1231125"/>
              <a:ext cx="1129799" cy="1129799"/>
            </a:xfrm>
            <a:prstGeom prst="ellipse">
              <a:avLst/>
            </a:prstGeom>
            <a:solidFill>
              <a:schemeClr val="lt1"/>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1" name="Shape 71"/>
            <p:cNvSpPr/>
            <p:nvPr/>
          </p:nvSpPr>
          <p:spPr>
            <a:xfrm rot="5400000">
              <a:off x="1918499" y="1566650"/>
              <a:ext cx="423600" cy="600000"/>
            </a:xfrm>
            <a:prstGeom prst="uturnArrow">
              <a:avLst>
                <a:gd fmla="val 25000" name="adj1"/>
                <a:gd fmla="val 25000" name="adj2"/>
                <a:gd fmla="val 25000" name="adj3"/>
                <a:gd fmla="val 43750" name="adj4"/>
                <a:gd fmla="val 75000" name="adj5"/>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
        <p:nvSpPr>
          <p:cNvPr id="72" name="Shape 72"/>
          <p:cNvSpPr/>
          <p:nvPr/>
        </p:nvSpPr>
        <p:spPr>
          <a:xfrm>
            <a:off x="381625" y="1459112"/>
            <a:ext cx="1129799" cy="105900"/>
          </a:xfrm>
          <a:prstGeom prs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3" name="Shape 73"/>
          <p:cNvSpPr txBox="1"/>
          <p:nvPr/>
        </p:nvSpPr>
        <p:spPr>
          <a:xfrm>
            <a:off x="228600" y="1124025"/>
            <a:ext cx="1212300" cy="411299"/>
          </a:xfrm>
          <a:prstGeom prst="rect">
            <a:avLst/>
          </a:prstGeom>
          <a:noFill/>
          <a:ln>
            <a:noFill/>
          </a:ln>
        </p:spPr>
        <p:txBody>
          <a:bodyPr anchorCtr="0" anchor="t" bIns="91425" lIns="91425" rIns="91425" tIns="91425">
            <a:noAutofit/>
          </a:bodyPr>
          <a:lstStyle/>
          <a:p>
            <a:pPr>
              <a:spcBef>
                <a:spcPts val="0"/>
              </a:spcBef>
              <a:buNone/>
            </a:pPr>
            <a:r>
              <a:rPr lang="en"/>
              <a:t>Candidate</a:t>
            </a:r>
          </a:p>
        </p:txBody>
      </p:sp>
      <p:grpSp>
        <p:nvGrpSpPr>
          <p:cNvPr id="74" name="Shape 74"/>
          <p:cNvGrpSpPr/>
          <p:nvPr/>
        </p:nvGrpSpPr>
        <p:grpSpPr>
          <a:xfrm>
            <a:off x="2669985" y="2028669"/>
            <a:ext cx="741487" cy="717761"/>
            <a:chOff x="1565400" y="1231125"/>
            <a:chExt cx="1129799" cy="1129799"/>
          </a:xfrm>
        </p:grpSpPr>
        <p:sp>
          <p:nvSpPr>
            <p:cNvPr id="75" name="Shape 75"/>
            <p:cNvSpPr/>
            <p:nvPr/>
          </p:nvSpPr>
          <p:spPr>
            <a:xfrm>
              <a:off x="1565400" y="1231125"/>
              <a:ext cx="1129799" cy="1129799"/>
            </a:xfrm>
            <a:prstGeom prst="ellipse">
              <a:avLst/>
            </a:prstGeom>
            <a:solidFill>
              <a:schemeClr val="lt1"/>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6" name="Shape 76"/>
            <p:cNvSpPr/>
            <p:nvPr/>
          </p:nvSpPr>
          <p:spPr>
            <a:xfrm rot="5400000">
              <a:off x="1918499" y="1566650"/>
              <a:ext cx="423600" cy="600000"/>
            </a:xfrm>
            <a:prstGeom prst="uturnArrow">
              <a:avLst>
                <a:gd fmla="val 25000" name="adj1"/>
                <a:gd fmla="val 25000" name="adj2"/>
                <a:gd fmla="val 25000" name="adj3"/>
                <a:gd fmla="val 43750" name="adj4"/>
                <a:gd fmla="val 75000" name="adj5"/>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
        <p:nvSpPr>
          <p:cNvPr id="77" name="Shape 77"/>
          <p:cNvSpPr/>
          <p:nvPr/>
        </p:nvSpPr>
        <p:spPr>
          <a:xfrm>
            <a:off x="1493037" y="2334600"/>
            <a:ext cx="1129799" cy="105900"/>
          </a:xfrm>
          <a:prstGeom prs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8" name="Shape 78"/>
          <p:cNvSpPr txBox="1"/>
          <p:nvPr/>
        </p:nvSpPr>
        <p:spPr>
          <a:xfrm>
            <a:off x="1145827" y="1999525"/>
            <a:ext cx="1406400" cy="411299"/>
          </a:xfrm>
          <a:prstGeom prst="rect">
            <a:avLst/>
          </a:prstGeom>
          <a:noFill/>
          <a:ln>
            <a:noFill/>
          </a:ln>
        </p:spPr>
        <p:txBody>
          <a:bodyPr anchorCtr="0" anchor="t" bIns="91425" lIns="91425" rIns="91425" tIns="91425">
            <a:noAutofit/>
          </a:bodyPr>
          <a:lstStyle/>
          <a:p>
            <a:pPr lvl="0" rtl="0">
              <a:spcBef>
                <a:spcPts val="0"/>
              </a:spcBef>
              <a:buNone/>
            </a:pPr>
            <a:r>
              <a:rPr lang="en"/>
              <a:t>Simple Testing</a:t>
            </a:r>
          </a:p>
        </p:txBody>
      </p:sp>
      <p:grpSp>
        <p:nvGrpSpPr>
          <p:cNvPr id="79" name="Shape 79"/>
          <p:cNvGrpSpPr/>
          <p:nvPr/>
        </p:nvGrpSpPr>
        <p:grpSpPr>
          <a:xfrm>
            <a:off x="3742535" y="2740494"/>
            <a:ext cx="741487" cy="717761"/>
            <a:chOff x="1565400" y="1231125"/>
            <a:chExt cx="1129799" cy="1129799"/>
          </a:xfrm>
        </p:grpSpPr>
        <p:sp>
          <p:nvSpPr>
            <p:cNvPr id="80" name="Shape 80"/>
            <p:cNvSpPr/>
            <p:nvPr/>
          </p:nvSpPr>
          <p:spPr>
            <a:xfrm>
              <a:off x="1565400" y="1231125"/>
              <a:ext cx="1129799" cy="1129799"/>
            </a:xfrm>
            <a:prstGeom prst="ellipse">
              <a:avLst/>
            </a:prstGeom>
            <a:solidFill>
              <a:schemeClr val="lt1"/>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1" name="Shape 81"/>
            <p:cNvSpPr/>
            <p:nvPr/>
          </p:nvSpPr>
          <p:spPr>
            <a:xfrm rot="5400000">
              <a:off x="1918499" y="1566650"/>
              <a:ext cx="423600" cy="600000"/>
            </a:xfrm>
            <a:prstGeom prst="uturnArrow">
              <a:avLst>
                <a:gd fmla="val 25000" name="adj1"/>
                <a:gd fmla="val 25000" name="adj2"/>
                <a:gd fmla="val 25000" name="adj3"/>
                <a:gd fmla="val 43750" name="adj4"/>
                <a:gd fmla="val 75000" name="adj5"/>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
        <p:nvSpPr>
          <p:cNvPr id="82" name="Shape 82"/>
          <p:cNvSpPr/>
          <p:nvPr/>
        </p:nvSpPr>
        <p:spPr>
          <a:xfrm>
            <a:off x="2565587" y="3046425"/>
            <a:ext cx="1129799" cy="105900"/>
          </a:xfrm>
          <a:prstGeom prs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3" name="Shape 83"/>
          <p:cNvSpPr txBox="1"/>
          <p:nvPr/>
        </p:nvSpPr>
        <p:spPr>
          <a:xfrm>
            <a:off x="1771724" y="2711350"/>
            <a:ext cx="1853099" cy="411299"/>
          </a:xfrm>
          <a:prstGeom prst="rect">
            <a:avLst/>
          </a:prstGeom>
          <a:noFill/>
          <a:ln>
            <a:noFill/>
          </a:ln>
        </p:spPr>
        <p:txBody>
          <a:bodyPr anchorCtr="0" anchor="t" bIns="91425" lIns="91425" rIns="91425" tIns="91425">
            <a:noAutofit/>
          </a:bodyPr>
          <a:lstStyle/>
          <a:p>
            <a:pPr lvl="0" rtl="0">
              <a:spcBef>
                <a:spcPts val="0"/>
              </a:spcBef>
              <a:buNone/>
            </a:pPr>
            <a:r>
              <a:rPr lang="en"/>
              <a:t>Expensive Testing</a:t>
            </a:r>
          </a:p>
        </p:txBody>
      </p:sp>
      <p:grpSp>
        <p:nvGrpSpPr>
          <p:cNvPr id="84" name="Shape 84"/>
          <p:cNvGrpSpPr/>
          <p:nvPr/>
        </p:nvGrpSpPr>
        <p:grpSpPr>
          <a:xfrm>
            <a:off x="4958060" y="3569869"/>
            <a:ext cx="741487" cy="717761"/>
            <a:chOff x="1565400" y="1231125"/>
            <a:chExt cx="1129799" cy="1129799"/>
          </a:xfrm>
        </p:grpSpPr>
        <p:sp>
          <p:nvSpPr>
            <p:cNvPr id="85" name="Shape 85"/>
            <p:cNvSpPr/>
            <p:nvPr/>
          </p:nvSpPr>
          <p:spPr>
            <a:xfrm>
              <a:off x="1565400" y="1231125"/>
              <a:ext cx="1129799" cy="1129799"/>
            </a:xfrm>
            <a:prstGeom prst="ellipse">
              <a:avLst/>
            </a:prstGeom>
            <a:solidFill>
              <a:schemeClr val="lt1"/>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6" name="Shape 86"/>
            <p:cNvSpPr/>
            <p:nvPr/>
          </p:nvSpPr>
          <p:spPr>
            <a:xfrm rot="5400000">
              <a:off x="1918499" y="1566650"/>
              <a:ext cx="423600" cy="600000"/>
            </a:xfrm>
            <a:prstGeom prst="uturnArrow">
              <a:avLst>
                <a:gd fmla="val 25000" name="adj1"/>
                <a:gd fmla="val 25000" name="adj2"/>
                <a:gd fmla="val 25000" name="adj3"/>
                <a:gd fmla="val 43750" name="adj4"/>
                <a:gd fmla="val 75000" name="adj5"/>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
        <p:nvSpPr>
          <p:cNvPr id="87" name="Shape 87"/>
          <p:cNvSpPr/>
          <p:nvPr/>
        </p:nvSpPr>
        <p:spPr>
          <a:xfrm>
            <a:off x="3781112" y="3875800"/>
            <a:ext cx="1129799" cy="105900"/>
          </a:xfrm>
          <a:prstGeom prs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8" name="Shape 88"/>
          <p:cNvSpPr txBox="1"/>
          <p:nvPr/>
        </p:nvSpPr>
        <p:spPr>
          <a:xfrm>
            <a:off x="2987249" y="3540725"/>
            <a:ext cx="1853099" cy="411299"/>
          </a:xfrm>
          <a:prstGeom prst="rect">
            <a:avLst/>
          </a:prstGeom>
          <a:noFill/>
          <a:ln>
            <a:noFill/>
          </a:ln>
        </p:spPr>
        <p:txBody>
          <a:bodyPr anchorCtr="0" anchor="t" bIns="91425" lIns="91425" rIns="91425" tIns="91425">
            <a:noAutofit/>
          </a:bodyPr>
          <a:lstStyle/>
          <a:p>
            <a:pPr lvl="0" rtl="0">
              <a:spcBef>
                <a:spcPts val="0"/>
              </a:spcBef>
              <a:buNone/>
            </a:pPr>
            <a:r>
              <a:rPr lang="en"/>
              <a:t>Dogfood/Beta</a:t>
            </a:r>
          </a:p>
        </p:txBody>
      </p:sp>
      <p:grpSp>
        <p:nvGrpSpPr>
          <p:cNvPr id="89" name="Shape 89"/>
          <p:cNvGrpSpPr/>
          <p:nvPr/>
        </p:nvGrpSpPr>
        <p:grpSpPr>
          <a:xfrm>
            <a:off x="6134985" y="4316770"/>
            <a:ext cx="741487" cy="717761"/>
            <a:chOff x="1565400" y="1231125"/>
            <a:chExt cx="1129799" cy="1129799"/>
          </a:xfrm>
        </p:grpSpPr>
        <p:sp>
          <p:nvSpPr>
            <p:cNvPr id="90" name="Shape 90"/>
            <p:cNvSpPr/>
            <p:nvPr/>
          </p:nvSpPr>
          <p:spPr>
            <a:xfrm>
              <a:off x="1565400" y="1231125"/>
              <a:ext cx="1129799" cy="1129799"/>
            </a:xfrm>
            <a:prstGeom prst="ellipse">
              <a:avLst/>
            </a:prstGeom>
            <a:solidFill>
              <a:schemeClr val="lt1"/>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1" name="Shape 91"/>
            <p:cNvSpPr/>
            <p:nvPr/>
          </p:nvSpPr>
          <p:spPr>
            <a:xfrm rot="5400000">
              <a:off x="1918499" y="1566650"/>
              <a:ext cx="423600" cy="600000"/>
            </a:xfrm>
            <a:prstGeom prst="uturnArrow">
              <a:avLst>
                <a:gd fmla="val 25000" name="adj1"/>
                <a:gd fmla="val 25000" name="adj2"/>
                <a:gd fmla="val 25000" name="adj3"/>
                <a:gd fmla="val 43750" name="adj4"/>
                <a:gd fmla="val 75000" name="adj5"/>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
        <p:nvSpPr>
          <p:cNvPr id="92" name="Shape 92"/>
          <p:cNvSpPr/>
          <p:nvPr/>
        </p:nvSpPr>
        <p:spPr>
          <a:xfrm>
            <a:off x="4958037" y="4622700"/>
            <a:ext cx="1129799" cy="105900"/>
          </a:xfrm>
          <a:prstGeom prs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3" name="Shape 93"/>
          <p:cNvSpPr txBox="1"/>
          <p:nvPr/>
        </p:nvSpPr>
        <p:spPr>
          <a:xfrm>
            <a:off x="4958050" y="4287625"/>
            <a:ext cx="1059300" cy="411299"/>
          </a:xfrm>
          <a:prstGeom prst="rect">
            <a:avLst/>
          </a:prstGeom>
          <a:noFill/>
          <a:ln>
            <a:noFill/>
          </a:ln>
        </p:spPr>
        <p:txBody>
          <a:bodyPr anchorCtr="0" anchor="t" bIns="91425" lIns="91425" rIns="91425" tIns="91425">
            <a:noAutofit/>
          </a:bodyPr>
          <a:lstStyle/>
          <a:p>
            <a:pPr lvl="0" rtl="0">
              <a:spcBef>
                <a:spcPts val="0"/>
              </a:spcBef>
              <a:buNone/>
            </a:pPr>
            <a:r>
              <a:rPr lang="en"/>
              <a:t>Deploy</a:t>
            </a:r>
          </a:p>
        </p:txBody>
      </p:sp>
      <p:sp>
        <p:nvSpPr>
          <p:cNvPr id="94" name="Shape 94"/>
          <p:cNvSpPr txBox="1"/>
          <p:nvPr>
            <p:ph idx="1" type="body"/>
          </p:nvPr>
        </p:nvSpPr>
        <p:spPr>
          <a:xfrm>
            <a:off x="4712625" y="163862"/>
            <a:ext cx="4500000" cy="2696400"/>
          </a:xfrm>
          <a:prstGeom prst="rect">
            <a:avLst/>
          </a:prstGeom>
        </p:spPr>
        <p:txBody>
          <a:bodyPr anchorCtr="0" anchor="t" bIns="91425" lIns="91425" rIns="91425" tIns="91425">
            <a:noAutofit/>
          </a:bodyPr>
          <a:lstStyle/>
          <a:p>
            <a:pPr rtl="0">
              <a:spcBef>
                <a:spcPts val="0"/>
              </a:spcBef>
              <a:buNone/>
            </a:pPr>
            <a:r>
              <a:rPr lang="en"/>
              <a:t>A series of more and more expensive testing performed at each level of staging.</a:t>
            </a:r>
          </a:p>
          <a:p>
            <a:pPr rtl="0">
              <a:spcBef>
                <a:spcPts val="0"/>
              </a:spcBef>
              <a:buNone/>
            </a:pPr>
            <a:r>
              <a:t/>
            </a:r>
            <a:endParaRPr/>
          </a:p>
          <a:p>
            <a:pPr lvl="0" rtl="0">
              <a:spcBef>
                <a:spcPts val="0"/>
              </a:spcBef>
              <a:buNone/>
            </a:pPr>
            <a:r>
              <a:rPr i="1" lang="en"/>
              <a:t>Can be hours or weeks...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sz="1800"/>
          </a:p>
          <a:p>
            <a:pPr lvl="0" rt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Other activities</a:t>
            </a:r>
          </a:p>
        </p:txBody>
      </p:sp>
      <p:sp>
        <p:nvSpPr>
          <p:cNvPr id="100" name="Shape 10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0555"/>
              <a:buFont typeface="Arial"/>
              <a:buNone/>
            </a:pPr>
            <a:r>
              <a:rPr lang="en" sz="3600"/>
              <a:t>User Acceptance Testing</a:t>
            </a:r>
          </a:p>
          <a:p>
            <a:pPr rtl="0">
              <a:spcBef>
                <a:spcPts val="0"/>
              </a:spcBef>
              <a:buNone/>
            </a:pPr>
            <a:r>
              <a:rPr lang="en"/>
              <a:t>Code Review (Gerrit)</a:t>
            </a:r>
          </a:p>
          <a:p>
            <a:pPr>
              <a:spcBef>
                <a:spcPts val="0"/>
              </a:spcBef>
              <a:buNone/>
            </a:pPr>
            <a:r>
              <a:t/>
            </a:r>
            <a:endParaRPr/>
          </a:p>
        </p:txBody>
      </p:sp>
      <p:pic>
        <p:nvPicPr>
          <p:cNvPr id="101" name="Shape 101"/>
          <p:cNvPicPr preferRelativeResize="0"/>
          <p:nvPr/>
        </p:nvPicPr>
        <p:blipFill>
          <a:blip r:embed="rId3">
            <a:alphaModFix/>
          </a:blip>
          <a:stretch>
            <a:fillRect/>
          </a:stretch>
        </p:blipFill>
        <p:spPr>
          <a:xfrm>
            <a:off x="4730950" y="2133925"/>
            <a:ext cx="3802324" cy="28952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Discussion</a:t>
            </a:r>
          </a:p>
        </p:txBody>
      </p:sp>
      <p:sp>
        <p:nvSpPr>
          <p:cNvPr id="107" name="Shape 107"/>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How will you deploy now?</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